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7010400" cy="11125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itOdhtF1EX9JVd2W2wjxF7O0dh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55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55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567010"/>
            <a:ext cx="3037840" cy="558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10567010"/>
            <a:ext cx="3037840" cy="558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89acbc3607_4_9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200" cy="43806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g389acbc3607_4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/>
              <a:t>Diagnóstico</a:t>
            </a:r>
            <a:endParaRPr/>
          </a:p>
        </p:txBody>
      </p:sp>
      <p:sp>
        <p:nvSpPr>
          <p:cNvPr id="68" name="Google Shape;68;p3:notes"/>
          <p:cNvSpPr txBox="1">
            <a:spLocks noGrp="1"/>
          </p:cNvSpPr>
          <p:nvPr>
            <p:ph type="sldNum" idx="12"/>
          </p:nvPr>
        </p:nvSpPr>
        <p:spPr>
          <a:xfrm>
            <a:off x="3970938" y="10567010"/>
            <a:ext cx="3037840" cy="558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7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/>
              <a:t>Diagnóstico</a:t>
            </a:r>
            <a:endParaRPr/>
          </a:p>
        </p:txBody>
      </p:sp>
      <p:sp>
        <p:nvSpPr>
          <p:cNvPr id="101" name="Google Shape;101;p7:notes"/>
          <p:cNvSpPr txBox="1">
            <a:spLocks noGrp="1"/>
          </p:cNvSpPr>
          <p:nvPr>
            <p:ph type="sldNum" idx="12"/>
          </p:nvPr>
        </p:nvSpPr>
        <p:spPr>
          <a:xfrm>
            <a:off x="3970938" y="10567010"/>
            <a:ext cx="3037840" cy="558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9acbc3607_4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9acbc3607_4_46:notes"/>
          <p:cNvSpPr txBox="1">
            <a:spLocks noGrp="1"/>
          </p:cNvSpPr>
          <p:nvPr>
            <p:ph type="body" idx="1"/>
          </p:nvPr>
        </p:nvSpPr>
        <p:spPr>
          <a:xfrm>
            <a:off x="701040" y="5354002"/>
            <a:ext cx="5608200" cy="43806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89acbc3607_4_46:notes"/>
          <p:cNvSpPr txBox="1">
            <a:spLocks noGrp="1"/>
          </p:cNvSpPr>
          <p:nvPr>
            <p:ph type="sldNum" idx="12"/>
          </p:nvPr>
        </p:nvSpPr>
        <p:spPr>
          <a:xfrm>
            <a:off x="3970938" y="10567010"/>
            <a:ext cx="3037800" cy="5583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CL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ámina interior 1">
  <p:cSld name="Lámina interio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body" idx="2"/>
          </p:nvPr>
        </p:nvSpPr>
        <p:spPr>
          <a:xfrm>
            <a:off x="3613036" y="2291313"/>
            <a:ext cx="5279952" cy="2275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ámina interior  2">
  <p:cSld name="Lámina interior 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body" idx="1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2"/>
          </p:nvPr>
        </p:nvSpPr>
        <p:spPr>
          <a:xfrm>
            <a:off x="774476" y="3002280"/>
            <a:ext cx="3362325" cy="233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body" idx="3"/>
          </p:nvPr>
        </p:nvSpPr>
        <p:spPr>
          <a:xfrm>
            <a:off x="4350796" y="3002280"/>
            <a:ext cx="3362325" cy="233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body" idx="4"/>
          </p:nvPr>
        </p:nvSpPr>
        <p:spPr>
          <a:xfrm>
            <a:off x="7825516" y="3002280"/>
            <a:ext cx="3362325" cy="233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ámina interior 3">
  <p:cSld name="Lámina interio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2311400" y="1991656"/>
            <a:ext cx="7569200" cy="358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4581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C458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2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2339259"/>
            <a:ext cx="10515600" cy="837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2882212" y="3681032"/>
            <a:ext cx="6427574" cy="34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body" idx="2"/>
          </p:nvPr>
        </p:nvSpPr>
        <p:spPr>
          <a:xfrm>
            <a:off x="4101379" y="1600590"/>
            <a:ext cx="3989238" cy="559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ámina interior 4">
  <p:cSld name="Lámina interior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body" idx="1"/>
          </p:nvPr>
        </p:nvSpPr>
        <p:spPr>
          <a:xfrm>
            <a:off x="2311400" y="1991656"/>
            <a:ext cx="7569200" cy="358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2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ámina interior 5">
  <p:cSld name="Lámina interior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2311400" y="1991656"/>
            <a:ext cx="7569200" cy="358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4581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C458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2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ámina interior 6">
  <p:cSld name="Lámina interior 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body" idx="1"/>
          </p:nvPr>
        </p:nvSpPr>
        <p:spPr>
          <a:xfrm>
            <a:off x="2311400" y="1991656"/>
            <a:ext cx="7569200" cy="358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body" idx="2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ámina interior 7">
  <p:cSld name="Lámina interior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91B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991B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774476" y="3002280"/>
            <a:ext cx="3362325" cy="233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body" idx="3"/>
          </p:nvPr>
        </p:nvSpPr>
        <p:spPr>
          <a:xfrm>
            <a:off x="4350796" y="3002280"/>
            <a:ext cx="3362325" cy="233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4"/>
          </p:nvPr>
        </p:nvSpPr>
        <p:spPr>
          <a:xfrm>
            <a:off x="7825516" y="3002280"/>
            <a:ext cx="3362325" cy="233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UORZ5sI89HZBgiXj-2WuqzhwQGjxX3t5/view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"/>
          <p:cNvSpPr txBox="1">
            <a:spLocks noGrp="1"/>
          </p:cNvSpPr>
          <p:nvPr>
            <p:ph type="body" idx="1"/>
          </p:nvPr>
        </p:nvSpPr>
        <p:spPr>
          <a:xfrm>
            <a:off x="1662032" y="2754733"/>
            <a:ext cx="9048808" cy="2952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s-CL" sz="2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Feria Técnico Profesional</a:t>
            </a:r>
            <a:endParaRPr sz="2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s-CL" sz="2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“La gran exposición”</a:t>
            </a:r>
            <a:endParaRPr sz="2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s-CL" sz="2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Fortaleciendo trabajo colaborativo a través de proyectos innovadores</a:t>
            </a:r>
            <a:endParaRPr sz="2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endParaRPr sz="2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endParaRPr sz="2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s-CL" sz="2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Centro Técnico Profesional Slep Santa Corina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s-CL" sz="2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Maipú</a:t>
            </a:r>
            <a:endParaRPr sz="2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190" y="536472"/>
            <a:ext cx="6276492" cy="155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 txBox="1">
            <a:spLocks noGrp="1"/>
          </p:cNvSpPr>
          <p:nvPr>
            <p:ph type="body" idx="1"/>
          </p:nvPr>
        </p:nvSpPr>
        <p:spPr>
          <a:xfrm>
            <a:off x="715309" y="808701"/>
            <a:ext cx="10161238" cy="108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L"/>
              <a:t>Desafíos y Proyecciones</a:t>
            </a:r>
            <a:endParaRPr/>
          </a:p>
        </p:txBody>
      </p:sp>
      <p:grpSp>
        <p:nvGrpSpPr>
          <p:cNvPr id="137" name="Google Shape;137;p9"/>
          <p:cNvGrpSpPr/>
          <p:nvPr/>
        </p:nvGrpSpPr>
        <p:grpSpPr>
          <a:xfrm>
            <a:off x="938618" y="1600734"/>
            <a:ext cx="10329149" cy="4053951"/>
            <a:chOff x="0" y="792034"/>
            <a:chExt cx="10329149" cy="4053951"/>
          </a:xfrm>
        </p:grpSpPr>
        <p:sp>
          <p:nvSpPr>
            <p:cNvPr id="138" name="Google Shape;138;p9"/>
            <p:cNvSpPr/>
            <p:nvPr/>
          </p:nvSpPr>
          <p:spPr>
            <a:xfrm>
              <a:off x="3626661" y="792040"/>
              <a:ext cx="3227859" cy="1936715"/>
            </a:xfrm>
            <a:prstGeom prst="rect">
              <a:avLst/>
            </a:prstGeom>
            <a:solidFill>
              <a:srgbClr val="E7778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9" name="Google Shape;139;p9"/>
            <p:cNvSpPr txBox="1"/>
            <p:nvPr/>
          </p:nvSpPr>
          <p:spPr>
            <a:xfrm>
              <a:off x="3626661" y="792040"/>
              <a:ext cx="3227859" cy="19367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2000">
                  <a:latin typeface="Verdana"/>
                  <a:ea typeface="Verdana"/>
                  <a:cs typeface="Verdana"/>
                  <a:sym typeface="Verdana"/>
                </a:rPr>
                <a:t>Adaptación a la evaluación formativa.</a:t>
              </a:r>
              <a:endParaRPr sz="2000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7101290" y="792040"/>
              <a:ext cx="3227859" cy="1936715"/>
            </a:xfrm>
            <a:prstGeom prst="rect">
              <a:avLst/>
            </a:prstGeom>
            <a:solidFill>
              <a:srgbClr val="DF6AD8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1" name="Google Shape;141;p9"/>
            <p:cNvSpPr txBox="1"/>
            <p:nvPr/>
          </p:nvSpPr>
          <p:spPr>
            <a:xfrm>
              <a:off x="7101290" y="792040"/>
              <a:ext cx="3227859" cy="19367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2000">
                  <a:latin typeface="Verdana"/>
                  <a:ea typeface="Verdana"/>
                  <a:cs typeface="Verdana"/>
                  <a:sym typeface="Verdana"/>
                </a:rPr>
                <a:t>Consolidación de la práctica pedagógica.</a:t>
              </a:r>
              <a:endParaRPr sz="2000"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0" y="2900484"/>
              <a:ext cx="3227859" cy="1936715"/>
            </a:xfrm>
            <a:prstGeom prst="rect">
              <a:avLst/>
            </a:prstGeom>
            <a:solidFill>
              <a:srgbClr val="755ED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3" name="Google Shape;143;p9"/>
            <p:cNvSpPr txBox="1"/>
            <p:nvPr/>
          </p:nvSpPr>
          <p:spPr>
            <a:xfrm>
              <a:off x="0" y="2900484"/>
              <a:ext cx="3227859" cy="19367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2000">
                  <a:latin typeface="Verdana"/>
                  <a:ea typeface="Verdana"/>
                  <a:cs typeface="Verdana"/>
                  <a:sym typeface="Verdana"/>
                </a:rPr>
                <a:t>Vinculación con el medio productivo</a:t>
              </a:r>
              <a:endParaRPr sz="2000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3421" y="792034"/>
              <a:ext cx="3227859" cy="1936715"/>
            </a:xfrm>
            <a:prstGeom prst="rect">
              <a:avLst/>
            </a:prstGeom>
            <a:solidFill>
              <a:srgbClr val="52A3CA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5" name="Google Shape;145;p9"/>
            <p:cNvSpPr txBox="1"/>
            <p:nvPr/>
          </p:nvSpPr>
          <p:spPr>
            <a:xfrm>
              <a:off x="3421" y="792034"/>
              <a:ext cx="3227859" cy="19367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2000">
                  <a:latin typeface="Verdana"/>
                  <a:ea typeface="Verdana"/>
                  <a:cs typeface="Verdana"/>
                  <a:sym typeface="Verdana"/>
                </a:rPr>
                <a:t>Planificación rigurosa.</a:t>
              </a:r>
              <a:endParaRPr sz="2000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3612717" y="2909270"/>
              <a:ext cx="3227859" cy="1936715"/>
            </a:xfrm>
            <a:prstGeom prst="rect">
              <a:avLst/>
            </a:prstGeom>
            <a:solidFill>
              <a:srgbClr val="49BD8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L" sz="2000">
                  <a:latin typeface="Verdana"/>
                  <a:ea typeface="Verdana"/>
                  <a:cs typeface="Verdana"/>
                  <a:sym typeface="Verdana"/>
                </a:rPr>
                <a:t>Desarrollo de competencias para el mundo laboral</a:t>
              </a: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7101290" y="2878244"/>
              <a:ext cx="3227859" cy="1936715"/>
            </a:xfrm>
            <a:prstGeom prst="rect">
              <a:avLst/>
            </a:prstGeom>
            <a:solidFill>
              <a:srgbClr val="6FAB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8" name="Google Shape;148;p9"/>
            <p:cNvSpPr txBox="1"/>
            <p:nvPr/>
          </p:nvSpPr>
          <p:spPr>
            <a:xfrm>
              <a:off x="7101290" y="2878244"/>
              <a:ext cx="3227859" cy="19367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2000">
                  <a:latin typeface="Verdana"/>
                  <a:ea typeface="Verdana"/>
                  <a:cs typeface="Verdana"/>
                  <a:sym typeface="Verdana"/>
                </a:rPr>
                <a:t>Fortalecer el trabajo interdisciplinario.</a:t>
              </a:r>
              <a:endParaRPr sz="2000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body" idx="1"/>
          </p:nvPr>
        </p:nvSpPr>
        <p:spPr>
          <a:xfrm>
            <a:off x="715308" y="717400"/>
            <a:ext cx="11038887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L"/>
              <a:t>Conclusiones / Comentarios / Recomendaciones</a:t>
            </a:r>
            <a:endParaRPr/>
          </a:p>
        </p:txBody>
      </p:sp>
      <p:sp>
        <p:nvSpPr>
          <p:cNvPr id="154" name="Google Shape;154;p10"/>
          <p:cNvSpPr txBox="1">
            <a:spLocks noGrp="1"/>
          </p:cNvSpPr>
          <p:nvPr>
            <p:ph type="body" idx="2"/>
          </p:nvPr>
        </p:nvSpPr>
        <p:spPr>
          <a:xfrm>
            <a:off x="587958" y="1537730"/>
            <a:ext cx="10818900" cy="4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CL"/>
              <a:t>Los ABP han demostrado ser una estrategia pedagógica efectiva para la EMTP al vincular teoría con práctica. Los estudiantes desarrollan competencias técnicas de sus especialidades y el compromiso con su aprendizaje. 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CL"/>
              <a:t>Los ABP, en nuestro establecimiento se han visto favorecidos y fortalecidos , ya que tenemos los espacios y las instancias para desarrollarlos en comunidades de aprendizaje, en las cuales se produce el trabajo interdisciplinario articulando con el plan común y entre especialidades.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CL"/>
              <a:t>Contamos con espacios protegidos para Compartir  experiencias y buenas prácticas docentes en consejo de profesores y en las reuniones semanales de coordinación de departamentos y especialidades, las que están fijadas por horario.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  <a:p>
            <a:pPr marL="342900" lvl="0" indent="-2159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b="1"/>
          </a:p>
          <a:p>
            <a:pPr marL="342900" lvl="0" indent="-2159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09825" y="704850"/>
            <a:ext cx="7772400" cy="498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89acbc3607_4_9"/>
          <p:cNvSpPr txBox="1">
            <a:spLocks noGrp="1"/>
          </p:cNvSpPr>
          <p:nvPr>
            <p:ph type="body" idx="1"/>
          </p:nvPr>
        </p:nvSpPr>
        <p:spPr>
          <a:xfrm>
            <a:off x="715309" y="900983"/>
            <a:ext cx="9585000" cy="1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L"/>
              <a:t>1. Nuestra Comunidad Educativa: Identificación del establecimiento </a:t>
            </a:r>
            <a:endParaRPr sz="2400" b="0"/>
          </a:p>
        </p:txBody>
      </p:sp>
      <p:grpSp>
        <p:nvGrpSpPr>
          <p:cNvPr id="51" name="Google Shape;51;g389acbc3607_4_9"/>
          <p:cNvGrpSpPr/>
          <p:nvPr/>
        </p:nvGrpSpPr>
        <p:grpSpPr>
          <a:xfrm>
            <a:off x="4660600" y="2393703"/>
            <a:ext cx="7168104" cy="3154889"/>
            <a:chOff x="0" y="612093"/>
            <a:chExt cx="6646981" cy="2925528"/>
          </a:xfrm>
        </p:grpSpPr>
        <p:sp>
          <p:nvSpPr>
            <p:cNvPr id="52" name="Google Shape;52;g389acbc3607_4_9"/>
            <p:cNvSpPr/>
            <p:nvPr/>
          </p:nvSpPr>
          <p:spPr>
            <a:xfrm>
              <a:off x="0" y="612093"/>
              <a:ext cx="2077200" cy="1246200"/>
            </a:xfrm>
            <a:prstGeom prst="rect">
              <a:avLst/>
            </a:prstGeom>
            <a:solidFill>
              <a:srgbClr val="E77780"/>
            </a:solidFill>
            <a:ln w="13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8600" tIns="98600" rIns="98600" bIns="986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3" name="Google Shape;53;g389acbc3607_4_9"/>
            <p:cNvSpPr txBox="1"/>
            <p:nvPr/>
          </p:nvSpPr>
          <p:spPr>
            <a:xfrm>
              <a:off x="0" y="612093"/>
              <a:ext cx="2077200" cy="12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500" tIns="57500" rIns="57500" bIns="57500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Colegio Técnico Profesional.</a:t>
              </a:r>
              <a:endParaRPr sz="1833"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4" name="Google Shape;54;g389acbc3607_4_9"/>
            <p:cNvSpPr/>
            <p:nvPr/>
          </p:nvSpPr>
          <p:spPr>
            <a:xfrm>
              <a:off x="2284890" y="612093"/>
              <a:ext cx="2077200" cy="1246200"/>
            </a:xfrm>
            <a:prstGeom prst="rect">
              <a:avLst/>
            </a:prstGeom>
            <a:solidFill>
              <a:srgbClr val="DF6AD8"/>
            </a:solidFill>
            <a:ln w="13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8600" tIns="98600" rIns="98600" bIns="986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5" name="Google Shape;55;g389acbc3607_4_9"/>
            <p:cNvSpPr txBox="1"/>
            <p:nvPr/>
          </p:nvSpPr>
          <p:spPr>
            <a:xfrm>
              <a:off x="2284890" y="612093"/>
              <a:ext cx="2077200" cy="12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500" tIns="57500" rIns="57500" bIns="57500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Especialidad Gastronomía, Electricidad y Telecomunicaciones. </a:t>
              </a: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6" name="Google Shape;56;g389acbc3607_4_9"/>
            <p:cNvSpPr/>
            <p:nvPr/>
          </p:nvSpPr>
          <p:spPr>
            <a:xfrm>
              <a:off x="4569781" y="612093"/>
              <a:ext cx="2077200" cy="1246200"/>
            </a:xfrm>
            <a:prstGeom prst="rect">
              <a:avLst/>
            </a:prstGeom>
            <a:solidFill>
              <a:srgbClr val="755ED4"/>
            </a:solidFill>
            <a:ln w="13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8600" tIns="98600" rIns="98600" bIns="986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7" name="Google Shape;57;g389acbc3607_4_9"/>
            <p:cNvSpPr txBox="1"/>
            <p:nvPr/>
          </p:nvSpPr>
          <p:spPr>
            <a:xfrm>
              <a:off x="4569781" y="612093"/>
              <a:ext cx="2077200" cy="12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500" tIns="57500" rIns="57500" bIns="57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69 </a:t>
              </a:r>
              <a:endParaRPr sz="1833"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Docentes</a:t>
              </a:r>
              <a:endParaRPr sz="1833"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29 </a:t>
              </a:r>
              <a:endParaRPr sz="1833"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Asistentes de la Educación.</a:t>
              </a:r>
              <a:endParaRPr sz="1833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8" name="Google Shape;58;g389acbc3607_4_9"/>
            <p:cNvSpPr/>
            <p:nvPr/>
          </p:nvSpPr>
          <p:spPr>
            <a:xfrm>
              <a:off x="0" y="2066114"/>
              <a:ext cx="2077200" cy="1246200"/>
            </a:xfrm>
            <a:prstGeom prst="rect">
              <a:avLst/>
            </a:prstGeom>
            <a:solidFill>
              <a:srgbClr val="52A3CA"/>
            </a:solidFill>
            <a:ln w="13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8600" tIns="98600" rIns="98600" bIns="986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9" name="Google Shape;59;g389acbc3607_4_9"/>
            <p:cNvSpPr txBox="1"/>
            <p:nvPr/>
          </p:nvSpPr>
          <p:spPr>
            <a:xfrm>
              <a:off x="0" y="2066114"/>
              <a:ext cx="2077200" cy="12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500" tIns="57500" rIns="57500" bIns="57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IVE de 83% con un 63% de alumnos prioritarios.</a:t>
              </a: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0" name="Google Shape;60;g389acbc3607_4_9"/>
            <p:cNvSpPr/>
            <p:nvPr/>
          </p:nvSpPr>
          <p:spPr>
            <a:xfrm>
              <a:off x="2284890" y="2066114"/>
              <a:ext cx="2077200" cy="1246200"/>
            </a:xfrm>
            <a:prstGeom prst="rect">
              <a:avLst/>
            </a:prstGeom>
            <a:solidFill>
              <a:srgbClr val="49BD80"/>
            </a:solidFill>
            <a:ln w="13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8600" tIns="98600" rIns="98600" bIns="986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1" name="Google Shape;61;g389acbc3607_4_9"/>
            <p:cNvSpPr txBox="1"/>
            <p:nvPr/>
          </p:nvSpPr>
          <p:spPr>
            <a:xfrm>
              <a:off x="2284890" y="2066120"/>
              <a:ext cx="2077200" cy="14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500" tIns="57500" rIns="57500" bIns="575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733">
                  <a:latin typeface="Verdana"/>
                  <a:ea typeface="Verdana"/>
                  <a:cs typeface="Verdana"/>
                  <a:sym typeface="Verdana"/>
                </a:rPr>
                <a:t>782 Estudiantes.</a:t>
              </a:r>
              <a:endParaRPr sz="1733"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733">
                  <a:latin typeface="Verdana"/>
                  <a:ea typeface="Verdana"/>
                  <a:cs typeface="Verdana"/>
                  <a:sym typeface="Verdana"/>
                </a:rPr>
                <a:t>193  forman parte del PEI</a:t>
              </a:r>
              <a:endParaRPr sz="1733"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733">
                  <a:latin typeface="Verdana"/>
                  <a:ea typeface="Verdana"/>
                  <a:cs typeface="Verdana"/>
                  <a:sym typeface="Verdana"/>
                </a:rPr>
                <a:t>88 registrados como extranjeros.</a:t>
              </a:r>
              <a:endParaRPr sz="17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2" name="Google Shape;62;g389acbc3607_4_9"/>
            <p:cNvSpPr/>
            <p:nvPr/>
          </p:nvSpPr>
          <p:spPr>
            <a:xfrm>
              <a:off x="4569781" y="2066114"/>
              <a:ext cx="2077200" cy="1246200"/>
            </a:xfrm>
            <a:prstGeom prst="rect">
              <a:avLst/>
            </a:prstGeom>
            <a:solidFill>
              <a:srgbClr val="6FAB46"/>
            </a:solidFill>
            <a:ln w="13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8600" tIns="98600" rIns="98600" bIns="986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33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3" name="Google Shape;63;g389acbc3607_4_9"/>
            <p:cNvSpPr txBox="1"/>
            <p:nvPr/>
          </p:nvSpPr>
          <p:spPr>
            <a:xfrm>
              <a:off x="4569779" y="2066121"/>
              <a:ext cx="2077200" cy="14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500" tIns="57500" rIns="57500" bIns="57500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10"/>
                <a:buFont typeface="Calibri"/>
                <a:buNone/>
              </a:pPr>
              <a:r>
                <a:rPr lang="es-CL" sz="1833">
                  <a:latin typeface="Verdana"/>
                  <a:ea typeface="Verdana"/>
                  <a:cs typeface="Verdana"/>
                  <a:sym typeface="Verdana"/>
                </a:rPr>
                <a:t>Enseñanza Básica y Media.48 años de existencia.</a:t>
              </a:r>
              <a:endParaRPr sz="1833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64" name="Google Shape;64;g389acbc3607_4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225" y="2302400"/>
            <a:ext cx="4131625" cy="309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 txBox="1"/>
          <p:nvPr/>
        </p:nvSpPr>
        <p:spPr>
          <a:xfrm>
            <a:off x="328850" y="976050"/>
            <a:ext cx="3966000" cy="49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3277"/>
              </a:buClr>
              <a:buSzPts val="2400"/>
              <a:buFont typeface="Arial"/>
              <a:buNone/>
            </a:pPr>
            <a:r>
              <a:rPr lang="es-CL" sz="2400" b="1" i="0" u="none" strike="noStrike" cap="none">
                <a:solidFill>
                  <a:srgbClr val="173277"/>
                </a:solidFill>
                <a:latin typeface="Verdana"/>
                <a:ea typeface="Verdana"/>
                <a:cs typeface="Verdana"/>
                <a:sym typeface="Verdana"/>
              </a:rPr>
              <a:t>Contexto: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3277"/>
              </a:buClr>
              <a:buSzPts val="2400"/>
              <a:buFont typeface="Arial"/>
              <a:buNone/>
            </a:pPr>
            <a:r>
              <a:rPr lang="es-CL" sz="2200" b="1">
                <a:solidFill>
                  <a:srgbClr val="173277"/>
                </a:solidFill>
                <a:latin typeface="Verdana"/>
                <a:ea typeface="Verdana"/>
                <a:cs typeface="Verdana"/>
                <a:sym typeface="Verdana"/>
              </a:rPr>
              <a:t>Fortalecer el trabajo colaborativo, promover la interacción entre pares (docentes TP y de formación General), y vincular los aprendizajes técnicos con el mundo real.</a:t>
            </a:r>
            <a:endParaRPr sz="2200" b="1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1" name="Google Shape;71;p3" descr="Lupa con rellen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5785" y="1099457"/>
            <a:ext cx="1392534" cy="1392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4825" y="1283225"/>
            <a:ext cx="7332924" cy="3929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>
            <a:spLocks noGrp="1"/>
          </p:cNvSpPr>
          <p:nvPr>
            <p:ph type="body" idx="1"/>
          </p:nvPr>
        </p:nvSpPr>
        <p:spPr>
          <a:xfrm>
            <a:off x="715308" y="717400"/>
            <a:ext cx="11038887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L"/>
              <a:t>2. Descripción de prácticas</a:t>
            </a:r>
            <a:endParaRPr/>
          </a:p>
        </p:txBody>
      </p:sp>
      <p:sp>
        <p:nvSpPr>
          <p:cNvPr id="78" name="Google Shape;78;p4"/>
          <p:cNvSpPr txBox="1">
            <a:spLocks noGrp="1"/>
          </p:cNvSpPr>
          <p:nvPr>
            <p:ph type="body" idx="2"/>
          </p:nvPr>
        </p:nvSpPr>
        <p:spPr>
          <a:xfrm>
            <a:off x="686525" y="1465925"/>
            <a:ext cx="4484100" cy="4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</a:pPr>
            <a:r>
              <a:rPr lang="es-CL" sz="1850"/>
              <a:t>Los docentes establecen colaborativamente el trabajo mediante la metodología de los ABP. Se realizan reuniones de trabajo y se definen responsabilidades considerando las competencias de cada uno/a. El rol de los docentes es guiar y acompañar los procesos de los proyectos que los estudiantes desarrollan, donde ponen en práctica los conocimientos que han adquirido durante el proceso. </a:t>
            </a:r>
            <a:endParaRPr sz="1850"/>
          </a:p>
          <a:p>
            <a:pPr marL="342900" lvl="0" indent="-215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None/>
            </a:pPr>
            <a:endParaRPr sz="1850" b="1"/>
          </a:p>
        </p:txBody>
      </p:sp>
      <p:pic>
        <p:nvPicPr>
          <p:cNvPr id="79" name="Google Shape;7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9548" y="1465925"/>
            <a:ext cx="4992849" cy="45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>
            <a:spLocks noGrp="1"/>
          </p:cNvSpPr>
          <p:nvPr>
            <p:ph type="body" idx="1"/>
          </p:nvPr>
        </p:nvSpPr>
        <p:spPr>
          <a:xfrm>
            <a:off x="715308" y="717400"/>
            <a:ext cx="11038887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L"/>
              <a:t>2. Descripción de prácticas</a:t>
            </a:r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body" idx="2"/>
          </p:nvPr>
        </p:nvSpPr>
        <p:spPr>
          <a:xfrm>
            <a:off x="649175" y="1667850"/>
            <a:ext cx="4682400" cy="44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</a:pPr>
            <a:r>
              <a:rPr lang="es-CL" sz="1850"/>
              <a:t>En esta instancia los estudiantes muestran sus competencias a través de los proyectos prácticos, promoviendo el trabajo en equipo y la innovación en los proyectos como: megáfono IP conectado a una central Yealink para enviar mensajes de voz por red, simulador de sismos con alertas mediante un chatbot de Telegram, y una maqueta del templo votivo de Maipú con luces LED y fachada cubierta de profiteroles en colaboración de gastronomía y electricidad.</a:t>
            </a:r>
            <a:endParaRPr sz="1850"/>
          </a:p>
          <a:p>
            <a:pPr marL="342900" lvl="0" indent="-215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None/>
            </a:pPr>
            <a:endParaRPr sz="1850" b="1"/>
          </a:p>
        </p:txBody>
      </p:sp>
      <p:pic>
        <p:nvPicPr>
          <p:cNvPr id="86" name="Google Shape;86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8300" y="1882675"/>
            <a:ext cx="6245899" cy="3513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 txBox="1">
            <a:spLocks noGrp="1"/>
          </p:cNvSpPr>
          <p:nvPr>
            <p:ph type="body" idx="1"/>
          </p:nvPr>
        </p:nvSpPr>
        <p:spPr>
          <a:xfrm>
            <a:off x="715309" y="900983"/>
            <a:ext cx="9585138" cy="59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L"/>
              <a:t>3. RESULTADOS Y APRENDIZAJES</a:t>
            </a:r>
            <a:endParaRPr/>
          </a:p>
        </p:txBody>
      </p:sp>
      <p:sp>
        <p:nvSpPr>
          <p:cNvPr id="92" name="Google Shape;92;p6"/>
          <p:cNvSpPr txBox="1">
            <a:spLocks noGrp="1"/>
          </p:cNvSpPr>
          <p:nvPr>
            <p:ph type="body" idx="2"/>
          </p:nvPr>
        </p:nvSpPr>
        <p:spPr>
          <a:xfrm>
            <a:off x="599626" y="4060180"/>
            <a:ext cx="3362400" cy="23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L" sz="1800"/>
              <a:t>Contribuyen al desarrollo integral del estudiante, fortalece la capacidad del aprender haciendo, más autonomía, responsabilidad e innovar frente a su especialidad.</a:t>
            </a:r>
            <a:endParaRPr sz="1800"/>
          </a:p>
        </p:txBody>
      </p:sp>
      <p:sp>
        <p:nvSpPr>
          <p:cNvPr id="93" name="Google Shape;93;p6"/>
          <p:cNvSpPr txBox="1">
            <a:spLocks noGrp="1"/>
          </p:cNvSpPr>
          <p:nvPr>
            <p:ph type="body" idx="3"/>
          </p:nvPr>
        </p:nvSpPr>
        <p:spPr>
          <a:xfrm>
            <a:off x="4413837" y="4133175"/>
            <a:ext cx="3246600" cy="23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L" sz="1800"/>
              <a:t>Se generan aprendizajes basados en proyectos que fortalecen la innovación pedagógica.</a:t>
            </a:r>
            <a:endParaRPr sz="180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L" sz="1800"/>
              <a:t>Los aprendizajes son integrales, ya que combinan conocimientos teóricos con destrezas y habilidades.</a:t>
            </a:r>
            <a:endParaRPr sz="1800"/>
          </a:p>
        </p:txBody>
      </p:sp>
      <p:sp>
        <p:nvSpPr>
          <p:cNvPr id="94" name="Google Shape;94;p6"/>
          <p:cNvSpPr txBox="1">
            <a:spLocks noGrp="1"/>
          </p:cNvSpPr>
          <p:nvPr>
            <p:ph type="body" idx="4"/>
          </p:nvPr>
        </p:nvSpPr>
        <p:spPr>
          <a:xfrm>
            <a:off x="8112250" y="4133175"/>
            <a:ext cx="3569400" cy="23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L" sz="1800"/>
              <a:t>Se genera una comunidad profesional cohesionada,  con colaboración sostenida en el tiempo.</a:t>
            </a:r>
            <a:endParaRPr sz="18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CL" sz="1800"/>
              <a:t>Se realizan transferencia de buenas prácticas, de manera permanente en los horarios de Consejo de profesores.</a:t>
            </a:r>
            <a:endParaRPr sz="1800"/>
          </a:p>
        </p:txBody>
      </p:sp>
      <p:pic>
        <p:nvPicPr>
          <p:cNvPr id="95" name="Google Shape;95;p6"/>
          <p:cNvPicPr preferRelativeResize="0"/>
          <p:nvPr/>
        </p:nvPicPr>
        <p:blipFill rotWithShape="1">
          <a:blip r:embed="rId3">
            <a:alphaModFix/>
          </a:blip>
          <a:srcRect t="25160"/>
          <a:stretch/>
        </p:blipFill>
        <p:spPr>
          <a:xfrm>
            <a:off x="5151863" y="1501313"/>
            <a:ext cx="1888274" cy="2512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301" y="1844300"/>
            <a:ext cx="3246724" cy="1826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38400" y="1656538"/>
            <a:ext cx="3914312" cy="220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"/>
          <p:cNvSpPr txBox="1"/>
          <p:nvPr/>
        </p:nvSpPr>
        <p:spPr>
          <a:xfrm>
            <a:off x="7916450" y="500649"/>
            <a:ext cx="3800700" cy="51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277"/>
              </a:buClr>
              <a:buSzPts val="2400"/>
              <a:buFont typeface="Arial"/>
              <a:buNone/>
            </a:pPr>
            <a:r>
              <a:rPr lang="es-CL" sz="2400" b="1" i="0" u="none" strike="noStrike" cap="none">
                <a:solidFill>
                  <a:srgbClr val="173277"/>
                </a:solidFill>
                <a:latin typeface="Verdana"/>
                <a:ea typeface="Verdana"/>
                <a:cs typeface="Verdana"/>
                <a:sym typeface="Verdana"/>
              </a:rPr>
              <a:t>Impacto de la Experiencia</a:t>
            </a:r>
            <a:endParaRPr sz="2400" b="1" i="0" u="none" strike="noStrike" cap="none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277"/>
              </a:buClr>
              <a:buSzPts val="2400"/>
              <a:buFont typeface="Arial"/>
              <a:buNone/>
            </a:pPr>
            <a:endParaRPr sz="2400" b="1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CL" sz="2000">
                <a:solidFill>
                  <a:srgbClr val="173277"/>
                </a:solidFill>
                <a:latin typeface="Verdana"/>
                <a:ea typeface="Verdana"/>
                <a:cs typeface="Verdana"/>
                <a:sym typeface="Verdana"/>
              </a:rPr>
              <a:t>Impacta en los procesos formativos de los estudiantes. Potencia y enriquece el compromiso y la participación activa.</a:t>
            </a:r>
            <a:endParaRPr sz="2000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CL" sz="2000">
                <a:solidFill>
                  <a:srgbClr val="173277"/>
                </a:solidFill>
                <a:latin typeface="Verdana"/>
                <a:ea typeface="Verdana"/>
                <a:cs typeface="Verdana"/>
                <a:sym typeface="Verdana"/>
              </a:rPr>
              <a:t>En cuanto a los docentes impulsa la innovación pedagógica y la reflexión docente, para fortalecer una enseñanza más participativa y significativa.</a:t>
            </a:r>
            <a:endParaRPr sz="2000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000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000">
              <a:solidFill>
                <a:srgbClr val="17327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4" name="Google Shape;104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150" y="1230225"/>
            <a:ext cx="7089652" cy="398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 txBox="1">
            <a:spLocks noGrp="1"/>
          </p:cNvSpPr>
          <p:nvPr>
            <p:ph type="body" idx="1"/>
          </p:nvPr>
        </p:nvSpPr>
        <p:spPr>
          <a:xfrm>
            <a:off x="715309" y="900983"/>
            <a:ext cx="9585138" cy="108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CL" sz="2400" b="0"/>
              <a:t>Impacto de la Experiencia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CL" sz="2400" b="0"/>
              <a:t>Resultados en los aprendizajes de los estudiantes</a:t>
            </a:r>
            <a:endParaRPr sz="2400" b="0"/>
          </a:p>
        </p:txBody>
      </p:sp>
      <p:grpSp>
        <p:nvGrpSpPr>
          <p:cNvPr id="110" name="Google Shape;110;p8"/>
          <p:cNvGrpSpPr/>
          <p:nvPr/>
        </p:nvGrpSpPr>
        <p:grpSpPr>
          <a:xfrm>
            <a:off x="4991325" y="2310221"/>
            <a:ext cx="6646954" cy="2608776"/>
            <a:chOff x="0" y="546793"/>
            <a:chExt cx="6646954" cy="2608776"/>
          </a:xfrm>
        </p:grpSpPr>
        <p:sp>
          <p:nvSpPr>
            <p:cNvPr id="111" name="Google Shape;111;p8"/>
            <p:cNvSpPr/>
            <p:nvPr/>
          </p:nvSpPr>
          <p:spPr>
            <a:xfrm>
              <a:off x="2333808" y="546798"/>
              <a:ext cx="2077173" cy="1246304"/>
            </a:xfrm>
            <a:prstGeom prst="rect">
              <a:avLst/>
            </a:prstGeom>
            <a:solidFill>
              <a:srgbClr val="E7778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2" name="Google Shape;112;p8"/>
            <p:cNvSpPr txBox="1"/>
            <p:nvPr/>
          </p:nvSpPr>
          <p:spPr>
            <a:xfrm>
              <a:off x="2333808" y="546798"/>
              <a:ext cx="2077173" cy="1246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CL" sz="1700">
                  <a:latin typeface="Verdana"/>
                  <a:ea typeface="Verdana"/>
                  <a:cs typeface="Verdana"/>
                  <a:sym typeface="Verdana"/>
                </a:rPr>
                <a:t>Generan Autonomía en la Resolución de Problemas Prácticos.</a:t>
              </a:r>
              <a:endParaRPr sz="1700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4569781" y="546798"/>
              <a:ext cx="2077173" cy="1246304"/>
            </a:xfrm>
            <a:prstGeom prst="rect">
              <a:avLst/>
            </a:prstGeom>
            <a:solidFill>
              <a:srgbClr val="DF6AD8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4" name="Google Shape;114;p8"/>
            <p:cNvSpPr txBox="1"/>
            <p:nvPr/>
          </p:nvSpPr>
          <p:spPr>
            <a:xfrm>
              <a:off x="4569781" y="546798"/>
              <a:ext cx="2077173" cy="1246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1700">
                  <a:latin typeface="Verdana"/>
                  <a:ea typeface="Verdana"/>
                  <a:cs typeface="Verdana"/>
                  <a:sym typeface="Verdana"/>
                </a:rPr>
                <a:t>Aplican Conocimientos Teóricos y Técnicos.</a:t>
              </a: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0" y="1903611"/>
              <a:ext cx="2077173" cy="1246304"/>
            </a:xfrm>
            <a:prstGeom prst="rect">
              <a:avLst/>
            </a:prstGeom>
            <a:solidFill>
              <a:srgbClr val="755ED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6" name="Google Shape;116;p8"/>
            <p:cNvSpPr txBox="1"/>
            <p:nvPr/>
          </p:nvSpPr>
          <p:spPr>
            <a:xfrm>
              <a:off x="0" y="1903611"/>
              <a:ext cx="2077173" cy="1246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1700">
                  <a:latin typeface="Verdana"/>
                  <a:ea typeface="Verdana"/>
                  <a:cs typeface="Verdana"/>
                  <a:sym typeface="Verdana"/>
                </a:rPr>
                <a:t>Refuerzan Autoestima Académica.</a:t>
              </a:r>
              <a:endParaRPr sz="1700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201" y="546793"/>
              <a:ext cx="2077173" cy="1246304"/>
            </a:xfrm>
            <a:prstGeom prst="rect">
              <a:avLst/>
            </a:prstGeom>
            <a:solidFill>
              <a:srgbClr val="52A3CA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8" name="Google Shape;118;p8"/>
            <p:cNvSpPr txBox="1"/>
            <p:nvPr/>
          </p:nvSpPr>
          <p:spPr>
            <a:xfrm>
              <a:off x="2201" y="546793"/>
              <a:ext cx="2077173" cy="1246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CL" sz="1700">
                  <a:latin typeface="Verdana"/>
                  <a:ea typeface="Verdana"/>
                  <a:cs typeface="Verdana"/>
                  <a:sym typeface="Verdana"/>
                </a:rPr>
                <a:t>Desarrollan Habilidades Esenciales del Siglo XXI.</a:t>
              </a:r>
              <a:endParaRPr sz="1700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324834" y="1909265"/>
              <a:ext cx="2077173" cy="1246304"/>
            </a:xfrm>
            <a:prstGeom prst="rect">
              <a:avLst/>
            </a:prstGeom>
            <a:solidFill>
              <a:srgbClr val="49BD8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20" name="Google Shape;120;p8"/>
            <p:cNvSpPr txBox="1"/>
            <p:nvPr/>
          </p:nvSpPr>
          <p:spPr>
            <a:xfrm>
              <a:off x="2324834" y="1909265"/>
              <a:ext cx="2077173" cy="1246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1700">
                  <a:latin typeface="Verdana"/>
                  <a:ea typeface="Verdana"/>
                  <a:cs typeface="Verdana"/>
                  <a:sym typeface="Verdana"/>
                </a:rPr>
                <a:t>Generan Confianza en sus Capacidades.</a:t>
              </a:r>
              <a:endParaRPr sz="1700" i="0" u="none" strike="noStrike" cap="none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4569781" y="1889300"/>
              <a:ext cx="2077173" cy="1246304"/>
            </a:xfrm>
            <a:prstGeom prst="rect">
              <a:avLst/>
            </a:prstGeom>
            <a:solidFill>
              <a:srgbClr val="6FAB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22" name="Google Shape;122;p8"/>
            <p:cNvSpPr txBox="1"/>
            <p:nvPr/>
          </p:nvSpPr>
          <p:spPr>
            <a:xfrm>
              <a:off x="4569781" y="1889300"/>
              <a:ext cx="2077173" cy="1246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lang="es-CL" sz="1700">
                  <a:latin typeface="Verdana"/>
                  <a:ea typeface="Verdana"/>
                  <a:cs typeface="Verdana"/>
                  <a:sym typeface="Verdana"/>
                </a:rPr>
                <a:t>Se Incrementa la Motivación al ser Protagonistas.</a:t>
              </a:r>
              <a:endParaRPr sz="1700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123" name="Google Shape;12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700" y="2389489"/>
            <a:ext cx="4356000" cy="245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89acbc3607_4_46"/>
          <p:cNvSpPr txBox="1">
            <a:spLocks noGrp="1"/>
          </p:cNvSpPr>
          <p:nvPr>
            <p:ph type="body" idx="1"/>
          </p:nvPr>
        </p:nvSpPr>
        <p:spPr>
          <a:xfrm>
            <a:off x="6164929" y="1083350"/>
            <a:ext cx="5503200" cy="5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CL"/>
              <a:t>Motivación a la comunidad. </a:t>
            </a:r>
            <a:endParaRPr/>
          </a:p>
        </p:txBody>
      </p:sp>
      <p:sp>
        <p:nvSpPr>
          <p:cNvPr id="130" name="Google Shape;130;g389acbc3607_4_46"/>
          <p:cNvSpPr txBox="1">
            <a:spLocks noGrp="1"/>
          </p:cNvSpPr>
          <p:nvPr>
            <p:ph type="body" idx="2"/>
          </p:nvPr>
        </p:nvSpPr>
        <p:spPr>
          <a:xfrm>
            <a:off x="5699575" y="1860425"/>
            <a:ext cx="5821800" cy="463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5600" algn="just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“Sabores Colaborativos” - Mercado TP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Podcast “Experiencias Ex Alumnos con estudios superiores o laborales”.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Concursos Temáticos.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Álbum Feria TP.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Maqueta Templo Votivo de Maipú.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Degustaciones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Demostraciones de proyectos y servicios.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Visitas con exposición de emprendedores</a:t>
            </a:r>
            <a:endParaRPr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CL"/>
              <a:t>Apoyo territorial</a:t>
            </a:r>
            <a:endParaRPr/>
          </a:p>
        </p:txBody>
      </p:sp>
      <p:pic>
        <p:nvPicPr>
          <p:cNvPr id="131" name="Google Shape;131;g389acbc3607_4_46" title="copy_9158BD00-3619-4292-9D5C-2330114F139C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0825" y="537075"/>
            <a:ext cx="3848525" cy="595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Gob2024">
  <a:themeElements>
    <a:clrScheme name="GOBIERNO DE CHILE 2024">
      <a:dk1>
        <a:srgbClr val="1B4389"/>
      </a:dk1>
      <a:lt1>
        <a:srgbClr val="FFFFFF"/>
      </a:lt1>
      <a:dk2>
        <a:srgbClr val="2259CC"/>
      </a:dk2>
      <a:lt2>
        <a:srgbClr val="DBEDF9"/>
      </a:lt2>
      <a:accent1>
        <a:srgbClr val="0C69B2"/>
      </a:accent1>
      <a:accent2>
        <a:srgbClr val="E5385F"/>
      </a:accent2>
      <a:accent3>
        <a:srgbClr val="2259CC"/>
      </a:accent3>
      <a:accent4>
        <a:srgbClr val="3CB7F5"/>
      </a:accent4>
      <a:accent5>
        <a:srgbClr val="E87982"/>
      </a:accent5>
      <a:accent6>
        <a:srgbClr val="70AD47"/>
      </a:accent6>
      <a:hlink>
        <a:srgbClr val="0563C1"/>
      </a:hlink>
      <a:folHlink>
        <a:srgbClr val="E3950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659</Words>
  <Application>Microsoft Office PowerPoint</Application>
  <PresentationFormat>Panorámica</PresentationFormat>
  <Paragraphs>75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Noto Sans Symbols</vt:lpstr>
      <vt:lpstr>Verdana</vt:lpstr>
      <vt:lpstr>TemaGob2024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Benavides Benavides, Mariana</cp:lastModifiedBy>
  <cp:revision>1</cp:revision>
  <dcterms:created xsi:type="dcterms:W3CDTF">2022-09-08T19:25:06Z</dcterms:created>
  <dcterms:modified xsi:type="dcterms:W3CDTF">2025-10-08T22:20:57Z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0x0101002E0D245868E2ED46AF168DD55FA2B5FC</vt:lpwstr>
  </property>
  <property fmtid="{D5CDD505-2E9C-101B-9397-08002B2CF9AE}" pid="3" name="MediaServiceImageTags">
    <vt:lpwstr/>
  </property>
</Properties>
</file>