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96" r:id="rId4"/>
    <p:sldMasterId id="2147483720" r:id="rId5"/>
    <p:sldMasterId id="2147483768" r:id="rId6"/>
  </p:sldMasterIdLst>
  <p:notesMasterIdLst>
    <p:notesMasterId r:id="rId54"/>
  </p:notesMasterIdLst>
  <p:handoutMasterIdLst>
    <p:handoutMasterId r:id="rId55"/>
  </p:handoutMasterIdLst>
  <p:sldIdLst>
    <p:sldId id="261" r:id="rId7"/>
    <p:sldId id="257" r:id="rId8"/>
    <p:sldId id="258" r:id="rId9"/>
    <p:sldId id="259" r:id="rId10"/>
    <p:sldId id="386" r:id="rId11"/>
    <p:sldId id="387" r:id="rId12"/>
    <p:sldId id="262" r:id="rId13"/>
    <p:sldId id="388" r:id="rId14"/>
    <p:sldId id="279" r:id="rId15"/>
    <p:sldId id="385" r:id="rId16"/>
    <p:sldId id="317" r:id="rId17"/>
    <p:sldId id="362" r:id="rId18"/>
    <p:sldId id="389" r:id="rId19"/>
    <p:sldId id="390" r:id="rId20"/>
    <p:sldId id="391" r:id="rId21"/>
    <p:sldId id="392" r:id="rId22"/>
    <p:sldId id="263" r:id="rId23"/>
    <p:sldId id="278" r:id="rId24"/>
    <p:sldId id="306" r:id="rId25"/>
    <p:sldId id="365" r:id="rId26"/>
    <p:sldId id="277" r:id="rId27"/>
    <p:sldId id="267" r:id="rId28"/>
    <p:sldId id="301" r:id="rId29"/>
    <p:sldId id="347" r:id="rId30"/>
    <p:sldId id="303" r:id="rId31"/>
    <p:sldId id="268" r:id="rId32"/>
    <p:sldId id="375" r:id="rId33"/>
    <p:sldId id="378" r:id="rId34"/>
    <p:sldId id="370" r:id="rId35"/>
    <p:sldId id="366" r:id="rId36"/>
    <p:sldId id="352" r:id="rId37"/>
    <p:sldId id="376" r:id="rId38"/>
    <p:sldId id="377" r:id="rId39"/>
    <p:sldId id="288" r:id="rId40"/>
    <p:sldId id="296" r:id="rId41"/>
    <p:sldId id="283" r:id="rId42"/>
    <p:sldId id="319" r:id="rId43"/>
    <p:sldId id="324" r:id="rId44"/>
    <p:sldId id="287" r:id="rId45"/>
    <p:sldId id="383" r:id="rId46"/>
    <p:sldId id="313" r:id="rId47"/>
    <p:sldId id="314" r:id="rId48"/>
    <p:sldId id="381" r:id="rId49"/>
    <p:sldId id="380" r:id="rId50"/>
    <p:sldId id="295" r:id="rId51"/>
    <p:sldId id="298" r:id="rId52"/>
    <p:sldId id="260" r:id="rId53"/>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9CD9"/>
    <a:srgbClr val="F51C41"/>
    <a:srgbClr val="525252"/>
    <a:srgbClr val="22B573"/>
    <a:srgbClr val="072F41"/>
    <a:srgbClr val="0063AE"/>
    <a:srgbClr val="ED6160"/>
    <a:srgbClr val="AFCA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647975-7F40-4084-BA5F-A0C8CA5878D3}" v="19" dt="2024-05-15T11:41:08.1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0" autoAdjust="0"/>
    <p:restoredTop sz="89023" autoAdjust="0"/>
  </p:normalViewPr>
  <p:slideViewPr>
    <p:cSldViewPr snapToGrid="0" snapToObjects="1" showGuides="1">
      <p:cViewPr varScale="1">
        <p:scale>
          <a:sx n="111" d="100"/>
          <a:sy n="111" d="100"/>
        </p:scale>
        <p:origin x="42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handoutMaster" Target="handoutMasters/handoutMaster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theme" Target="theme/theme1.xml"/><Relationship Id="rId5" Type="http://schemas.openxmlformats.org/officeDocument/2006/relationships/slideMaster" Target="slideMasters/slideMaster5.xml"/><Relationship Id="rId61" Type="http://schemas.microsoft.com/office/2015/10/relationships/revisionInfo" Target="revisionInfo.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viewProps" Target="view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rlando A. Mella Carvallo" userId="8764fb72-be23-41b0-917e-59408882fad3" providerId="ADAL" clId="{C7647975-7F40-4084-BA5F-A0C8CA5878D3}"/>
    <pc:docChg chg="undo custSel addSld delSld modSld sldOrd delMainMaster">
      <pc:chgData name="Orlando A. Mella Carvallo" userId="8764fb72-be23-41b0-917e-59408882fad3" providerId="ADAL" clId="{C7647975-7F40-4084-BA5F-A0C8CA5878D3}" dt="2024-06-25T18:13:08.482" v="501" actId="1076"/>
      <pc:docMkLst>
        <pc:docMk/>
      </pc:docMkLst>
      <pc:sldChg chg="delSp modSp mod setBg">
        <pc:chgData name="Orlando A. Mella Carvallo" userId="8764fb72-be23-41b0-917e-59408882fad3" providerId="ADAL" clId="{C7647975-7F40-4084-BA5F-A0C8CA5878D3}" dt="2024-06-18T15:02:17.384" v="73" actId="1076"/>
        <pc:sldMkLst>
          <pc:docMk/>
          <pc:sldMk cId="0" sldId="257"/>
        </pc:sldMkLst>
        <pc:spChg chg="mod">
          <ac:chgData name="Orlando A. Mella Carvallo" userId="8764fb72-be23-41b0-917e-59408882fad3" providerId="ADAL" clId="{C7647975-7F40-4084-BA5F-A0C8CA5878D3}" dt="2024-06-18T15:02:12.124" v="72" actId="6549"/>
          <ac:spMkLst>
            <pc:docMk/>
            <pc:sldMk cId="0" sldId="257"/>
            <ac:spMk id="170" creationId="{00000000-0000-0000-0000-000000000000}"/>
          </ac:spMkLst>
        </pc:spChg>
        <pc:spChg chg="mod">
          <ac:chgData name="Orlando A. Mella Carvallo" userId="8764fb72-be23-41b0-917e-59408882fad3" providerId="ADAL" clId="{C7647975-7F40-4084-BA5F-A0C8CA5878D3}" dt="2024-05-15T11:38:06.429" v="13" actId="1076"/>
          <ac:spMkLst>
            <pc:docMk/>
            <pc:sldMk cId="0" sldId="257"/>
            <ac:spMk id="171" creationId="{00000000-0000-0000-0000-000000000000}"/>
          </ac:spMkLst>
        </pc:spChg>
        <pc:spChg chg="mod">
          <ac:chgData name="Orlando A. Mella Carvallo" userId="8764fb72-be23-41b0-917e-59408882fad3" providerId="ADAL" clId="{C7647975-7F40-4084-BA5F-A0C8CA5878D3}" dt="2024-06-18T15:02:17.384" v="73" actId="1076"/>
          <ac:spMkLst>
            <pc:docMk/>
            <pc:sldMk cId="0" sldId="257"/>
            <ac:spMk id="173" creationId="{00000000-0000-0000-0000-000000000000}"/>
          </ac:spMkLst>
        </pc:spChg>
        <pc:picChg chg="del">
          <ac:chgData name="Orlando A. Mella Carvallo" userId="8764fb72-be23-41b0-917e-59408882fad3" providerId="ADAL" clId="{C7647975-7F40-4084-BA5F-A0C8CA5878D3}" dt="2024-05-15T11:38:40.136" v="20" actId="478"/>
          <ac:picMkLst>
            <pc:docMk/>
            <pc:sldMk cId="0" sldId="257"/>
            <ac:picMk id="172" creationId="{00000000-0000-0000-0000-000000000000}"/>
          </ac:picMkLst>
        </pc:picChg>
      </pc:sldChg>
      <pc:sldChg chg="delSp modSp mod setBg">
        <pc:chgData name="Orlando A. Mella Carvallo" userId="8764fb72-be23-41b0-917e-59408882fad3" providerId="ADAL" clId="{C7647975-7F40-4084-BA5F-A0C8CA5878D3}" dt="2024-05-15T11:38:37.510" v="19" actId="478"/>
        <pc:sldMkLst>
          <pc:docMk/>
          <pc:sldMk cId="0" sldId="258"/>
        </pc:sldMkLst>
        <pc:spChg chg="mod">
          <ac:chgData name="Orlando A. Mella Carvallo" userId="8764fb72-be23-41b0-917e-59408882fad3" providerId="ADAL" clId="{C7647975-7F40-4084-BA5F-A0C8CA5878D3}" dt="2024-05-15T11:38:20.778" v="15" actId="1076"/>
          <ac:spMkLst>
            <pc:docMk/>
            <pc:sldMk cId="0" sldId="258"/>
            <ac:spMk id="182" creationId="{00000000-0000-0000-0000-000000000000}"/>
          </ac:spMkLst>
        </pc:spChg>
        <pc:picChg chg="del">
          <ac:chgData name="Orlando A. Mella Carvallo" userId="8764fb72-be23-41b0-917e-59408882fad3" providerId="ADAL" clId="{C7647975-7F40-4084-BA5F-A0C8CA5878D3}" dt="2024-05-15T11:38:37.510" v="19" actId="478"/>
          <ac:picMkLst>
            <pc:docMk/>
            <pc:sldMk cId="0" sldId="258"/>
            <ac:picMk id="183" creationId="{00000000-0000-0000-0000-000000000000}"/>
          </ac:picMkLst>
        </pc:picChg>
      </pc:sldChg>
      <pc:sldChg chg="delSp modSp mod setBg">
        <pc:chgData name="Orlando A. Mella Carvallo" userId="8764fb72-be23-41b0-917e-59408882fad3" providerId="ADAL" clId="{C7647975-7F40-4084-BA5F-A0C8CA5878D3}" dt="2024-05-15T11:45:01.369" v="58" actId="1076"/>
        <pc:sldMkLst>
          <pc:docMk/>
          <pc:sldMk cId="0" sldId="259"/>
        </pc:sldMkLst>
        <pc:spChg chg="mod">
          <ac:chgData name="Orlando A. Mella Carvallo" userId="8764fb72-be23-41b0-917e-59408882fad3" providerId="ADAL" clId="{C7647975-7F40-4084-BA5F-A0C8CA5878D3}" dt="2024-05-15T11:44:58.449" v="57" actId="1076"/>
          <ac:spMkLst>
            <pc:docMk/>
            <pc:sldMk cId="0" sldId="259"/>
            <ac:spMk id="188" creationId="{00000000-0000-0000-0000-000000000000}"/>
          </ac:spMkLst>
        </pc:spChg>
        <pc:spChg chg="mod">
          <ac:chgData name="Orlando A. Mella Carvallo" userId="8764fb72-be23-41b0-917e-59408882fad3" providerId="ADAL" clId="{C7647975-7F40-4084-BA5F-A0C8CA5878D3}" dt="2024-05-15T11:44:55.168" v="56" actId="1076"/>
          <ac:spMkLst>
            <pc:docMk/>
            <pc:sldMk cId="0" sldId="259"/>
            <ac:spMk id="189" creationId="{00000000-0000-0000-0000-000000000000}"/>
          </ac:spMkLst>
        </pc:spChg>
        <pc:picChg chg="mod">
          <ac:chgData name="Orlando A. Mella Carvallo" userId="8764fb72-be23-41b0-917e-59408882fad3" providerId="ADAL" clId="{C7647975-7F40-4084-BA5F-A0C8CA5878D3}" dt="2024-05-15T11:45:01.369" v="58" actId="1076"/>
          <ac:picMkLst>
            <pc:docMk/>
            <pc:sldMk cId="0" sldId="259"/>
            <ac:picMk id="190" creationId="{00000000-0000-0000-0000-000000000000}"/>
          </ac:picMkLst>
        </pc:picChg>
        <pc:picChg chg="del">
          <ac:chgData name="Orlando A. Mella Carvallo" userId="8764fb72-be23-41b0-917e-59408882fad3" providerId="ADAL" clId="{C7647975-7F40-4084-BA5F-A0C8CA5878D3}" dt="2024-05-15T11:38:34.287" v="18" actId="478"/>
          <ac:picMkLst>
            <pc:docMk/>
            <pc:sldMk cId="0" sldId="259"/>
            <ac:picMk id="191" creationId="{00000000-0000-0000-0000-000000000000}"/>
          </ac:picMkLst>
        </pc:picChg>
      </pc:sldChg>
      <pc:sldChg chg="modSp mod setBg">
        <pc:chgData name="Orlando A. Mella Carvallo" userId="8764fb72-be23-41b0-917e-59408882fad3" providerId="ADAL" clId="{C7647975-7F40-4084-BA5F-A0C8CA5878D3}" dt="2024-05-15T11:43:00.221" v="52" actId="20577"/>
        <pc:sldMkLst>
          <pc:docMk/>
          <pc:sldMk cId="1658036715" sldId="261"/>
        </pc:sldMkLst>
        <pc:spChg chg="mod">
          <ac:chgData name="Orlando A. Mella Carvallo" userId="8764fb72-be23-41b0-917e-59408882fad3" providerId="ADAL" clId="{C7647975-7F40-4084-BA5F-A0C8CA5878D3}" dt="2024-05-15T11:43:00.221" v="52" actId="20577"/>
          <ac:spMkLst>
            <pc:docMk/>
            <pc:sldMk cId="1658036715" sldId="261"/>
            <ac:spMk id="2" creationId="{00000000-0000-0000-0000-000000000000}"/>
          </ac:spMkLst>
        </pc:spChg>
      </pc:sldChg>
      <pc:sldChg chg="modSp mod setBg">
        <pc:chgData name="Orlando A. Mella Carvallo" userId="8764fb72-be23-41b0-917e-59408882fad3" providerId="ADAL" clId="{C7647975-7F40-4084-BA5F-A0C8CA5878D3}" dt="2024-05-15T11:45:23.570" v="62" actId="14100"/>
        <pc:sldMkLst>
          <pc:docMk/>
          <pc:sldMk cId="0" sldId="262"/>
        </pc:sldMkLst>
        <pc:spChg chg="mod">
          <ac:chgData name="Orlando A. Mella Carvallo" userId="8764fb72-be23-41b0-917e-59408882fad3" providerId="ADAL" clId="{C7647975-7F40-4084-BA5F-A0C8CA5878D3}" dt="2024-05-15T11:45:23.570" v="62" actId="14100"/>
          <ac:spMkLst>
            <pc:docMk/>
            <pc:sldMk cId="0" sldId="262"/>
            <ac:spMk id="210" creationId="{00000000-0000-0000-0000-000000000000}"/>
          </ac:spMkLst>
        </pc:spChg>
      </pc:sldChg>
      <pc:sldChg chg="modSp mod">
        <pc:chgData name="Orlando A. Mella Carvallo" userId="8764fb72-be23-41b0-917e-59408882fad3" providerId="ADAL" clId="{C7647975-7F40-4084-BA5F-A0C8CA5878D3}" dt="2024-06-18T15:08:21.195" v="214" actId="123"/>
        <pc:sldMkLst>
          <pc:docMk/>
          <pc:sldMk cId="3474879315" sldId="267"/>
        </pc:sldMkLst>
        <pc:spChg chg="mod">
          <ac:chgData name="Orlando A. Mella Carvallo" userId="8764fb72-be23-41b0-917e-59408882fad3" providerId="ADAL" clId="{C7647975-7F40-4084-BA5F-A0C8CA5878D3}" dt="2024-06-18T15:07:48.986" v="200" actId="123"/>
          <ac:spMkLst>
            <pc:docMk/>
            <pc:sldMk cId="3474879315" sldId="267"/>
            <ac:spMk id="8" creationId="{081AC368-17FC-4974-9CFE-DE572EEE2DAB}"/>
          </ac:spMkLst>
        </pc:spChg>
        <pc:spChg chg="mod">
          <ac:chgData name="Orlando A. Mella Carvallo" userId="8764fb72-be23-41b0-917e-59408882fad3" providerId="ADAL" clId="{C7647975-7F40-4084-BA5F-A0C8CA5878D3}" dt="2024-06-18T15:08:21.195" v="214" actId="123"/>
          <ac:spMkLst>
            <pc:docMk/>
            <pc:sldMk cId="3474879315" sldId="267"/>
            <ac:spMk id="9" creationId="{9CF0C47F-917A-4242-86A7-94C45F707846}"/>
          </ac:spMkLst>
        </pc:spChg>
      </pc:sldChg>
      <pc:sldChg chg="del">
        <pc:chgData name="Orlando A. Mella Carvallo" userId="8764fb72-be23-41b0-917e-59408882fad3" providerId="ADAL" clId="{C7647975-7F40-4084-BA5F-A0C8CA5878D3}" dt="2024-05-15T11:34:07.134" v="2" actId="47"/>
        <pc:sldMkLst>
          <pc:docMk/>
          <pc:sldMk cId="2252886950" sldId="273"/>
        </pc:sldMkLst>
      </pc:sldChg>
      <pc:sldChg chg="add del">
        <pc:chgData name="Orlando A. Mella Carvallo" userId="8764fb72-be23-41b0-917e-59408882fad3" providerId="ADAL" clId="{C7647975-7F40-4084-BA5F-A0C8CA5878D3}" dt="2024-05-15T11:41:48.801" v="37" actId="47"/>
        <pc:sldMkLst>
          <pc:docMk/>
          <pc:sldMk cId="3926462496" sldId="277"/>
        </pc:sldMkLst>
      </pc:sldChg>
      <pc:sldChg chg="modSp mod">
        <pc:chgData name="Orlando A. Mella Carvallo" userId="8764fb72-be23-41b0-917e-59408882fad3" providerId="ADAL" clId="{C7647975-7F40-4084-BA5F-A0C8CA5878D3}" dt="2024-06-18T15:06:31.750" v="186" actId="123"/>
        <pc:sldMkLst>
          <pc:docMk/>
          <pc:sldMk cId="1948963208" sldId="278"/>
        </pc:sldMkLst>
        <pc:spChg chg="mod">
          <ac:chgData name="Orlando A. Mella Carvallo" userId="8764fb72-be23-41b0-917e-59408882fad3" providerId="ADAL" clId="{C7647975-7F40-4084-BA5F-A0C8CA5878D3}" dt="2024-06-18T15:06:05.982" v="184" actId="20577"/>
          <ac:spMkLst>
            <pc:docMk/>
            <pc:sldMk cId="1948963208" sldId="278"/>
            <ac:spMk id="8" creationId="{6F044EFE-0450-469A-9797-1CA94A5D077E}"/>
          </ac:spMkLst>
        </pc:spChg>
        <pc:spChg chg="mod">
          <ac:chgData name="Orlando A. Mella Carvallo" userId="8764fb72-be23-41b0-917e-59408882fad3" providerId="ADAL" clId="{C7647975-7F40-4084-BA5F-A0C8CA5878D3}" dt="2024-06-18T15:06:18.826" v="185" actId="123"/>
          <ac:spMkLst>
            <pc:docMk/>
            <pc:sldMk cId="1948963208" sldId="278"/>
            <ac:spMk id="9" creationId="{2A9AD6B1-A2BB-4FCD-A3C0-302C8E6DA954}"/>
          </ac:spMkLst>
        </pc:spChg>
        <pc:spChg chg="mod">
          <ac:chgData name="Orlando A. Mella Carvallo" userId="8764fb72-be23-41b0-917e-59408882fad3" providerId="ADAL" clId="{C7647975-7F40-4084-BA5F-A0C8CA5878D3}" dt="2024-06-18T15:06:31.750" v="186" actId="123"/>
          <ac:spMkLst>
            <pc:docMk/>
            <pc:sldMk cId="1948963208" sldId="278"/>
            <ac:spMk id="10" creationId="{A8081108-06A2-43EE-B174-F64117F992FF}"/>
          </ac:spMkLst>
        </pc:spChg>
      </pc:sldChg>
      <pc:sldChg chg="modSp mod ord">
        <pc:chgData name="Orlando A. Mella Carvallo" userId="8764fb72-be23-41b0-917e-59408882fad3" providerId="ADAL" clId="{C7647975-7F40-4084-BA5F-A0C8CA5878D3}" dt="2024-06-18T15:18:10.206" v="408" actId="20577"/>
        <pc:sldMkLst>
          <pc:docMk/>
          <pc:sldMk cId="3624500143" sldId="279"/>
        </pc:sldMkLst>
        <pc:spChg chg="mod">
          <ac:chgData name="Orlando A. Mella Carvallo" userId="8764fb72-be23-41b0-917e-59408882fad3" providerId="ADAL" clId="{C7647975-7F40-4084-BA5F-A0C8CA5878D3}" dt="2024-06-18T15:18:10.206" v="408" actId="20577"/>
          <ac:spMkLst>
            <pc:docMk/>
            <pc:sldMk cId="3624500143" sldId="279"/>
            <ac:spMk id="37" creationId="{87CF6CC8-CF15-9626-D4AC-4B3F3DA54A67}"/>
          </ac:spMkLst>
        </pc:spChg>
      </pc:sldChg>
      <pc:sldChg chg="addSp delSp modSp mod">
        <pc:chgData name="Orlando A. Mella Carvallo" userId="8764fb72-be23-41b0-917e-59408882fad3" providerId="ADAL" clId="{C7647975-7F40-4084-BA5F-A0C8CA5878D3}" dt="2024-05-30T12:37:45.219" v="69" actId="478"/>
        <pc:sldMkLst>
          <pc:docMk/>
          <pc:sldMk cId="3544810222" sldId="295"/>
        </pc:sldMkLst>
        <pc:picChg chg="add del mod">
          <ac:chgData name="Orlando A. Mella Carvallo" userId="8764fb72-be23-41b0-917e-59408882fad3" providerId="ADAL" clId="{C7647975-7F40-4084-BA5F-A0C8CA5878D3}" dt="2024-05-30T12:37:45.219" v="69" actId="478"/>
          <ac:picMkLst>
            <pc:docMk/>
            <pc:sldMk cId="3544810222" sldId="295"/>
            <ac:picMk id="5" creationId="{020FD008-0BB2-2793-BC38-589199D587F7}"/>
          </ac:picMkLst>
        </pc:picChg>
      </pc:sldChg>
      <pc:sldChg chg="del">
        <pc:chgData name="Orlando A. Mella Carvallo" userId="8764fb72-be23-41b0-917e-59408882fad3" providerId="ADAL" clId="{C7647975-7F40-4084-BA5F-A0C8CA5878D3}" dt="2024-05-15T11:41:30.600" v="35" actId="47"/>
        <pc:sldMkLst>
          <pc:docMk/>
          <pc:sldMk cId="901585640" sldId="316"/>
        </pc:sldMkLst>
      </pc:sldChg>
      <pc:sldChg chg="del">
        <pc:chgData name="Orlando A. Mella Carvallo" userId="8764fb72-be23-41b0-917e-59408882fad3" providerId="ADAL" clId="{C7647975-7F40-4084-BA5F-A0C8CA5878D3}" dt="2024-05-15T11:33:35.383" v="1" actId="47"/>
        <pc:sldMkLst>
          <pc:docMk/>
          <pc:sldMk cId="1115349781" sldId="322"/>
        </pc:sldMkLst>
      </pc:sldChg>
      <pc:sldChg chg="del">
        <pc:chgData name="Orlando A. Mella Carvallo" userId="8764fb72-be23-41b0-917e-59408882fad3" providerId="ADAL" clId="{C7647975-7F40-4084-BA5F-A0C8CA5878D3}" dt="2024-05-15T11:34:23.484" v="3" actId="47"/>
        <pc:sldMkLst>
          <pc:docMk/>
          <pc:sldMk cId="90674435" sldId="351"/>
        </pc:sldMkLst>
      </pc:sldChg>
      <pc:sldChg chg="modSp mod">
        <pc:chgData name="Orlando A. Mella Carvallo" userId="8764fb72-be23-41b0-917e-59408882fad3" providerId="ADAL" clId="{C7647975-7F40-4084-BA5F-A0C8CA5878D3}" dt="2024-06-25T17:56:07.776" v="441" actId="1076"/>
        <pc:sldMkLst>
          <pc:docMk/>
          <pc:sldMk cId="373170511" sldId="352"/>
        </pc:sldMkLst>
        <pc:spChg chg="mod">
          <ac:chgData name="Orlando A. Mella Carvallo" userId="8764fb72-be23-41b0-917e-59408882fad3" providerId="ADAL" clId="{C7647975-7F40-4084-BA5F-A0C8CA5878D3}" dt="2024-06-25T17:56:07.776" v="441" actId="1076"/>
          <ac:spMkLst>
            <pc:docMk/>
            <pc:sldMk cId="373170511" sldId="352"/>
            <ac:spMk id="6" creationId="{DE01C952-0EA8-4E82-A7E1-357AC6F3ACE6}"/>
          </ac:spMkLst>
        </pc:spChg>
        <pc:picChg chg="mod">
          <ac:chgData name="Orlando A. Mella Carvallo" userId="8764fb72-be23-41b0-917e-59408882fad3" providerId="ADAL" clId="{C7647975-7F40-4084-BA5F-A0C8CA5878D3}" dt="2024-06-25T17:53:21.489" v="420" actId="1076"/>
          <ac:picMkLst>
            <pc:docMk/>
            <pc:sldMk cId="373170511" sldId="352"/>
            <ac:picMk id="10" creationId="{CC62DF8C-B074-5D45-CB50-45419324E2A5}"/>
          </ac:picMkLst>
        </pc:picChg>
      </pc:sldChg>
      <pc:sldChg chg="del">
        <pc:chgData name="Orlando A. Mella Carvallo" userId="8764fb72-be23-41b0-917e-59408882fad3" providerId="ADAL" clId="{C7647975-7F40-4084-BA5F-A0C8CA5878D3}" dt="2024-05-15T11:34:27.375" v="5" actId="47"/>
        <pc:sldMkLst>
          <pc:docMk/>
          <pc:sldMk cId="3950880933" sldId="355"/>
        </pc:sldMkLst>
      </pc:sldChg>
      <pc:sldChg chg="del">
        <pc:chgData name="Orlando A. Mella Carvallo" userId="8764fb72-be23-41b0-917e-59408882fad3" providerId="ADAL" clId="{C7647975-7F40-4084-BA5F-A0C8CA5878D3}" dt="2024-05-15T11:34:25.529" v="4" actId="47"/>
        <pc:sldMkLst>
          <pc:docMk/>
          <pc:sldMk cId="1216865413" sldId="363"/>
        </pc:sldMkLst>
      </pc:sldChg>
      <pc:sldChg chg="del">
        <pc:chgData name="Orlando A. Mella Carvallo" userId="8764fb72-be23-41b0-917e-59408882fad3" providerId="ADAL" clId="{C7647975-7F40-4084-BA5F-A0C8CA5878D3}" dt="2024-05-15T11:41:27.822" v="32" actId="47"/>
        <pc:sldMkLst>
          <pc:docMk/>
          <pc:sldMk cId="1617031154" sldId="368"/>
        </pc:sldMkLst>
      </pc:sldChg>
      <pc:sldChg chg="del">
        <pc:chgData name="Orlando A. Mella Carvallo" userId="8764fb72-be23-41b0-917e-59408882fad3" providerId="ADAL" clId="{C7647975-7F40-4084-BA5F-A0C8CA5878D3}" dt="2024-05-15T11:41:28.658" v="33" actId="47"/>
        <pc:sldMkLst>
          <pc:docMk/>
          <pc:sldMk cId="549317327" sldId="369"/>
        </pc:sldMkLst>
      </pc:sldChg>
      <pc:sldChg chg="modSp mod">
        <pc:chgData name="Orlando A. Mella Carvallo" userId="8764fb72-be23-41b0-917e-59408882fad3" providerId="ADAL" clId="{C7647975-7F40-4084-BA5F-A0C8CA5878D3}" dt="2024-06-18T15:13:53.608" v="369" actId="20577"/>
        <pc:sldMkLst>
          <pc:docMk/>
          <pc:sldMk cId="1007402796" sldId="370"/>
        </pc:sldMkLst>
        <pc:spChg chg="mod">
          <ac:chgData name="Orlando A. Mella Carvallo" userId="8764fb72-be23-41b0-917e-59408882fad3" providerId="ADAL" clId="{C7647975-7F40-4084-BA5F-A0C8CA5878D3}" dt="2024-06-18T15:13:53.608" v="369" actId="20577"/>
          <ac:spMkLst>
            <pc:docMk/>
            <pc:sldMk cId="1007402796" sldId="370"/>
            <ac:spMk id="5" creationId="{A310F3CA-BAB0-BA50-9D64-2B352F43A458}"/>
          </ac:spMkLst>
        </pc:spChg>
      </pc:sldChg>
      <pc:sldChg chg="del">
        <pc:chgData name="Orlando A. Mella Carvallo" userId="8764fb72-be23-41b0-917e-59408882fad3" providerId="ADAL" clId="{C7647975-7F40-4084-BA5F-A0C8CA5878D3}" dt="2024-05-15T11:33:30.583" v="0" actId="47"/>
        <pc:sldMkLst>
          <pc:docMk/>
          <pc:sldMk cId="3935621707" sldId="371"/>
        </pc:sldMkLst>
      </pc:sldChg>
      <pc:sldChg chg="del">
        <pc:chgData name="Orlando A. Mella Carvallo" userId="8764fb72-be23-41b0-917e-59408882fad3" providerId="ADAL" clId="{C7647975-7F40-4084-BA5F-A0C8CA5878D3}" dt="2024-05-15T11:41:57.740" v="39" actId="47"/>
        <pc:sldMkLst>
          <pc:docMk/>
          <pc:sldMk cId="213523483" sldId="372"/>
        </pc:sldMkLst>
      </pc:sldChg>
      <pc:sldChg chg="del">
        <pc:chgData name="Orlando A. Mella Carvallo" userId="8764fb72-be23-41b0-917e-59408882fad3" providerId="ADAL" clId="{C7647975-7F40-4084-BA5F-A0C8CA5878D3}" dt="2024-05-15T11:41:58.632" v="40" actId="47"/>
        <pc:sldMkLst>
          <pc:docMk/>
          <pc:sldMk cId="3617617262" sldId="373"/>
        </pc:sldMkLst>
      </pc:sldChg>
      <pc:sldChg chg="del">
        <pc:chgData name="Orlando A. Mella Carvallo" userId="8764fb72-be23-41b0-917e-59408882fad3" providerId="ADAL" clId="{C7647975-7F40-4084-BA5F-A0C8CA5878D3}" dt="2024-05-15T11:41:56.346" v="38" actId="47"/>
        <pc:sldMkLst>
          <pc:docMk/>
          <pc:sldMk cId="3551581906" sldId="374"/>
        </pc:sldMkLst>
      </pc:sldChg>
      <pc:sldChg chg="modSp mod">
        <pc:chgData name="Orlando A. Mella Carvallo" userId="8764fb72-be23-41b0-917e-59408882fad3" providerId="ADAL" clId="{C7647975-7F40-4084-BA5F-A0C8CA5878D3}" dt="2024-06-25T18:02:29.754" v="463" actId="20577"/>
        <pc:sldMkLst>
          <pc:docMk/>
          <pc:sldMk cId="647789233" sldId="376"/>
        </pc:sldMkLst>
        <pc:spChg chg="mod">
          <ac:chgData name="Orlando A. Mella Carvallo" userId="8764fb72-be23-41b0-917e-59408882fad3" providerId="ADAL" clId="{C7647975-7F40-4084-BA5F-A0C8CA5878D3}" dt="2024-06-25T18:02:29.754" v="463" actId="20577"/>
          <ac:spMkLst>
            <pc:docMk/>
            <pc:sldMk cId="647789233" sldId="376"/>
            <ac:spMk id="4" creationId="{C95EB1BF-53DD-A407-DF96-F4749D6FC5D4}"/>
          </ac:spMkLst>
        </pc:spChg>
      </pc:sldChg>
      <pc:sldChg chg="addSp delSp modSp mod">
        <pc:chgData name="Orlando A. Mella Carvallo" userId="8764fb72-be23-41b0-917e-59408882fad3" providerId="ADAL" clId="{C7647975-7F40-4084-BA5F-A0C8CA5878D3}" dt="2024-06-25T18:13:08.482" v="501" actId="1076"/>
        <pc:sldMkLst>
          <pc:docMk/>
          <pc:sldMk cId="2621940663" sldId="377"/>
        </pc:sldMkLst>
        <pc:spChg chg="add del">
          <ac:chgData name="Orlando A. Mella Carvallo" userId="8764fb72-be23-41b0-917e-59408882fad3" providerId="ADAL" clId="{C7647975-7F40-4084-BA5F-A0C8CA5878D3}" dt="2024-06-25T18:07:45.469" v="491" actId="11529"/>
          <ac:spMkLst>
            <pc:docMk/>
            <pc:sldMk cId="2621940663" sldId="377"/>
            <ac:spMk id="9" creationId="{1676371E-C1C5-5167-1C61-F3E234FD8405}"/>
          </ac:spMkLst>
        </pc:spChg>
        <pc:spChg chg="add del">
          <ac:chgData name="Orlando A. Mella Carvallo" userId="8764fb72-be23-41b0-917e-59408882fad3" providerId="ADAL" clId="{C7647975-7F40-4084-BA5F-A0C8CA5878D3}" dt="2024-06-25T18:12:47.845" v="497" actId="22"/>
          <ac:spMkLst>
            <pc:docMk/>
            <pc:sldMk cId="2621940663" sldId="377"/>
            <ac:spMk id="12" creationId="{100A5BC6-5743-051C-7E26-B5ABDEA0F035}"/>
          </ac:spMkLst>
        </pc:spChg>
        <pc:spChg chg="del mod">
          <ac:chgData name="Orlando A. Mella Carvallo" userId="8764fb72-be23-41b0-917e-59408882fad3" providerId="ADAL" clId="{C7647975-7F40-4084-BA5F-A0C8CA5878D3}" dt="2024-06-25T18:05:41.282" v="474" actId="478"/>
          <ac:spMkLst>
            <pc:docMk/>
            <pc:sldMk cId="2621940663" sldId="377"/>
            <ac:spMk id="14" creationId="{97480936-CF74-CCC7-85D0-431C846EF8F1}"/>
          </ac:spMkLst>
        </pc:spChg>
        <pc:spChg chg="add mod">
          <ac:chgData name="Orlando A. Mella Carvallo" userId="8764fb72-be23-41b0-917e-59408882fad3" providerId="ADAL" clId="{C7647975-7F40-4084-BA5F-A0C8CA5878D3}" dt="2024-06-25T18:13:08.482" v="501" actId="1076"/>
          <ac:spMkLst>
            <pc:docMk/>
            <pc:sldMk cId="2621940663" sldId="377"/>
            <ac:spMk id="16" creationId="{6EFD02A3-7F2E-E651-8764-996528EF4CAC}"/>
          </ac:spMkLst>
        </pc:spChg>
        <pc:picChg chg="add mod">
          <ac:chgData name="Orlando A. Mella Carvallo" userId="8764fb72-be23-41b0-917e-59408882fad3" providerId="ADAL" clId="{C7647975-7F40-4084-BA5F-A0C8CA5878D3}" dt="2024-06-25T18:09:01.637" v="494" actId="1076"/>
          <ac:picMkLst>
            <pc:docMk/>
            <pc:sldMk cId="2621940663" sldId="377"/>
            <ac:picMk id="3" creationId="{9D4EF714-0500-B705-FB7D-C816367A96C5}"/>
          </ac:picMkLst>
        </pc:picChg>
        <pc:picChg chg="add mod">
          <ac:chgData name="Orlando A. Mella Carvallo" userId="8764fb72-be23-41b0-917e-59408882fad3" providerId="ADAL" clId="{C7647975-7F40-4084-BA5F-A0C8CA5878D3}" dt="2024-06-25T18:11:49.686" v="495" actId="1076"/>
          <ac:picMkLst>
            <pc:docMk/>
            <pc:sldMk cId="2621940663" sldId="377"/>
            <ac:picMk id="6" creationId="{5409AD0B-BBA6-4A8C-591E-2F916EC72425}"/>
          </ac:picMkLst>
        </pc:picChg>
        <pc:picChg chg="add mod">
          <ac:chgData name="Orlando A. Mella Carvallo" userId="8764fb72-be23-41b0-917e-59408882fad3" providerId="ADAL" clId="{C7647975-7F40-4084-BA5F-A0C8CA5878D3}" dt="2024-06-25T18:08:42.847" v="493" actId="14100"/>
          <ac:picMkLst>
            <pc:docMk/>
            <pc:sldMk cId="2621940663" sldId="377"/>
            <ac:picMk id="8" creationId="{9156C773-B93E-4192-F6C6-22F07CE4F43F}"/>
          </ac:picMkLst>
        </pc:picChg>
        <pc:picChg chg="del">
          <ac:chgData name="Orlando A. Mella Carvallo" userId="8764fb72-be23-41b0-917e-59408882fad3" providerId="ADAL" clId="{C7647975-7F40-4084-BA5F-A0C8CA5878D3}" dt="2024-06-25T18:06:27.235" v="475" actId="478"/>
          <ac:picMkLst>
            <pc:docMk/>
            <pc:sldMk cId="2621940663" sldId="377"/>
            <ac:picMk id="13" creationId="{C5D2AA46-73DF-EE52-DCB6-B940565CB572}"/>
          </ac:picMkLst>
        </pc:picChg>
        <pc:picChg chg="del">
          <ac:chgData name="Orlando A. Mella Carvallo" userId="8764fb72-be23-41b0-917e-59408882fad3" providerId="ADAL" clId="{C7647975-7F40-4084-BA5F-A0C8CA5878D3}" dt="2024-06-25T18:04:05.720" v="464" actId="478"/>
          <ac:picMkLst>
            <pc:docMk/>
            <pc:sldMk cId="2621940663" sldId="377"/>
            <ac:picMk id="18" creationId="{42DBAE5B-2106-442C-A5CD-2D4893E3E057}"/>
          </ac:picMkLst>
        </pc:picChg>
      </pc:sldChg>
      <pc:sldChg chg="modSp mod">
        <pc:chgData name="Orlando A. Mella Carvallo" userId="8764fb72-be23-41b0-917e-59408882fad3" providerId="ADAL" clId="{C7647975-7F40-4084-BA5F-A0C8CA5878D3}" dt="2024-06-18T15:13:22.982" v="354" actId="20577"/>
        <pc:sldMkLst>
          <pc:docMk/>
          <pc:sldMk cId="617658405" sldId="378"/>
        </pc:sldMkLst>
        <pc:spChg chg="mod">
          <ac:chgData name="Orlando A. Mella Carvallo" userId="8764fb72-be23-41b0-917e-59408882fad3" providerId="ADAL" clId="{C7647975-7F40-4084-BA5F-A0C8CA5878D3}" dt="2024-06-18T15:10:45.741" v="247" actId="1076"/>
          <ac:spMkLst>
            <pc:docMk/>
            <pc:sldMk cId="617658405" sldId="378"/>
            <ac:spMk id="4" creationId="{915337F0-BC0F-2E09-13B2-3161E6F4E7C9}"/>
          </ac:spMkLst>
        </pc:spChg>
        <pc:spChg chg="mod">
          <ac:chgData name="Orlando A. Mella Carvallo" userId="8764fb72-be23-41b0-917e-59408882fad3" providerId="ADAL" clId="{C7647975-7F40-4084-BA5F-A0C8CA5878D3}" dt="2024-06-18T15:12:07.973" v="292" actId="6549"/>
          <ac:spMkLst>
            <pc:docMk/>
            <pc:sldMk cId="617658405" sldId="378"/>
            <ac:spMk id="11" creationId="{0C6D1D89-24B5-8D7A-9B44-50440A5D3DB5}"/>
          </ac:spMkLst>
        </pc:spChg>
        <pc:spChg chg="mod">
          <ac:chgData name="Orlando A. Mella Carvallo" userId="8764fb72-be23-41b0-917e-59408882fad3" providerId="ADAL" clId="{C7647975-7F40-4084-BA5F-A0C8CA5878D3}" dt="2024-06-18T15:13:22.982" v="354" actId="20577"/>
          <ac:spMkLst>
            <pc:docMk/>
            <pc:sldMk cId="617658405" sldId="378"/>
            <ac:spMk id="12" creationId="{266D52C7-3949-54A6-8D65-105C19B1632E}"/>
          </ac:spMkLst>
        </pc:spChg>
      </pc:sldChg>
      <pc:sldChg chg="modSp mod">
        <pc:chgData name="Orlando A. Mella Carvallo" userId="8764fb72-be23-41b0-917e-59408882fad3" providerId="ADAL" clId="{C7647975-7F40-4084-BA5F-A0C8CA5878D3}" dt="2024-06-18T15:15:42.983" v="370" actId="1076"/>
        <pc:sldMkLst>
          <pc:docMk/>
          <pc:sldMk cId="2064148598" sldId="380"/>
        </pc:sldMkLst>
        <pc:spChg chg="mod">
          <ac:chgData name="Orlando A. Mella Carvallo" userId="8764fb72-be23-41b0-917e-59408882fad3" providerId="ADAL" clId="{C7647975-7F40-4084-BA5F-A0C8CA5878D3}" dt="2024-06-18T15:15:42.983" v="370" actId="1076"/>
          <ac:spMkLst>
            <pc:docMk/>
            <pc:sldMk cId="2064148598" sldId="380"/>
            <ac:spMk id="10" creationId="{42702ED6-D622-D02A-0B22-F53891450D63}"/>
          </ac:spMkLst>
        </pc:spChg>
      </pc:sldChg>
      <pc:sldChg chg="del">
        <pc:chgData name="Orlando A. Mella Carvallo" userId="8764fb72-be23-41b0-917e-59408882fad3" providerId="ADAL" clId="{C7647975-7F40-4084-BA5F-A0C8CA5878D3}" dt="2024-05-15T11:41:29.827" v="34" actId="47"/>
        <pc:sldMkLst>
          <pc:docMk/>
          <pc:sldMk cId="3204819439" sldId="382"/>
        </pc:sldMkLst>
      </pc:sldChg>
      <pc:sldChg chg="del">
        <pc:chgData name="Orlando A. Mella Carvallo" userId="8764fb72-be23-41b0-917e-59408882fad3" providerId="ADAL" clId="{C7647975-7F40-4084-BA5F-A0C8CA5878D3}" dt="2024-05-15T11:42:33.191" v="41" actId="47"/>
        <pc:sldMkLst>
          <pc:docMk/>
          <pc:sldMk cId="3589299841" sldId="384"/>
        </pc:sldMkLst>
      </pc:sldChg>
      <pc:sldChg chg="modSp mod ord">
        <pc:chgData name="Orlando A. Mella Carvallo" userId="8764fb72-be23-41b0-917e-59408882fad3" providerId="ADAL" clId="{C7647975-7F40-4084-BA5F-A0C8CA5878D3}" dt="2024-06-18T15:04:55.996" v="167" actId="1076"/>
        <pc:sldMkLst>
          <pc:docMk/>
          <pc:sldMk cId="3105008751" sldId="385"/>
        </pc:sldMkLst>
        <pc:spChg chg="mod">
          <ac:chgData name="Orlando A. Mella Carvallo" userId="8764fb72-be23-41b0-917e-59408882fad3" providerId="ADAL" clId="{C7647975-7F40-4084-BA5F-A0C8CA5878D3}" dt="2024-06-18T15:04:51.085" v="166" actId="1076"/>
          <ac:spMkLst>
            <pc:docMk/>
            <pc:sldMk cId="3105008751" sldId="385"/>
            <ac:spMk id="6" creationId="{B274BE30-8434-AD80-2DAA-8D7414DB5A54}"/>
          </ac:spMkLst>
        </pc:spChg>
        <pc:spChg chg="mod">
          <ac:chgData name="Orlando A. Mella Carvallo" userId="8764fb72-be23-41b0-917e-59408882fad3" providerId="ADAL" clId="{C7647975-7F40-4084-BA5F-A0C8CA5878D3}" dt="2024-06-18T15:04:55.996" v="167" actId="1076"/>
          <ac:spMkLst>
            <pc:docMk/>
            <pc:sldMk cId="3105008751" sldId="385"/>
            <ac:spMk id="16" creationId="{85FAFEED-D57E-4898-36E8-1E4E2E56ED7C}"/>
          </ac:spMkLst>
        </pc:spChg>
      </pc:sldChg>
      <pc:sldChg chg="delSp modSp mod setBg">
        <pc:chgData name="Orlando A. Mella Carvallo" userId="8764fb72-be23-41b0-917e-59408882fad3" providerId="ADAL" clId="{C7647975-7F40-4084-BA5F-A0C8CA5878D3}" dt="2024-06-18T15:16:52.378" v="395" actId="20577"/>
        <pc:sldMkLst>
          <pc:docMk/>
          <pc:sldMk cId="0" sldId="386"/>
        </pc:sldMkLst>
        <pc:spChg chg="mod">
          <ac:chgData name="Orlando A. Mella Carvallo" userId="8764fb72-be23-41b0-917e-59408882fad3" providerId="ADAL" clId="{C7647975-7F40-4084-BA5F-A0C8CA5878D3}" dt="2024-05-15T11:39:35.453" v="27" actId="1076"/>
          <ac:spMkLst>
            <pc:docMk/>
            <pc:sldMk cId="0" sldId="386"/>
            <ac:spMk id="196" creationId="{00000000-0000-0000-0000-000000000000}"/>
          </ac:spMkLst>
        </pc:spChg>
        <pc:spChg chg="mod">
          <ac:chgData name="Orlando A. Mella Carvallo" userId="8764fb72-be23-41b0-917e-59408882fad3" providerId="ADAL" clId="{C7647975-7F40-4084-BA5F-A0C8CA5878D3}" dt="2024-06-18T15:16:52.378" v="395" actId="20577"/>
          <ac:spMkLst>
            <pc:docMk/>
            <pc:sldMk cId="0" sldId="386"/>
            <ac:spMk id="197" creationId="{00000000-0000-0000-0000-000000000000}"/>
          </ac:spMkLst>
        </pc:spChg>
        <pc:picChg chg="del">
          <ac:chgData name="Orlando A. Mella Carvallo" userId="8764fb72-be23-41b0-917e-59408882fad3" providerId="ADAL" clId="{C7647975-7F40-4084-BA5F-A0C8CA5878D3}" dt="2024-05-15T11:39:31.553" v="26" actId="478"/>
          <ac:picMkLst>
            <pc:docMk/>
            <pc:sldMk cId="0" sldId="386"/>
            <ac:picMk id="198" creationId="{00000000-0000-0000-0000-000000000000}"/>
          </ac:picMkLst>
        </pc:picChg>
      </pc:sldChg>
      <pc:sldChg chg="modSp mod setBg">
        <pc:chgData name="Orlando A. Mella Carvallo" userId="8764fb72-be23-41b0-917e-59408882fad3" providerId="ADAL" clId="{C7647975-7F40-4084-BA5F-A0C8CA5878D3}" dt="2024-05-15T11:45:31.089" v="64" actId="20577"/>
        <pc:sldMkLst>
          <pc:docMk/>
          <pc:sldMk cId="0" sldId="387"/>
        </pc:sldMkLst>
        <pc:spChg chg="mod">
          <ac:chgData name="Orlando A. Mella Carvallo" userId="8764fb72-be23-41b0-917e-59408882fad3" providerId="ADAL" clId="{C7647975-7F40-4084-BA5F-A0C8CA5878D3}" dt="2024-05-15T11:45:31.089" v="64" actId="20577"/>
          <ac:spMkLst>
            <pc:docMk/>
            <pc:sldMk cId="0" sldId="387"/>
            <ac:spMk id="204" creationId="{00000000-0000-0000-0000-000000000000}"/>
          </ac:spMkLst>
        </pc:spChg>
        <pc:picChg chg="mod">
          <ac:chgData name="Orlando A. Mella Carvallo" userId="8764fb72-be23-41b0-917e-59408882fad3" providerId="ADAL" clId="{C7647975-7F40-4084-BA5F-A0C8CA5878D3}" dt="2024-05-15T11:45:16.029" v="61" actId="1076"/>
          <ac:picMkLst>
            <pc:docMk/>
            <pc:sldMk cId="0" sldId="387"/>
            <ac:picMk id="203" creationId="{00000000-0000-0000-0000-000000000000}"/>
          </ac:picMkLst>
        </pc:picChg>
      </pc:sldChg>
      <pc:sldChg chg="setBg">
        <pc:chgData name="Orlando A. Mella Carvallo" userId="8764fb72-be23-41b0-917e-59408882fad3" providerId="ADAL" clId="{C7647975-7F40-4084-BA5F-A0C8CA5878D3}" dt="2024-05-15T11:39:15.844" v="25"/>
        <pc:sldMkLst>
          <pc:docMk/>
          <pc:sldMk cId="0" sldId="388"/>
        </pc:sldMkLst>
      </pc:sldChg>
      <pc:sldChg chg="del">
        <pc:chgData name="Orlando A. Mella Carvallo" userId="8764fb72-be23-41b0-917e-59408882fad3" providerId="ADAL" clId="{C7647975-7F40-4084-BA5F-A0C8CA5878D3}" dt="2024-05-15T11:37:53.202" v="10"/>
        <pc:sldMkLst>
          <pc:docMk/>
          <pc:sldMk cId="1302168403" sldId="389"/>
        </pc:sldMkLst>
      </pc:sldChg>
      <pc:sldChg chg="del">
        <pc:chgData name="Orlando A. Mella Carvallo" userId="8764fb72-be23-41b0-917e-59408882fad3" providerId="ADAL" clId="{C7647975-7F40-4084-BA5F-A0C8CA5878D3}" dt="2024-05-15T11:41:04.184" v="31"/>
        <pc:sldMkLst>
          <pc:docMk/>
          <pc:sldMk cId="2726198329" sldId="389"/>
        </pc:sldMkLst>
      </pc:sldChg>
      <pc:sldChg chg="del">
        <pc:chgData name="Orlando A. Mella Carvallo" userId="8764fb72-be23-41b0-917e-59408882fad3" providerId="ADAL" clId="{C7647975-7F40-4084-BA5F-A0C8CA5878D3}" dt="2024-05-15T11:40:48.925" v="30"/>
        <pc:sldMkLst>
          <pc:docMk/>
          <pc:sldMk cId="2809059174" sldId="389"/>
        </pc:sldMkLst>
      </pc:sldChg>
      <pc:sldChg chg="del">
        <pc:chgData name="Orlando A. Mella Carvallo" userId="8764fb72-be23-41b0-917e-59408882fad3" providerId="ADAL" clId="{C7647975-7F40-4084-BA5F-A0C8CA5878D3}" dt="2024-05-15T11:41:04.184" v="31"/>
        <pc:sldMkLst>
          <pc:docMk/>
          <pc:sldMk cId="350450015" sldId="390"/>
        </pc:sldMkLst>
      </pc:sldChg>
      <pc:sldChg chg="del">
        <pc:chgData name="Orlando A. Mella Carvallo" userId="8764fb72-be23-41b0-917e-59408882fad3" providerId="ADAL" clId="{C7647975-7F40-4084-BA5F-A0C8CA5878D3}" dt="2024-05-15T11:40:48.925" v="30"/>
        <pc:sldMkLst>
          <pc:docMk/>
          <pc:sldMk cId="1154330230" sldId="390"/>
        </pc:sldMkLst>
      </pc:sldChg>
      <pc:sldChg chg="del">
        <pc:chgData name="Orlando A. Mella Carvallo" userId="8764fb72-be23-41b0-917e-59408882fad3" providerId="ADAL" clId="{C7647975-7F40-4084-BA5F-A0C8CA5878D3}" dt="2024-05-15T11:40:48.925" v="30"/>
        <pc:sldMkLst>
          <pc:docMk/>
          <pc:sldMk cId="1675215970" sldId="391"/>
        </pc:sldMkLst>
      </pc:sldChg>
      <pc:sldChg chg="del">
        <pc:chgData name="Orlando A. Mella Carvallo" userId="8764fb72-be23-41b0-917e-59408882fad3" providerId="ADAL" clId="{C7647975-7F40-4084-BA5F-A0C8CA5878D3}" dt="2024-05-15T11:41:04.184" v="31"/>
        <pc:sldMkLst>
          <pc:docMk/>
          <pc:sldMk cId="2486748682" sldId="391"/>
        </pc:sldMkLst>
      </pc:sldChg>
      <pc:sldChg chg="del">
        <pc:chgData name="Orlando A. Mella Carvallo" userId="8764fb72-be23-41b0-917e-59408882fad3" providerId="ADAL" clId="{C7647975-7F40-4084-BA5F-A0C8CA5878D3}" dt="2024-05-15T11:41:04.184" v="31"/>
        <pc:sldMkLst>
          <pc:docMk/>
          <pc:sldMk cId="160641543" sldId="392"/>
        </pc:sldMkLst>
      </pc:sldChg>
      <pc:sldChg chg="del">
        <pc:chgData name="Orlando A. Mella Carvallo" userId="8764fb72-be23-41b0-917e-59408882fad3" providerId="ADAL" clId="{C7647975-7F40-4084-BA5F-A0C8CA5878D3}" dt="2024-05-15T11:40:48.925" v="30"/>
        <pc:sldMkLst>
          <pc:docMk/>
          <pc:sldMk cId="3739109879" sldId="392"/>
        </pc:sldMkLst>
      </pc:sldChg>
      <pc:sldMasterChg chg="del delSldLayout">
        <pc:chgData name="Orlando A. Mella Carvallo" userId="8764fb72-be23-41b0-917e-59408882fad3" providerId="ADAL" clId="{C7647975-7F40-4084-BA5F-A0C8CA5878D3}" dt="2024-05-15T11:41:30.600" v="35" actId="47"/>
        <pc:sldMasterMkLst>
          <pc:docMk/>
          <pc:sldMasterMk cId="3966418519" sldId="2147483684"/>
        </pc:sldMasterMkLst>
        <pc:sldLayoutChg chg="del">
          <pc:chgData name="Orlando A. Mella Carvallo" userId="8764fb72-be23-41b0-917e-59408882fad3" providerId="ADAL" clId="{C7647975-7F40-4084-BA5F-A0C8CA5878D3}" dt="2024-05-15T11:41:30.600" v="35" actId="47"/>
          <pc:sldLayoutMkLst>
            <pc:docMk/>
            <pc:sldMasterMk cId="3966418519" sldId="2147483684"/>
            <pc:sldLayoutMk cId="1314003151" sldId="2147483685"/>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1299674020" sldId="2147483686"/>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2697782991" sldId="2147483687"/>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2851546233" sldId="2147483688"/>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3198688721" sldId="2147483689"/>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2518852467" sldId="2147483690"/>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3915277045" sldId="2147483691"/>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4091029495" sldId="2147483692"/>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1898747947" sldId="2147483693"/>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880585447" sldId="2147483694"/>
          </pc:sldLayoutMkLst>
        </pc:sldLayoutChg>
        <pc:sldLayoutChg chg="del">
          <pc:chgData name="Orlando A. Mella Carvallo" userId="8764fb72-be23-41b0-917e-59408882fad3" providerId="ADAL" clId="{C7647975-7F40-4084-BA5F-A0C8CA5878D3}" dt="2024-05-15T11:41:30.600" v="35" actId="47"/>
          <pc:sldLayoutMkLst>
            <pc:docMk/>
            <pc:sldMasterMk cId="3966418519" sldId="2147483684"/>
            <pc:sldLayoutMk cId="1933149926" sldId="2147483695"/>
          </pc:sldLayoutMkLst>
        </pc:sldLayoutChg>
      </pc:sldMasterChg>
      <pc:sldMasterChg chg="del delSldLayout">
        <pc:chgData name="Orlando A. Mella Carvallo" userId="8764fb72-be23-41b0-917e-59408882fad3" providerId="ADAL" clId="{C7647975-7F40-4084-BA5F-A0C8CA5878D3}" dt="2024-05-15T11:33:35.383" v="1" actId="47"/>
        <pc:sldMasterMkLst>
          <pc:docMk/>
          <pc:sldMasterMk cId="1895238936" sldId="2147483744"/>
        </pc:sldMasterMkLst>
        <pc:sldLayoutChg chg="del">
          <pc:chgData name="Orlando A. Mella Carvallo" userId="8764fb72-be23-41b0-917e-59408882fad3" providerId="ADAL" clId="{C7647975-7F40-4084-BA5F-A0C8CA5878D3}" dt="2024-05-15T11:33:35.383" v="1" actId="47"/>
          <pc:sldLayoutMkLst>
            <pc:docMk/>
            <pc:sldMasterMk cId="1895238936" sldId="2147483744"/>
            <pc:sldLayoutMk cId="1736592780" sldId="2147483745"/>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1179760987" sldId="2147483746"/>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3907711050" sldId="2147483747"/>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984681666" sldId="2147483748"/>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1422580470" sldId="2147483749"/>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1261357282" sldId="2147483750"/>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3250066324" sldId="2147483751"/>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893167682" sldId="2147483752"/>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3265215214" sldId="2147483753"/>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1704789598" sldId="2147483754"/>
          </pc:sldLayoutMkLst>
        </pc:sldLayoutChg>
        <pc:sldLayoutChg chg="del">
          <pc:chgData name="Orlando A. Mella Carvallo" userId="8764fb72-be23-41b0-917e-59408882fad3" providerId="ADAL" clId="{C7647975-7F40-4084-BA5F-A0C8CA5878D3}" dt="2024-05-15T11:33:35.383" v="1" actId="47"/>
          <pc:sldLayoutMkLst>
            <pc:docMk/>
            <pc:sldMasterMk cId="1895238936" sldId="2147483744"/>
            <pc:sldLayoutMk cId="39785266" sldId="214748375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CC0012-5F54-714A-A560-1295749F1B45}" type="datetimeFigureOut">
              <a:rPr lang="es-ES_tradnl" smtClean="0"/>
              <a:t>25/06/2024</a:t>
            </a:fld>
            <a:endParaRPr lang="es-ES_tradnl"/>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B8EBE1-85DE-E347-8022-8C741FAFC9F6}" type="slidenum">
              <a:rPr lang="es-ES_tradnl" smtClean="0"/>
              <a:t>‹Nº›</a:t>
            </a:fld>
            <a:endParaRPr lang="es-ES_tradnl"/>
          </a:p>
        </p:txBody>
      </p:sp>
    </p:spTree>
    <p:extLst>
      <p:ext uri="{BB962C8B-B14F-4D97-AF65-F5344CB8AC3E}">
        <p14:creationId xmlns:p14="http://schemas.microsoft.com/office/powerpoint/2010/main" val="653280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408AE2-01AF-A649-B3D0-453DCEFBE57A}" type="datetimeFigureOut">
              <a:rPr lang="es-ES_tradnl" smtClean="0"/>
              <a:t>25/06/2024</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18505E-768A-8C4C-884C-94F745FC6577}" type="slidenum">
              <a:rPr lang="es-ES_tradnl" smtClean="0"/>
              <a:t>‹Nº›</a:t>
            </a:fld>
            <a:endParaRPr lang="es-ES_tradnl"/>
          </a:p>
        </p:txBody>
      </p:sp>
    </p:spTree>
    <p:extLst>
      <p:ext uri="{BB962C8B-B14F-4D97-AF65-F5344CB8AC3E}">
        <p14:creationId xmlns:p14="http://schemas.microsoft.com/office/powerpoint/2010/main" val="1066561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L" dirty="0"/>
              <a:t>A</a:t>
            </a:r>
            <a:r>
              <a:rPr lang="es-CL" baseline="0" dirty="0"/>
              <a:t> modo introductorio, saludar a la audiencia, preséntese con nombre y apellido e indique que les presentará los beneficios y derechos que poseen en FONASA-</a:t>
            </a:r>
            <a:endParaRPr lang="es-ES_tradnl" dirty="0"/>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t>1</a:t>
            </a:fld>
            <a:endParaRPr lang="es-ES_tradnl"/>
          </a:p>
        </p:txBody>
      </p:sp>
    </p:spTree>
    <p:extLst>
      <p:ext uri="{BB962C8B-B14F-4D97-AF65-F5344CB8AC3E}">
        <p14:creationId xmlns:p14="http://schemas.microsoft.com/office/powerpoint/2010/main" val="3572341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solidFill>
                  <a:srgbClr val="19194D"/>
                </a:solidFill>
                <a:ea typeface="MS PGothic"/>
              </a:rPr>
              <a:t>Ante la sospecha de tener una enfermedad AUGE, debe concurrir a su consultorio, donde será derivado al Centro de Especialidades para confirmar o descartar que tenga una patología AUGE. </a:t>
            </a:r>
          </a:p>
          <a:p>
            <a:r>
              <a:rPr lang="es-ES" dirty="0">
                <a:solidFill>
                  <a:srgbClr val="19194D"/>
                </a:solidFill>
                <a:ea typeface="MS PGothic"/>
              </a:rPr>
              <a:t>“</a:t>
            </a:r>
            <a:r>
              <a:rPr lang="es-ES" i="1" dirty="0">
                <a:solidFill>
                  <a:srgbClr val="19194D"/>
                </a:solidFill>
                <a:ea typeface="MS PGothic"/>
              </a:rPr>
              <a:t>Si al paciente se le sospecha o diagnostica un problema de salud que está garantizado en el AUGE, se le debe informar de sus Derechos y Garantías a través del formulario denominado” </a:t>
            </a:r>
            <a:r>
              <a:rPr lang="es-ES" b="1" dirty="0">
                <a:solidFill>
                  <a:srgbClr val="0070C0"/>
                </a:solidFill>
                <a:ea typeface="MS PGothic"/>
              </a:rPr>
              <a:t>Constancia de Información al Paciente AUGE.</a:t>
            </a:r>
          </a:p>
          <a:p>
            <a:r>
              <a:rPr lang="es-ES" dirty="0">
                <a:solidFill>
                  <a:srgbClr val="0070C0"/>
                </a:solidFill>
                <a:ea typeface="MS PGothic"/>
              </a:rPr>
              <a:t>Si es confirmado, se derivara al Hospital Público para su tratamiento, donde su caso debería quedar resuelto en el plazo estipulado.</a:t>
            </a:r>
          </a:p>
          <a:p>
            <a:r>
              <a:rPr lang="es-ES" dirty="0">
                <a:solidFill>
                  <a:srgbClr val="0070C0"/>
                </a:solidFill>
                <a:ea typeface="MS PGothic"/>
              </a:rPr>
              <a:t>Si no fuera así, usted debe RECLAMAR pues tiene su garantía de oportunidad incumplida, dentro de los 30 días siguientes, FONASA deberá designarle un segundo prestador, publico o privado, en un máximo de 2 días.</a:t>
            </a:r>
          </a:p>
          <a:p>
            <a:r>
              <a:rPr lang="es-ES" dirty="0">
                <a:solidFill>
                  <a:srgbClr val="0070C0"/>
                </a:solidFill>
                <a:ea typeface="MS PGothic"/>
              </a:rPr>
              <a:t>Si usted reclama después de esta fecha, su garantía esta vencida y si bien reclama al FONASA, ahora se tiene un plazo legal de 15 días hábiles para resolver su garantía.</a:t>
            </a: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t>19</a:t>
            </a:fld>
            <a:endParaRPr lang="es-ES_tradnl"/>
          </a:p>
        </p:txBody>
      </p:sp>
    </p:spTree>
    <p:extLst>
      <p:ext uri="{BB962C8B-B14F-4D97-AF65-F5344CB8AC3E}">
        <p14:creationId xmlns:p14="http://schemas.microsoft.com/office/powerpoint/2010/main" val="3776752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897301" rtl="0" eaLnBrk="0" fontAlgn="base" latinLnBrk="0" hangingPunct="0">
              <a:lnSpc>
                <a:spcPct val="100000"/>
              </a:lnSpc>
              <a:spcBef>
                <a:spcPct val="30000"/>
              </a:spcBef>
              <a:spcAft>
                <a:spcPct val="0"/>
              </a:spcAft>
              <a:buClrTx/>
              <a:buSzTx/>
              <a:buFontTx/>
              <a:buNone/>
              <a:tabLst/>
              <a:defRPr/>
            </a:pPr>
            <a:r>
              <a:rPr kumimoji="0" lang="es-MX" sz="1200" b="1" i="0" u="none" strike="noStrike" kern="1200" cap="none" spc="0" normalizeH="0" baseline="0" noProof="0" dirty="0">
                <a:ln>
                  <a:noFill/>
                </a:ln>
                <a:solidFill>
                  <a:srgbClr val="ED7D31">
                    <a:lumMod val="50000"/>
                  </a:srgbClr>
                </a:solidFill>
                <a:effectLst/>
                <a:uLnTx/>
                <a:uFillTx/>
                <a:latin typeface="+mn-lt"/>
                <a:ea typeface="+mn-ea"/>
                <a:cs typeface="Arial" charset="0"/>
              </a:rPr>
              <a:t>PAGO ASOCIADO A DIAGNOSTICO - “</a:t>
            </a:r>
            <a:r>
              <a:rPr kumimoji="0" lang="es-MX" sz="1200" b="1" i="1" u="none" strike="noStrike" kern="1200" cap="none" spc="0" normalizeH="0" baseline="0" noProof="0" dirty="0">
                <a:ln>
                  <a:noFill/>
                </a:ln>
                <a:solidFill>
                  <a:srgbClr val="ED7D31">
                    <a:lumMod val="50000"/>
                  </a:srgbClr>
                </a:solidFill>
                <a:effectLst/>
                <a:uLnTx/>
                <a:uFillTx/>
                <a:latin typeface="+mn-lt"/>
                <a:ea typeface="+mn-ea"/>
                <a:cs typeface="Arial" charset="0"/>
              </a:rPr>
              <a:t>su cuenta conocida</a:t>
            </a:r>
            <a:r>
              <a:rPr kumimoji="0" lang="es-MX" sz="1200" b="1" i="0" u="none" strike="noStrike" kern="1200" cap="none" spc="0" normalizeH="0" baseline="0" noProof="0" dirty="0">
                <a:ln>
                  <a:noFill/>
                </a:ln>
                <a:solidFill>
                  <a:srgbClr val="ED7D31">
                    <a:lumMod val="50000"/>
                  </a:srgbClr>
                </a:solidFill>
                <a:effectLst/>
                <a:uLnTx/>
                <a:uFillTx/>
                <a:latin typeface="+mn-lt"/>
                <a:ea typeface="+mn-ea"/>
                <a:cs typeface="Arial" charset="0"/>
              </a:rPr>
              <a:t>” Existen 63</a:t>
            </a:r>
            <a:r>
              <a:rPr kumimoji="0" lang="es-CL" sz="1200" b="1" i="0" u="none" strike="noStrike" kern="1200" cap="none" spc="0" normalizeH="0" baseline="0" noProof="0" dirty="0">
                <a:ln>
                  <a:noFill/>
                </a:ln>
                <a:solidFill>
                  <a:srgbClr val="4D4D4D"/>
                </a:solidFill>
                <a:effectLst/>
                <a:uLnTx/>
                <a:uFillTx/>
                <a:latin typeface="+mn-lt"/>
                <a:ea typeface="MS PGothic" pitchFamily="34" charset="-128"/>
                <a:cs typeface="MS PGothic"/>
              </a:rPr>
              <a:t> CONVENIOS PAD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L" sz="1200" b="0" i="0" u="none" strike="noStrike" kern="1200" cap="none" spc="0" normalizeH="0" baseline="0" noProof="0" dirty="0">
              <a:ln>
                <a:noFill/>
              </a:ln>
              <a:solidFill>
                <a:prstClr val="black"/>
              </a:solidFill>
              <a:effectLst/>
              <a:uLnTx/>
              <a:uFillTx/>
              <a:latin typeface="+mn-lt"/>
              <a:ea typeface="+mn-ea"/>
              <a:cs typeface="ＭＳ Ｐゴシック"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rPr>
              <a:t>Valor que comprende todos los gastos médicos en intervenciones quirúrgicas en  centros de salud en modalidad libre elección.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rPr>
              <a:t>Su pago es a través de un bono de atención de salud integral, </a:t>
            </a:r>
            <a:r>
              <a:rPr kumimoji="0" lang="es-MX" sz="1200" b="0" i="0" u="sng" strike="noStrike" kern="1200" cap="none" spc="0" normalizeH="0" baseline="0" noProof="0" dirty="0">
                <a:ln>
                  <a:noFill/>
                </a:ln>
                <a:solidFill>
                  <a:srgbClr val="ED7D31">
                    <a:lumMod val="50000"/>
                  </a:srgbClr>
                </a:solidFill>
                <a:effectLst/>
                <a:uLnTx/>
                <a:uFillTx/>
                <a:latin typeface="+mn-lt"/>
                <a:ea typeface="+mn-ea"/>
                <a:cs typeface="Arial" charset="0"/>
              </a:rPr>
              <a:t>el cual comprende todos los gastos, sin pagar montos adicionales por ningún concepto.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rgbClr val="ED7D31">
                    <a:lumMod val="50000"/>
                  </a:srgbClr>
                </a:solidFill>
                <a:effectLst/>
                <a:uLnTx/>
                <a:uFillTx/>
                <a:latin typeface="+mn-lt"/>
                <a:ea typeface="+mn-ea"/>
                <a:cs typeface="Arial" charset="0"/>
              </a:rPr>
              <a:t>La atención incluye la resolución de la patología y las complicaciones derivadas de ella, hasta 15 días posteriores al alta. </a:t>
            </a:r>
            <a:endParaRPr kumimoji="0" lang="es-ES" sz="1200" b="0" i="0" u="none" strike="noStrike" kern="1200" cap="none" spc="0" normalizeH="0" baseline="0" noProof="0" dirty="0">
              <a:ln>
                <a:noFill/>
              </a:ln>
              <a:solidFill>
                <a:srgbClr val="ED7D31">
                  <a:lumMod val="50000"/>
                </a:srgbClr>
              </a:solidFill>
              <a:effectLst/>
              <a:uLnTx/>
              <a:uFillTx/>
              <a:latin typeface="+mn-lt"/>
              <a:ea typeface="+mn-ea"/>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L" sz="1200" b="0" i="0" u="none" strike="noStrike" kern="1200" cap="none" spc="0" normalizeH="0" baseline="0" noProof="0" dirty="0">
              <a:ln>
                <a:noFill/>
              </a:ln>
              <a:solidFill>
                <a:prstClr val="black"/>
              </a:solidFill>
              <a:effectLst/>
              <a:uLnTx/>
              <a:uFillTx/>
              <a:latin typeface="+mn-lt"/>
              <a:cs typeface="ＭＳ Ｐゴシック"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prstClr val="black"/>
                </a:solidFill>
                <a:effectLst/>
                <a:uLnTx/>
                <a:uFillTx/>
                <a:latin typeface="+mn-lt"/>
                <a:cs typeface="ＭＳ Ｐゴシック" charset="0"/>
              </a:rPr>
              <a:t>PAD mas utilizados: Parto, Cataratas, Colelitiasis.</a:t>
            </a: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t>21</a:t>
            </a:fld>
            <a:endParaRPr lang="es-ES_tradnl"/>
          </a:p>
        </p:txBody>
      </p:sp>
    </p:spTree>
    <p:extLst>
      <p:ext uri="{BB962C8B-B14F-4D97-AF65-F5344CB8AC3E}">
        <p14:creationId xmlns:p14="http://schemas.microsoft.com/office/powerpoint/2010/main" val="1600391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eaLnBrk="1" hangingPunct="1">
              <a:spcBef>
                <a:spcPct val="50000"/>
              </a:spcBef>
            </a:pPr>
            <a:r>
              <a:rPr lang="es-CL" altLang="es-CL">
                <a:solidFill>
                  <a:srgbClr val="003366"/>
                </a:solidFill>
                <a:cs typeface="Arial" pitchFamily="34" charset="0"/>
              </a:rPr>
              <a:t>La Sra. </a:t>
            </a:r>
            <a:r>
              <a:rPr lang="es-CL" altLang="es-CL" dirty="0">
                <a:solidFill>
                  <a:srgbClr val="003366"/>
                </a:solidFill>
                <a:cs typeface="Arial" pitchFamily="34" charset="0"/>
              </a:rPr>
              <a:t>Andrea está embarazada y su parto en clínica tiene un valor total de $1.053.150.-</a:t>
            </a:r>
          </a:p>
          <a:p>
            <a:pPr algn="just" eaLnBrk="1" hangingPunct="1">
              <a:spcBef>
                <a:spcPct val="50000"/>
              </a:spcBef>
            </a:pPr>
            <a:r>
              <a:rPr lang="es-CL" altLang="es-CL" dirty="0">
                <a:solidFill>
                  <a:srgbClr val="003366"/>
                </a:solidFill>
                <a:cs typeface="Arial" pitchFamily="34" charset="0"/>
              </a:rPr>
              <a:t>Cómo se financiará este parto… FONASA aportará $789.860  y la Sra. Andrea debe pagar $263.290.-  Y cómo puede pagarlo… efectivo, tarjeta, cheque o a través de un PRESTAMO que le otorga FONASA, con lo que tendría que pagar  $ ‘cero’ para obtener el bono en ese momento-..  </a:t>
            </a:r>
          </a:p>
          <a:p>
            <a:endParaRPr lang="es-CL"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2538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defRPr/>
            </a:pPr>
            <a:r>
              <a:rPr lang="es-CL" dirty="0">
                <a:solidFill>
                  <a:srgbClr val="19194D"/>
                </a:solidFill>
                <a:latin typeface="Calibri" pitchFamily="34" charset="0"/>
                <a:ea typeface="MS PGothic" pitchFamily="34" charset="-128"/>
                <a:cs typeface="Arial" pitchFamily="34" charset="0"/>
              </a:rPr>
              <a:t>Esta ley nace a raíz de la polémica de hace algunos años por el condicionamiento que hacían las clínicas para respaldar el pago de la atención, con cheques en garantía o pagarés… se acuerdan… (</a:t>
            </a:r>
            <a:r>
              <a:rPr lang="es-CL" dirty="0" err="1">
                <a:solidFill>
                  <a:srgbClr val="19194D"/>
                </a:solidFill>
                <a:latin typeface="Calibri" pitchFamily="34" charset="0"/>
                <a:ea typeface="MS PGothic" pitchFamily="34" charset="-128"/>
                <a:cs typeface="Arial" pitchFamily="34" charset="0"/>
              </a:rPr>
              <a:t>siii</a:t>
            </a:r>
            <a:r>
              <a:rPr lang="es-CL" dirty="0">
                <a:solidFill>
                  <a:srgbClr val="19194D"/>
                </a:solidFill>
                <a:latin typeface="Calibri" pitchFamily="34" charset="0"/>
                <a:ea typeface="MS PGothic" pitchFamily="34" charset="-128"/>
                <a:cs typeface="Arial" pitchFamily="34" charset="0"/>
              </a:rPr>
              <a:t>) </a:t>
            </a:r>
          </a:p>
          <a:p>
            <a:pPr>
              <a:defRPr/>
            </a:pPr>
            <a:endParaRPr lang="es-CL" dirty="0">
              <a:solidFill>
                <a:srgbClr val="19194D"/>
              </a:solidFill>
              <a:latin typeface="Calibri" pitchFamily="34" charset="0"/>
              <a:ea typeface="MS PGothic" pitchFamily="34" charset="-128"/>
              <a:cs typeface="Arial" pitchFamily="34" charset="0"/>
            </a:endParaRPr>
          </a:p>
          <a:p>
            <a:pPr>
              <a:defRPr/>
            </a:pPr>
            <a:r>
              <a:rPr lang="es-CL" dirty="0">
                <a:solidFill>
                  <a:srgbClr val="19194D"/>
                </a:solidFill>
                <a:latin typeface="Calibri" pitchFamily="34" charset="0"/>
                <a:ea typeface="MS PGothic" pitchFamily="34" charset="-128"/>
                <a:cs typeface="Arial" pitchFamily="34" charset="0"/>
              </a:rPr>
              <a:t>Cómo opera esta ley…</a:t>
            </a:r>
            <a:endParaRPr lang="es-ES" b="1" dirty="0">
              <a:solidFill>
                <a:srgbClr val="19194D"/>
              </a:solidFill>
              <a:latin typeface="Calibri" pitchFamily="34" charset="0"/>
              <a:ea typeface="MS PGothic" pitchFamily="34" charset="-128"/>
              <a:cs typeface="Arial" pitchFamily="34" charset="0"/>
            </a:endParaRPr>
          </a:p>
          <a:p>
            <a:pPr>
              <a:defRPr/>
            </a:pPr>
            <a:r>
              <a:rPr lang="es-ES_tradnl" dirty="0">
                <a:solidFill>
                  <a:srgbClr val="19194D"/>
                </a:solidFill>
                <a:latin typeface="Calibri" pitchFamily="34" charset="0"/>
                <a:ea typeface="MS PGothic" pitchFamily="34" charset="-128"/>
                <a:cs typeface="Arial" pitchFamily="34" charset="0"/>
              </a:rPr>
              <a:t>En términos simples, cuando un asegurado nuestro este en riesgo de muerte o algún órgano vital para su existencia deje de funcionar de no mediar una atención médica inmediata, estamos protegidos por la LEY DE URGENCIA/EMERGENCIA.  Por tanto, debe acudir al servicio de urgencia más cercano, sea de un hospital público o privado.  Todo el periodo crítico tendrá la cobertura de esta ley, lo cual no significa “gratuidad” siempre se debe cancelar un </a:t>
            </a:r>
            <a:r>
              <a:rPr lang="es-ES_tradnl" dirty="0" err="1">
                <a:solidFill>
                  <a:srgbClr val="19194D"/>
                </a:solidFill>
                <a:latin typeface="Calibri" pitchFamily="34" charset="0"/>
                <a:ea typeface="MS PGothic" pitchFamily="34" charset="-128"/>
                <a:cs typeface="Arial" pitchFamily="34" charset="0"/>
              </a:rPr>
              <a:t>co-pago</a:t>
            </a:r>
            <a:r>
              <a:rPr lang="es-ES_tradnl" dirty="0">
                <a:solidFill>
                  <a:srgbClr val="19194D"/>
                </a:solidFill>
                <a:latin typeface="Calibri" pitchFamily="34" charset="0"/>
                <a:ea typeface="MS PGothic" pitchFamily="34" charset="-128"/>
                <a:cs typeface="Arial" pitchFamily="34" charset="0"/>
              </a:rPr>
              <a:t>, aunque en estos casos, supera el 90% de bonificación.</a:t>
            </a: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t>26</a:t>
            </a:fld>
            <a:endParaRPr lang="es-ES_tradnl"/>
          </a:p>
        </p:txBody>
      </p:sp>
    </p:spTree>
    <p:extLst>
      <p:ext uri="{BB962C8B-B14F-4D97-AF65-F5344CB8AC3E}">
        <p14:creationId xmlns:p14="http://schemas.microsoft.com/office/powerpoint/2010/main" val="1689508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897301" rtl="0" eaLnBrk="0" fontAlgn="base" latinLnBrk="0" hangingPunct="0">
              <a:lnSpc>
                <a:spcPct val="100000"/>
              </a:lnSpc>
              <a:spcBef>
                <a:spcPct val="30000"/>
              </a:spcBef>
              <a:spcAft>
                <a:spcPct val="0"/>
              </a:spcAft>
              <a:buClrTx/>
              <a:buSzTx/>
              <a:buFontTx/>
              <a:buNone/>
              <a:tabLst/>
              <a:defRPr/>
            </a:pPr>
            <a:r>
              <a:rPr kumimoji="0" lang="es-MX" sz="1200" b="1" i="0" u="none" strike="noStrike" kern="1200" cap="none" spc="0" normalizeH="0" baseline="0" noProof="0" dirty="0">
                <a:ln>
                  <a:noFill/>
                </a:ln>
                <a:solidFill>
                  <a:srgbClr val="ED7D31">
                    <a:lumMod val="50000"/>
                  </a:srgbClr>
                </a:solidFill>
                <a:effectLst/>
                <a:uLnTx/>
                <a:uFillTx/>
                <a:latin typeface="+mn-lt"/>
                <a:ea typeface="+mn-ea"/>
                <a:cs typeface="Arial" charset="0"/>
              </a:rPr>
              <a:t>PAGO ASOCIADO A DIAGNOSTICO - “</a:t>
            </a:r>
            <a:r>
              <a:rPr kumimoji="0" lang="es-MX" sz="1200" b="1" i="1" u="none" strike="noStrike" kern="1200" cap="none" spc="0" normalizeH="0" baseline="0" noProof="0" dirty="0">
                <a:ln>
                  <a:noFill/>
                </a:ln>
                <a:solidFill>
                  <a:srgbClr val="ED7D31">
                    <a:lumMod val="50000"/>
                  </a:srgbClr>
                </a:solidFill>
                <a:effectLst/>
                <a:uLnTx/>
                <a:uFillTx/>
                <a:latin typeface="+mn-lt"/>
                <a:ea typeface="+mn-ea"/>
                <a:cs typeface="Arial" charset="0"/>
              </a:rPr>
              <a:t>su cuenta conocida</a:t>
            </a:r>
            <a:r>
              <a:rPr kumimoji="0" lang="es-MX" sz="1200" b="1" i="0" u="none" strike="noStrike" kern="1200" cap="none" spc="0" normalizeH="0" baseline="0" noProof="0" dirty="0">
                <a:ln>
                  <a:noFill/>
                </a:ln>
                <a:solidFill>
                  <a:srgbClr val="ED7D31">
                    <a:lumMod val="50000"/>
                  </a:srgbClr>
                </a:solidFill>
                <a:effectLst/>
                <a:uLnTx/>
                <a:uFillTx/>
                <a:latin typeface="+mn-lt"/>
                <a:ea typeface="+mn-ea"/>
                <a:cs typeface="Arial" charset="0"/>
              </a:rPr>
              <a:t>” Existen 63</a:t>
            </a:r>
            <a:r>
              <a:rPr kumimoji="0" lang="es-CL" sz="1200" b="1" i="0" u="none" strike="noStrike" kern="1200" cap="none" spc="0" normalizeH="0" baseline="0" noProof="0" dirty="0">
                <a:ln>
                  <a:noFill/>
                </a:ln>
                <a:solidFill>
                  <a:srgbClr val="4D4D4D"/>
                </a:solidFill>
                <a:effectLst/>
                <a:uLnTx/>
                <a:uFillTx/>
                <a:latin typeface="+mn-lt"/>
                <a:ea typeface="MS PGothic" pitchFamily="34" charset="-128"/>
                <a:cs typeface="MS PGothic"/>
              </a:rPr>
              <a:t> CONVENIOS PAD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L" sz="1200" b="0" i="0" u="none" strike="noStrike" kern="1200" cap="none" spc="0" normalizeH="0" baseline="0" noProof="0" dirty="0">
              <a:ln>
                <a:noFill/>
              </a:ln>
              <a:solidFill>
                <a:prstClr val="black"/>
              </a:solidFill>
              <a:effectLst/>
              <a:uLnTx/>
              <a:uFillTx/>
              <a:latin typeface="+mn-lt"/>
              <a:ea typeface="+mn-ea"/>
              <a:cs typeface="ＭＳ Ｐゴシック"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rPr>
              <a:t>Valor que comprende todos los gastos médicos en intervenciones quirúrgicas en  centros de salud en modalidad libre elección.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rPr>
              <a:t>Su pago es a través de un bono de atención de salud integral, </a:t>
            </a:r>
            <a:r>
              <a:rPr kumimoji="0" lang="es-MX" sz="1200" b="0" i="0" u="sng" strike="noStrike" kern="1200" cap="none" spc="0" normalizeH="0" baseline="0" noProof="0" dirty="0">
                <a:ln>
                  <a:noFill/>
                </a:ln>
                <a:solidFill>
                  <a:srgbClr val="ED7D31">
                    <a:lumMod val="50000"/>
                  </a:srgbClr>
                </a:solidFill>
                <a:effectLst/>
                <a:uLnTx/>
                <a:uFillTx/>
                <a:latin typeface="+mn-lt"/>
                <a:ea typeface="+mn-ea"/>
                <a:cs typeface="Arial" charset="0"/>
              </a:rPr>
              <a:t>el cual comprende todos los gastos, sin pagar montos adicionales por ningún concepto.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ED7D31">
                  <a:lumMod val="50000"/>
                </a:srgbClr>
              </a:solidFill>
              <a:effectLst/>
              <a:uLnTx/>
              <a:uFillTx/>
              <a:latin typeface="+mn-lt"/>
              <a:ea typeface="+mn-ea"/>
              <a:cs typeface="Arial"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rgbClr val="ED7D31">
                    <a:lumMod val="50000"/>
                  </a:srgbClr>
                </a:solidFill>
                <a:effectLst/>
                <a:uLnTx/>
                <a:uFillTx/>
                <a:latin typeface="+mn-lt"/>
                <a:ea typeface="+mn-ea"/>
                <a:cs typeface="Arial" charset="0"/>
              </a:rPr>
              <a:t>La atención incluye la resolución de la patología y las complicaciones derivadas de ella, hasta 15 días posteriores al alta. </a:t>
            </a:r>
            <a:endParaRPr kumimoji="0" lang="es-ES" sz="1200" b="0" i="0" u="none" strike="noStrike" kern="1200" cap="none" spc="0" normalizeH="0" baseline="0" noProof="0" dirty="0">
              <a:ln>
                <a:noFill/>
              </a:ln>
              <a:solidFill>
                <a:srgbClr val="ED7D31">
                  <a:lumMod val="50000"/>
                </a:srgbClr>
              </a:solidFill>
              <a:effectLst/>
              <a:uLnTx/>
              <a:uFillTx/>
              <a:latin typeface="+mn-lt"/>
              <a:ea typeface="+mn-ea"/>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L" sz="1200" b="0" i="0" u="none" strike="noStrike" kern="1200" cap="none" spc="0" normalizeH="0" baseline="0" noProof="0" dirty="0">
              <a:ln>
                <a:noFill/>
              </a:ln>
              <a:solidFill>
                <a:prstClr val="black"/>
              </a:solidFill>
              <a:effectLst/>
              <a:uLnTx/>
              <a:uFillTx/>
              <a:latin typeface="+mn-lt"/>
              <a:cs typeface="ＭＳ Ｐゴシック"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prstClr val="black"/>
                </a:solidFill>
                <a:effectLst/>
                <a:uLnTx/>
                <a:uFillTx/>
                <a:latin typeface="+mn-lt"/>
                <a:cs typeface="ＭＳ Ｐゴシック" charset="0"/>
              </a:rPr>
              <a:t>PAD mas utilizados: Parto, Cataratas, Colelitiasis.</a:t>
            </a:r>
          </a:p>
          <a:p>
            <a:endParaRPr lang="es-CL"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4254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06017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2821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8249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dirty="0">
                <a:latin typeface="Helvetica" pitchFamily="34" charset="0"/>
              </a:rPr>
              <a:t>FONASA se moderniza y migra de lo presencial a la era digital – virtual – portátil – sistemas y bases datos interconectados, con nuevos beneficios y acercando a Fonasa a nuestros ciudadanos y ciudadanas.</a:t>
            </a: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t>34</a:t>
            </a:fld>
            <a:endParaRPr lang="es-ES_tradnl"/>
          </a:p>
        </p:txBody>
      </p:sp>
    </p:spTree>
    <p:extLst>
      <p:ext uri="{BB962C8B-B14F-4D97-AF65-F5344CB8AC3E}">
        <p14:creationId xmlns:p14="http://schemas.microsoft.com/office/powerpoint/2010/main" val="34241071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b="0" dirty="0">
                <a:solidFill>
                  <a:srgbClr val="777777"/>
                </a:solidFill>
              </a:rPr>
              <a:t>La afiliación es el proceso mediante el cual una persona en forma voluntaria solicita incorporarse a FONASA, como alternativa a los servicios presenciales disponibles en la red de atención de sucursales; se implementa este servicio a través de la página web, el cual  facilita la incorporación al seguro público de salud, mediante el envío de la información en línea. </a:t>
            </a: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solidFill>
                  <a:prstClr val="black"/>
                </a:solidFill>
              </a:rPr>
              <a:pPr/>
              <a:t>37</a:t>
            </a:fld>
            <a:endParaRPr lang="es-ES_tradnl">
              <a:solidFill>
                <a:prstClr val="black"/>
              </a:solidFill>
            </a:endParaRPr>
          </a:p>
        </p:txBody>
      </p:sp>
    </p:spTree>
    <p:extLst>
      <p:ext uri="{BB962C8B-B14F-4D97-AF65-F5344CB8AC3E}">
        <p14:creationId xmlns:p14="http://schemas.microsoft.com/office/powerpoint/2010/main" val="313868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2c19fee7dc2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8" name="Google Shape;168;g2c19fee7dc2_0_3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b="0" dirty="0">
                <a:solidFill>
                  <a:srgbClr val="777777"/>
                </a:solidFill>
              </a:rPr>
              <a:t>La afiliación es el proceso mediante el cual una persona en forma voluntaria solicita incorporarse a FONASA, como alternativa a los servicios presenciales disponibles en la red de atención de sucursales; se implementa este servicio a través de la página web, el cual  facilita la incorporación al seguro público de salud, mediante el envío de la información en línea. </a:t>
            </a: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solidFill>
                  <a:prstClr val="black"/>
                </a:solidFill>
              </a:rPr>
              <a:pPr/>
              <a:t>38</a:t>
            </a:fld>
            <a:endParaRPr lang="es-ES_tradnl">
              <a:solidFill>
                <a:prstClr val="black"/>
              </a:solidFill>
            </a:endParaRPr>
          </a:p>
        </p:txBody>
      </p:sp>
    </p:spTree>
    <p:extLst>
      <p:ext uri="{BB962C8B-B14F-4D97-AF65-F5344CB8AC3E}">
        <p14:creationId xmlns:p14="http://schemas.microsoft.com/office/powerpoint/2010/main" val="3138686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322B72-0A91-9198-CFDA-CA03732A271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5542A95-9CA5-F8D8-60C3-81ECAE87A28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C8AD4EF-1BF2-D454-5E12-96B34B5EDFF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b="0" dirty="0">
                <a:solidFill>
                  <a:srgbClr val="777777"/>
                </a:solidFill>
              </a:rPr>
              <a:t>La afiliación es el proceso mediante el cual una persona en forma voluntaria solicita incorporarse a FONASA, como alternativa a los servicios presenciales disponibles en la red de atención de sucursales; se implementa este servicio a través de la página web, el cual  facilita la incorporación al seguro público de salud, mediante el envío de la información en línea. </a:t>
            </a:r>
          </a:p>
          <a:p>
            <a:endParaRPr lang="es-CL" dirty="0"/>
          </a:p>
        </p:txBody>
      </p:sp>
      <p:sp>
        <p:nvSpPr>
          <p:cNvPr id="4" name="Marcador de número de diapositiva 3">
            <a:extLst>
              <a:ext uri="{FF2B5EF4-FFF2-40B4-BE49-F238E27FC236}">
                <a16:creationId xmlns:a16="http://schemas.microsoft.com/office/drawing/2014/main" id="{E66FAC52-03F9-A967-5D49-AD1EA25E159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1574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sz="1200" b="1" kern="1200" dirty="0">
                <a:solidFill>
                  <a:schemeClr val="tx1"/>
                </a:solidFill>
                <a:latin typeface="+mn-lt"/>
                <a:ea typeface="+mn-ea"/>
                <a:cs typeface="+mn-cs"/>
              </a:rPr>
              <a:t>La Presidenta Michelle Bachelet envió al Congreso el proyecto de ley que propone la creación de un Sistema de Protección Financiera para Diagnósticos y Tratamientos de Alto Costo, conocida como "Ley Ricarte Soto". </a:t>
            </a:r>
            <a:endParaRPr lang="es-CL" sz="1200" kern="1200" dirty="0">
              <a:solidFill>
                <a:schemeClr val="tx1"/>
              </a:solidFill>
              <a:latin typeface="+mn-lt"/>
              <a:ea typeface="+mn-ea"/>
              <a:cs typeface="+mn-cs"/>
            </a:endParaRPr>
          </a:p>
          <a:p>
            <a:endParaRPr lang="es-CL" sz="1200" b="1" kern="1200" dirty="0">
              <a:solidFill>
                <a:schemeClr val="tx1"/>
              </a:solidFill>
              <a:latin typeface="+mn-lt"/>
              <a:ea typeface="+mn-ea"/>
              <a:cs typeface="+mn-cs"/>
            </a:endParaRPr>
          </a:p>
          <a:p>
            <a:r>
              <a:rPr lang="es-CL" sz="1200" b="1" kern="1200" dirty="0">
                <a:solidFill>
                  <a:schemeClr val="tx1"/>
                </a:solidFill>
                <a:latin typeface="+mn-lt"/>
                <a:ea typeface="+mn-ea"/>
                <a:cs typeface="+mn-cs"/>
              </a:rPr>
              <a:t>¿QUÉ CUBRE EL SISTEMA?</a:t>
            </a:r>
            <a:endParaRPr lang="es-CL" sz="1200" kern="1200" dirty="0">
              <a:solidFill>
                <a:schemeClr val="tx1"/>
              </a:solidFill>
              <a:latin typeface="+mn-lt"/>
              <a:ea typeface="+mn-ea"/>
              <a:cs typeface="+mn-cs"/>
            </a:endParaRPr>
          </a:p>
          <a:p>
            <a:r>
              <a:rPr lang="es-CL" sz="1200" kern="1200" dirty="0">
                <a:solidFill>
                  <a:schemeClr val="tx1"/>
                </a:solidFill>
                <a:latin typeface="+mn-lt"/>
                <a:ea typeface="+mn-ea"/>
                <a:cs typeface="+mn-cs"/>
              </a:rPr>
              <a:t>• Los tratamientos basados en medicamentos, dispositivos médicos y alimentos de alto costo con efectividad probada.</a:t>
            </a:r>
          </a:p>
          <a:p>
            <a:r>
              <a:rPr lang="es-CL" sz="1200" kern="1200" dirty="0">
                <a:solidFill>
                  <a:schemeClr val="tx1"/>
                </a:solidFill>
                <a:latin typeface="+mn-lt"/>
                <a:ea typeface="+mn-ea"/>
                <a:cs typeface="+mn-cs"/>
              </a:rPr>
              <a:t>• La efectividad de los tratamientos se evaluará desde el punto de vista científico, económico y social. Se incorporarán al fondo sólo aquellos que sean efectivos y seguros para los pacientes.</a:t>
            </a:r>
          </a:p>
          <a:p>
            <a:endParaRPr lang="es-CL" sz="1200" kern="1200" dirty="0">
              <a:solidFill>
                <a:schemeClr val="tx1"/>
              </a:solidFill>
              <a:latin typeface="+mn-lt"/>
              <a:ea typeface="+mn-ea"/>
              <a:cs typeface="+mn-cs"/>
            </a:endParaRPr>
          </a:p>
          <a:p>
            <a:r>
              <a:rPr lang="es-CL" sz="1200" b="1" kern="1200" dirty="0">
                <a:solidFill>
                  <a:schemeClr val="tx1"/>
                </a:solidFill>
                <a:latin typeface="+mn-lt"/>
                <a:ea typeface="+mn-ea"/>
                <a:cs typeface="+mn-cs"/>
              </a:rPr>
              <a:t>¿CÓMO ACCEDERÁN LAS PERSONAS AL NUEVO FONDO?</a:t>
            </a:r>
            <a:endParaRPr lang="es-CL" sz="1200" kern="1200" dirty="0">
              <a:solidFill>
                <a:schemeClr val="tx1"/>
              </a:solidFill>
              <a:latin typeface="+mn-lt"/>
              <a:ea typeface="+mn-ea"/>
              <a:cs typeface="+mn-cs"/>
            </a:endParaRPr>
          </a:p>
          <a:p>
            <a:r>
              <a:rPr lang="es-CL" sz="1200" kern="1200" dirty="0">
                <a:solidFill>
                  <a:schemeClr val="tx1"/>
                </a:solidFill>
                <a:latin typeface="+mn-lt"/>
                <a:ea typeface="+mn-ea"/>
                <a:cs typeface="+mn-cs"/>
              </a:rPr>
              <a:t>• Al igual que en el AUGE, las personas cuyo tratamiento se encuentre cubierto por esta ley, serán notificadas del beneficio por su médico tratante.</a:t>
            </a:r>
          </a:p>
          <a:p>
            <a:r>
              <a:rPr lang="es-CL" sz="1200" kern="1200" dirty="0">
                <a:solidFill>
                  <a:schemeClr val="tx1"/>
                </a:solidFill>
                <a:latin typeface="+mn-lt"/>
                <a:ea typeface="+mn-ea"/>
                <a:cs typeface="+mn-cs"/>
              </a:rPr>
              <a:t>• Los tratamientos serán entregados a través de una red de prestadores de salud aprobados por el Ministerio de Salud de acuerdo a su calidad técnica.</a:t>
            </a:r>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solidFill>
                  <a:prstClr val="black"/>
                </a:solidFill>
              </a:rPr>
              <a:pPr/>
              <a:t>41</a:t>
            </a:fld>
            <a:endParaRPr lang="es-ES_tradnl">
              <a:solidFill>
                <a:prstClr val="black"/>
              </a:solidFill>
            </a:endParaRPr>
          </a:p>
        </p:txBody>
      </p:sp>
    </p:spTree>
    <p:extLst>
      <p:ext uri="{BB962C8B-B14F-4D97-AF65-F5344CB8AC3E}">
        <p14:creationId xmlns:p14="http://schemas.microsoft.com/office/powerpoint/2010/main" val="2438892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sz="1200" b="1" kern="1200" dirty="0">
                <a:solidFill>
                  <a:schemeClr val="tx1"/>
                </a:solidFill>
                <a:latin typeface="+mn-lt"/>
                <a:ea typeface="+mn-ea"/>
                <a:cs typeface="+mn-cs"/>
              </a:rPr>
              <a:t>La Presidenta Michelle Bachelet envió al Congreso el proyecto de ley que propone la creación de un Sistema de Protección Financiera para Diagnósticos y Tratamientos de Alto Costo, conocida como "Ley Ricarte Soto". </a:t>
            </a:r>
            <a:endParaRPr lang="es-CL" sz="1200" kern="1200" dirty="0">
              <a:solidFill>
                <a:schemeClr val="tx1"/>
              </a:solidFill>
              <a:latin typeface="+mn-lt"/>
              <a:ea typeface="+mn-ea"/>
              <a:cs typeface="+mn-cs"/>
            </a:endParaRPr>
          </a:p>
          <a:p>
            <a:endParaRPr lang="es-CL" sz="1200" b="1" kern="1200" dirty="0">
              <a:solidFill>
                <a:schemeClr val="tx1"/>
              </a:solidFill>
              <a:latin typeface="+mn-lt"/>
              <a:ea typeface="+mn-ea"/>
              <a:cs typeface="+mn-cs"/>
            </a:endParaRPr>
          </a:p>
          <a:p>
            <a:r>
              <a:rPr lang="es-CL" sz="1200" b="1" kern="1200" dirty="0">
                <a:solidFill>
                  <a:schemeClr val="tx1"/>
                </a:solidFill>
                <a:latin typeface="+mn-lt"/>
                <a:ea typeface="+mn-ea"/>
                <a:cs typeface="+mn-cs"/>
              </a:rPr>
              <a:t>¿QUÉ CUBRE EL SISTEMA?</a:t>
            </a:r>
            <a:endParaRPr lang="es-CL" sz="1200" kern="1200" dirty="0">
              <a:solidFill>
                <a:schemeClr val="tx1"/>
              </a:solidFill>
              <a:latin typeface="+mn-lt"/>
              <a:ea typeface="+mn-ea"/>
              <a:cs typeface="+mn-cs"/>
            </a:endParaRPr>
          </a:p>
          <a:p>
            <a:r>
              <a:rPr lang="es-CL" sz="1200" kern="1200" dirty="0">
                <a:solidFill>
                  <a:schemeClr val="tx1"/>
                </a:solidFill>
                <a:latin typeface="+mn-lt"/>
                <a:ea typeface="+mn-ea"/>
                <a:cs typeface="+mn-cs"/>
              </a:rPr>
              <a:t>• Los tratamientos basados en medicamentos, dispositivos médicos y alimentos de alto costo con efectividad probada.</a:t>
            </a:r>
          </a:p>
          <a:p>
            <a:r>
              <a:rPr lang="es-CL" sz="1200" kern="1200" dirty="0">
                <a:solidFill>
                  <a:schemeClr val="tx1"/>
                </a:solidFill>
                <a:latin typeface="+mn-lt"/>
                <a:ea typeface="+mn-ea"/>
                <a:cs typeface="+mn-cs"/>
              </a:rPr>
              <a:t>• La efectividad de los tratamientos se evaluará desde el punto de vista científico, económico y social. Se incorporarán al fondo sólo aquellos que sean efectivos y seguros para los pacientes.</a:t>
            </a:r>
          </a:p>
          <a:p>
            <a:endParaRPr lang="es-CL" sz="1200" kern="1200" dirty="0">
              <a:solidFill>
                <a:schemeClr val="tx1"/>
              </a:solidFill>
              <a:latin typeface="+mn-lt"/>
              <a:ea typeface="+mn-ea"/>
              <a:cs typeface="+mn-cs"/>
            </a:endParaRPr>
          </a:p>
          <a:p>
            <a:r>
              <a:rPr lang="es-CL" sz="1200" b="1" kern="1200" dirty="0">
                <a:solidFill>
                  <a:schemeClr val="tx1"/>
                </a:solidFill>
                <a:latin typeface="+mn-lt"/>
                <a:ea typeface="+mn-ea"/>
                <a:cs typeface="+mn-cs"/>
              </a:rPr>
              <a:t>¿CÓMO ACCEDERÁN LAS PERSONAS AL NUEVO FONDO?</a:t>
            </a:r>
            <a:endParaRPr lang="es-CL" sz="1200" kern="1200" dirty="0">
              <a:solidFill>
                <a:schemeClr val="tx1"/>
              </a:solidFill>
              <a:latin typeface="+mn-lt"/>
              <a:ea typeface="+mn-ea"/>
              <a:cs typeface="+mn-cs"/>
            </a:endParaRPr>
          </a:p>
          <a:p>
            <a:r>
              <a:rPr lang="es-CL" sz="1200" kern="1200" dirty="0">
                <a:solidFill>
                  <a:schemeClr val="tx1"/>
                </a:solidFill>
                <a:latin typeface="+mn-lt"/>
                <a:ea typeface="+mn-ea"/>
                <a:cs typeface="+mn-cs"/>
              </a:rPr>
              <a:t>• Al igual que en el AUGE, las personas cuyo tratamiento se encuentre cubierto por esta ley, serán notificadas del beneficio por su médico tratante.</a:t>
            </a:r>
          </a:p>
          <a:p>
            <a:r>
              <a:rPr lang="es-CL" sz="1200" kern="1200" dirty="0">
                <a:solidFill>
                  <a:schemeClr val="tx1"/>
                </a:solidFill>
                <a:latin typeface="+mn-lt"/>
                <a:ea typeface="+mn-ea"/>
                <a:cs typeface="+mn-cs"/>
              </a:rPr>
              <a:t>• Los tratamientos serán entregados a través de una red de prestadores de salud aprobados por el Ministerio de Salud de acuerdo a su calidad técnica.</a:t>
            </a:r>
            <a:endParaRPr lang="es-CL"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8505E-768A-8C4C-884C-94F745FC6577}" type="slidenum">
              <a:rPr kumimoji="0" lang="es-ES_trad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s-ES_trad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92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65fc53830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76" name="Google Shape;176;g265fc538306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s-ES"/>
              <a:t>El Gobierno asumió el compromiso y la voluntad de fortalecer la Salud Pública y garantizar el derecho a la salud, como una forma de aliviar el gasto de las personas en sus atenciones y dar un paso hacia un sistema universal en donde no existan barreras para acceder a la atención de salud.</a:t>
            </a:r>
            <a:endParaRPr/>
          </a:p>
          <a:p>
            <a:pPr marL="0" lvl="0" indent="0" algn="l" rtl="0">
              <a:lnSpc>
                <a:spcPct val="115000"/>
              </a:lnSpc>
              <a:spcBef>
                <a:spcPts val="1200"/>
              </a:spcBef>
              <a:spcAft>
                <a:spcPts val="0"/>
              </a:spcAft>
              <a:buClr>
                <a:schemeClr val="dk1"/>
              </a:buClr>
              <a:buSzPts val="1100"/>
              <a:buFont typeface="Arial"/>
              <a:buNone/>
            </a:pPr>
            <a:r>
              <a:rPr lang="es-ES"/>
              <a:t>Desde septiembre 2022 los más de 15 millones de personas que forman parte de Fonasa no tendrán que pagar por las atenciones que reciban en su Centro de Salud Familiar, Hospital u otro recinto al que acceda en la Modalidad de Atención Institucional, es decir, en la Red Pública.</a:t>
            </a:r>
            <a:endParaRPr/>
          </a:p>
          <a:p>
            <a:pPr marL="0" lvl="0" indent="0" algn="l" rtl="0">
              <a:lnSpc>
                <a:spcPct val="100000"/>
              </a:lnSpc>
              <a:spcBef>
                <a:spcPts val="120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265fc538306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6" name="Google Shape;186;g265fc538306_0_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65fc538306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4" name="Google Shape;194;g265fc538306_0_6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65fc538306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1" name="Google Shape;201;g265fc538306_0_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65fc538306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7" name="Google Shape;207;g265fc538306_0_3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65fc538306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3" name="Google Shape;213;g265fc538306_0_3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eaLnBrk="1" hangingPunct="1">
              <a:spcBef>
                <a:spcPct val="50000"/>
              </a:spcBef>
            </a:pPr>
            <a:r>
              <a:rPr lang="es-CL" dirty="0">
                <a:solidFill>
                  <a:srgbClr val="003366"/>
                </a:solidFill>
                <a:ea typeface="MS PGothic"/>
                <a:cs typeface="Arial" charset="0"/>
              </a:rPr>
              <a:t>¿Dónde nos podemos atender? Dependerá del tramo en el cual Usted esta clasificado. </a:t>
            </a:r>
          </a:p>
          <a:p>
            <a:pPr algn="just" eaLnBrk="1" hangingPunct="1">
              <a:spcBef>
                <a:spcPct val="50000"/>
              </a:spcBef>
            </a:pPr>
            <a:endParaRPr lang="es-CL" dirty="0">
              <a:solidFill>
                <a:srgbClr val="003366"/>
              </a:solidFill>
              <a:ea typeface="MS PGothic"/>
              <a:cs typeface="Arial" charset="0"/>
            </a:endParaRPr>
          </a:p>
          <a:p>
            <a:pPr algn="just" eaLnBrk="1" hangingPunct="1">
              <a:spcBef>
                <a:spcPct val="50000"/>
              </a:spcBef>
            </a:pPr>
            <a:r>
              <a:rPr lang="es-CL" dirty="0">
                <a:solidFill>
                  <a:srgbClr val="003366"/>
                </a:solidFill>
                <a:ea typeface="MS PGothic"/>
                <a:cs typeface="Arial" charset="0"/>
              </a:rPr>
              <a:t>TODOS los tramos nos podemos atender en la Atención Institucional (Público)</a:t>
            </a:r>
          </a:p>
          <a:p>
            <a:pPr algn="just" eaLnBrk="1" hangingPunct="1">
              <a:spcBef>
                <a:spcPct val="50000"/>
              </a:spcBef>
            </a:pPr>
            <a:r>
              <a:rPr lang="es-CL" dirty="0">
                <a:solidFill>
                  <a:srgbClr val="003366"/>
                </a:solidFill>
                <a:ea typeface="MS PGothic"/>
                <a:cs typeface="Arial" charset="0"/>
              </a:rPr>
              <a:t>1. Modalidad Atención Institucional, la cual </a:t>
            </a:r>
            <a:r>
              <a:rPr lang="es-ES" dirty="0">
                <a:latin typeface="Arial" charset="0"/>
                <a:ea typeface="MS PGothic"/>
              </a:rPr>
              <a:t>corresponde a la atención que se otorga en los diferentes establecimientos de la red de salud pública del país (Consultorios, Hospitales, etc.). </a:t>
            </a:r>
            <a:r>
              <a:rPr lang="es-CL" dirty="0">
                <a:latin typeface="Arial" charset="0"/>
                <a:ea typeface="MS PGothic"/>
              </a:rPr>
              <a:t>Donde </a:t>
            </a:r>
            <a:r>
              <a:rPr lang="es-CL" dirty="0" err="1">
                <a:latin typeface="Arial" charset="0"/>
                <a:ea typeface="MS PGothic"/>
              </a:rPr>
              <a:t>co-paga</a:t>
            </a:r>
            <a:r>
              <a:rPr lang="es-CL" dirty="0">
                <a:latin typeface="Arial" charset="0"/>
                <a:ea typeface="MS PGothic"/>
              </a:rPr>
              <a:t> de acuerdo a la clasificación de tramos.</a:t>
            </a:r>
          </a:p>
          <a:p>
            <a:pPr algn="just" eaLnBrk="1" hangingPunct="1">
              <a:spcBef>
                <a:spcPct val="50000"/>
              </a:spcBef>
            </a:pPr>
            <a:endParaRPr lang="es-CL" dirty="0">
              <a:latin typeface="Arial" charset="0"/>
              <a:ea typeface="MS PGothic"/>
            </a:endParaRPr>
          </a:p>
          <a:p>
            <a:pPr algn="just" eaLnBrk="1" hangingPunct="1">
              <a:spcBef>
                <a:spcPct val="50000"/>
              </a:spcBef>
            </a:pPr>
            <a:r>
              <a:rPr lang="es-CL" dirty="0">
                <a:latin typeface="Arial" charset="0"/>
                <a:ea typeface="MS PGothic"/>
              </a:rPr>
              <a:t>PERO, solo los tramos B,C y D (que cotizan) se puede atender vía libre elección (Privados) </a:t>
            </a:r>
          </a:p>
          <a:p>
            <a:pPr algn="just" defTabSz="897301" fontAlgn="base">
              <a:spcBef>
                <a:spcPct val="50000"/>
              </a:spcBef>
              <a:spcAft>
                <a:spcPct val="0"/>
              </a:spcAft>
              <a:defRPr/>
            </a:pPr>
            <a:r>
              <a:rPr lang="es-ES" dirty="0">
                <a:latin typeface="Arial" charset="0"/>
                <a:ea typeface="MS PGothic"/>
              </a:rPr>
              <a:t>2. Modalidad Libre Elección, en la cual usted elige con quién atenderse o dónde atenderse, principalmente, en la red privada.  Cuya atención es cancelada a través de un Bono de Atención de Salud ( en Nivel: 1,2 y 3).</a:t>
            </a:r>
            <a:endParaRPr lang="es-CL" dirty="0">
              <a:latin typeface="Arial" charset="0"/>
              <a:ea typeface="MS PGothic"/>
            </a:endParaRPr>
          </a:p>
          <a:p>
            <a:endParaRPr lang="es-CL" dirty="0"/>
          </a:p>
        </p:txBody>
      </p:sp>
      <p:sp>
        <p:nvSpPr>
          <p:cNvPr id="4" name="Marcador de número de diapositiva 3"/>
          <p:cNvSpPr>
            <a:spLocks noGrp="1"/>
          </p:cNvSpPr>
          <p:nvPr>
            <p:ph type="sldNum" sz="quarter" idx="5"/>
          </p:nvPr>
        </p:nvSpPr>
        <p:spPr/>
        <p:txBody>
          <a:bodyPr/>
          <a:lstStyle/>
          <a:p>
            <a:fld id="{A518505E-768A-8C4C-884C-94F745FC6577}" type="slidenum">
              <a:rPr lang="es-ES_tradnl" smtClean="0"/>
              <a:t>9</a:t>
            </a:fld>
            <a:endParaRPr lang="es-ES_tradnl"/>
          </a:p>
        </p:txBody>
      </p:sp>
    </p:spTree>
    <p:extLst>
      <p:ext uri="{BB962C8B-B14F-4D97-AF65-F5344CB8AC3E}">
        <p14:creationId xmlns:p14="http://schemas.microsoft.com/office/powerpoint/2010/main" val="1811937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a:t>Clic para editar título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208903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82804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119844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6_Title Slide">
  <p:cSld name="6_Title Slide">
    <p:bg>
      <p:bgPr>
        <a:solidFill>
          <a:srgbClr val="98B882"/>
        </a:solidFill>
        <a:effectLst/>
      </p:bgPr>
    </p:bg>
    <p:spTree>
      <p:nvGrpSpPr>
        <p:cNvPr id="1" name="Shape 11"/>
        <p:cNvGrpSpPr/>
        <p:nvPr/>
      </p:nvGrpSpPr>
      <p:grpSpPr>
        <a:xfrm>
          <a:off x="0" y="0"/>
          <a:ext cx="0" cy="0"/>
          <a:chOff x="0" y="0"/>
          <a:chExt cx="0" cy="0"/>
        </a:xfrm>
      </p:grpSpPr>
      <p:sp>
        <p:nvSpPr>
          <p:cNvPr id="12" name="Google Shape;12;p58"/>
          <p:cNvSpPr txBox="1">
            <a:spLocks noGrp="1"/>
          </p:cNvSpPr>
          <p:nvPr>
            <p:ph type="sldNum" idx="12"/>
          </p:nvPr>
        </p:nvSpPr>
        <p:spPr>
          <a:xfrm>
            <a:off x="5892800" y="6172200"/>
            <a:ext cx="2844800" cy="368301"/>
          </a:xfrm>
          <a:prstGeom prst="rect">
            <a:avLst/>
          </a:prstGeom>
          <a:noFill/>
          <a:ln>
            <a:noFill/>
          </a:ln>
        </p:spPr>
        <p:txBody>
          <a:bodyPr spcFirstLastPara="1" wrap="square" lIns="45675" tIns="45675" rIns="45675" bIns="45675"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extLst>
      <p:ext uri="{BB962C8B-B14F-4D97-AF65-F5344CB8AC3E}">
        <p14:creationId xmlns:p14="http://schemas.microsoft.com/office/powerpoint/2010/main" val="787039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a:t>Clic para editar título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490041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161687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a:t>Clic para editar título</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7687539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1378060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a:t>Clic para editar título</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_tradnl">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5560842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_tradnl">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586304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_tradnl">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973757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12643617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4527322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545603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4593097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558968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a:t>Clic para editar título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7708015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66124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a:t>Clic para editar título</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1328443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948822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a:t>Clic para editar título</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_tradnl">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3257409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_tradnl">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123880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a:t>Clic para editar título</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7771611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_tradnl">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5276686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6762634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5495277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6763892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6563594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a:t>Clic para editar título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0354571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6814186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a:t>Clic para editar título</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1661559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862516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a:t>Clic para editar título</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_tradnl">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703543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7519069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_tradnl">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387531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_tradnl">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7240205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4325382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880654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4228876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7971366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a:t>Clic para editar título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42945673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50387678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a:t>Clic para editar título</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7535195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674822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a:t>Clic para editar título</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15071028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a:t>Clic para editar título</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_tradnl">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3360980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_tradnl">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5372126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_tradnl">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3082619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8178636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3655186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40582843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0323272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a:t>Clic para editar título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9970378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41529709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a:t>Clic para editar título</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823285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3075466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7689740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a:t>Clic para editar título</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_tradnl">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8888365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_tradnl">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7565982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_tradnl">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45115921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16862689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_tradnl">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2585021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07389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_tradnl">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2946210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2090101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1953274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a:t>Clic para editar título</a:t>
            </a:r>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6FEECD29-0BE2-E54F-A186-2312880F8181}" type="datetimeFigureOut">
              <a:rPr lang="es-ES_tradnl" smtClean="0"/>
              <a:t>25/06/2024</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106951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ECD29-0BE2-E54F-A186-2312880F8181}" type="datetimeFigureOut">
              <a:rPr lang="es-ES_tradnl" smtClean="0"/>
              <a:t>25/06/2024</a:t>
            </a:fld>
            <a:endParaRPr lang="es-ES_tradn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DD4D-C87C-E84F-A38A-22616CDF16E8}" type="slidenum">
              <a:rPr lang="es-ES_tradnl" smtClean="0"/>
              <a:t>‹Nº›</a:t>
            </a:fld>
            <a:endParaRPr lang="es-ES_tradnl"/>
          </a:p>
        </p:txBody>
      </p:sp>
    </p:spTree>
    <p:extLst>
      <p:ext uri="{BB962C8B-B14F-4D97-AF65-F5344CB8AC3E}">
        <p14:creationId xmlns:p14="http://schemas.microsoft.com/office/powerpoint/2010/main" val="436469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8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5531412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1069794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158583125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40192204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ECD29-0BE2-E54F-A186-2312880F8181}" type="datetimeFigureOut">
              <a:rPr lang="es-ES_tradnl" smtClean="0">
                <a:solidFill>
                  <a:prstClr val="black">
                    <a:tint val="75000"/>
                  </a:prstClr>
                </a:solidFill>
              </a:rPr>
              <a:pPr/>
              <a:t>25/06/2024</a:t>
            </a:fld>
            <a:endParaRPr lang="es-ES_tradnl">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DD4D-C87C-E84F-A38A-22616CDF16E8}" type="slidenum">
              <a:rPr lang="es-ES_tradnl" smtClean="0">
                <a:solidFill>
                  <a:prstClr val="black">
                    <a:tint val="75000"/>
                  </a:prstClr>
                </a:solidFill>
              </a:rPr>
              <a:pPr/>
              <a:t>‹Nº›</a:t>
            </a:fld>
            <a:endParaRPr lang="es-ES_tradnl">
              <a:solidFill>
                <a:prstClr val="black">
                  <a:tint val="75000"/>
                </a:prstClr>
              </a:solidFill>
            </a:endParaRPr>
          </a:p>
        </p:txBody>
      </p:sp>
    </p:spTree>
    <p:extLst>
      <p:ext uri="{BB962C8B-B14F-4D97-AF65-F5344CB8AC3E}">
        <p14:creationId xmlns:p14="http://schemas.microsoft.com/office/powerpoint/2010/main" val="349115901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6.jpeg"/><Relationship Id="rId1" Type="http://schemas.openxmlformats.org/officeDocument/2006/relationships/slideLayout" Target="../slideLayouts/slideLayout3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jpeg"/><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8.png"/><Relationship Id="rId3" Type="http://schemas.openxmlformats.org/officeDocument/2006/relationships/image" Target="../media/image6.jpeg"/><Relationship Id="rId7" Type="http://schemas.openxmlformats.org/officeDocument/2006/relationships/image" Target="../media/image33.png"/><Relationship Id="rId12"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2.png"/><Relationship Id="rId11" Type="http://schemas.openxmlformats.org/officeDocument/2006/relationships/image" Target="../media/image36.png"/><Relationship Id="rId5" Type="http://schemas.openxmlformats.org/officeDocument/2006/relationships/image" Target="../media/image31.png"/><Relationship Id="rId10" Type="http://schemas.openxmlformats.org/officeDocument/2006/relationships/image" Target="../media/image9.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hemeOverride" Target="../theme/themeOverride2.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hemeOverride" Target="../theme/themeOverride3.xml"/><Relationship Id="rId5" Type="http://schemas.openxmlformats.org/officeDocument/2006/relationships/image" Target="../media/image2.png"/><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8" Type="http://schemas.openxmlformats.org/officeDocument/2006/relationships/hyperlink" Target="https://medicamentos.fonasa.cl/" TargetMode="External"/><Relationship Id="rId3" Type="http://schemas.openxmlformats.org/officeDocument/2006/relationships/image" Target="../media/image6.jpeg"/><Relationship Id="rId7"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46.xml"/><Relationship Id="rId5" Type="http://schemas.openxmlformats.org/officeDocument/2006/relationships/image" Target="../media/image59.png"/><Relationship Id="rId4" Type="http://schemas.openxmlformats.org/officeDocument/2006/relationships/image" Target="../media/image58.png"/></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5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hemeOverride" Target="../theme/themeOverride4.xml"/><Relationship Id="rId5" Type="http://schemas.openxmlformats.org/officeDocument/2006/relationships/image" Target="../media/image3.jpg"/><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image" Target="../media/image67.png"/><Relationship Id="rId4" Type="http://schemas.openxmlformats.org/officeDocument/2006/relationships/image" Target="../media/image66.png"/></Relationships>
</file>

<file path=ppt/slides/_rels/slide4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hemeOverride" Target="../theme/themeOverride5.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hemeOverride" Target="../theme/themeOverride6.xml"/><Relationship Id="rId5" Type="http://schemas.openxmlformats.org/officeDocument/2006/relationships/image" Target="../media/image4.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hemeOverride" Target="../theme/themeOverride7.xml"/><Relationship Id="rId5" Type="http://schemas.openxmlformats.org/officeDocument/2006/relationships/image" Target="../media/image5.pn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hemeOverride" Target="../theme/themeOverride8.xml"/><Relationship Id="rId5" Type="http://schemas.openxmlformats.org/officeDocument/2006/relationships/image" Target="../media/image7.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jpe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9718225" y="5542635"/>
            <a:ext cx="2028119" cy="830997"/>
          </a:xfrm>
          <a:prstGeom prst="rect">
            <a:avLst/>
          </a:prstGeom>
          <a:noFill/>
        </p:spPr>
        <p:txBody>
          <a:bodyPr wrap="none" rtlCol="0">
            <a:spAutoFit/>
          </a:bodyPr>
          <a:lstStyle/>
          <a:p>
            <a:pPr algn="r"/>
            <a:r>
              <a:rPr lang="es-ES" sz="1200" b="1" dirty="0">
                <a:solidFill>
                  <a:srgbClr val="525252"/>
                </a:solidFill>
                <a:latin typeface="Arial" charset="0"/>
                <a:ea typeface="Arial" charset="0"/>
                <a:cs typeface="Arial" charset="0"/>
              </a:rPr>
              <a:t>Fondo Nacional de Salud</a:t>
            </a:r>
          </a:p>
          <a:p>
            <a:pPr algn="r"/>
            <a:r>
              <a:rPr lang="es-ES" sz="1200" dirty="0">
                <a:solidFill>
                  <a:srgbClr val="525252"/>
                </a:solidFill>
                <a:latin typeface="Arial" charset="0"/>
                <a:ea typeface="Arial" charset="0"/>
                <a:cs typeface="Arial" charset="0"/>
              </a:rPr>
              <a:t>Santiago, Mayo de 2024</a:t>
            </a:r>
          </a:p>
          <a:p>
            <a:pPr algn="r"/>
            <a:r>
              <a:rPr lang="es-ES" sz="1200" dirty="0">
                <a:solidFill>
                  <a:srgbClr val="525252"/>
                </a:solidFill>
                <a:latin typeface="Arial" charset="0"/>
                <a:ea typeface="Arial" charset="0"/>
                <a:cs typeface="Arial" charset="0"/>
              </a:rPr>
              <a:t>Participación Ciudadana</a:t>
            </a:r>
          </a:p>
          <a:p>
            <a:pPr algn="r"/>
            <a:r>
              <a:rPr lang="es-ES" sz="1200" dirty="0">
                <a:solidFill>
                  <a:srgbClr val="525252"/>
                </a:solidFill>
                <a:latin typeface="Arial" charset="0"/>
                <a:ea typeface="Arial" charset="0"/>
                <a:cs typeface="Arial" charset="0"/>
              </a:rPr>
              <a:t>Depto. Servicio al Usuario</a:t>
            </a:r>
          </a:p>
        </p:txBody>
      </p:sp>
      <p:sp>
        <p:nvSpPr>
          <p:cNvPr id="4" name="3 Marcador de contenido"/>
          <p:cNvSpPr txBox="1">
            <a:spLocks/>
          </p:cNvSpPr>
          <p:nvPr/>
        </p:nvSpPr>
        <p:spPr>
          <a:xfrm>
            <a:off x="364076" y="2260103"/>
            <a:ext cx="11467368" cy="2337794"/>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3600" b="1" spc="-150" dirty="0">
                <a:solidFill>
                  <a:srgbClr val="0063AE"/>
                </a:solidFill>
                <a:latin typeface="Arial Black" charset="0"/>
                <a:ea typeface="Arial Black" charset="0"/>
                <a:cs typeface="Arial Black" charset="0"/>
              </a:rPr>
              <a:t>2024 </a:t>
            </a:r>
          </a:p>
          <a:p>
            <a:r>
              <a:rPr lang="es-ES" sz="3600" b="1" spc="-150" dirty="0">
                <a:solidFill>
                  <a:srgbClr val="0063AE"/>
                </a:solidFill>
                <a:latin typeface="Arial Black" charset="0"/>
                <a:ea typeface="Arial Black" charset="0"/>
                <a:cs typeface="Arial Black" charset="0"/>
              </a:rPr>
              <a:t>FONASA, BENEFICIOS </a:t>
            </a:r>
          </a:p>
          <a:p>
            <a:r>
              <a:rPr lang="es-ES" sz="3600" b="1" spc="-150" dirty="0">
                <a:solidFill>
                  <a:srgbClr val="0063AE"/>
                </a:solidFill>
                <a:latin typeface="Arial Black" charset="0"/>
                <a:ea typeface="Arial Black" charset="0"/>
                <a:cs typeface="Arial Black" charset="0"/>
              </a:rPr>
              <a:t>Y MODERNIZACIÓN</a:t>
            </a:r>
          </a:p>
        </p:txBody>
      </p:sp>
    </p:spTree>
    <p:extLst>
      <p:ext uri="{BB962C8B-B14F-4D97-AF65-F5344CB8AC3E}">
        <p14:creationId xmlns:p14="http://schemas.microsoft.com/office/powerpoint/2010/main" val="165803671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AA33339F-2585-270D-2955-D4245EFFB9D1}"/>
            </a:ext>
          </a:extLst>
        </p:cNvPr>
        <p:cNvGrpSpPr/>
        <p:nvPr/>
      </p:nvGrpSpPr>
      <p:grpSpPr>
        <a:xfrm>
          <a:off x="0" y="0"/>
          <a:ext cx="0" cy="0"/>
          <a:chOff x="0" y="0"/>
          <a:chExt cx="0" cy="0"/>
        </a:xfrm>
      </p:grpSpPr>
      <p:sp>
        <p:nvSpPr>
          <p:cNvPr id="11" name="3 Marcador de contenido">
            <a:extLst>
              <a:ext uri="{FF2B5EF4-FFF2-40B4-BE49-F238E27FC236}">
                <a16:creationId xmlns:a16="http://schemas.microsoft.com/office/drawing/2014/main" id="{11F82862-B9CA-7A8E-B820-53E649318C9A}"/>
              </a:ext>
            </a:extLst>
          </p:cNvPr>
          <p:cNvSpPr txBox="1">
            <a:spLocks/>
          </p:cNvSpPr>
          <p:nvPr/>
        </p:nvSpPr>
        <p:spPr>
          <a:xfrm>
            <a:off x="591672" y="737899"/>
            <a:ext cx="3290215"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MODALIDAD</a:t>
            </a:r>
          </a:p>
        </p:txBody>
      </p:sp>
      <p:sp>
        <p:nvSpPr>
          <p:cNvPr id="4" name="3 Marcador de contenido">
            <a:extLst>
              <a:ext uri="{FF2B5EF4-FFF2-40B4-BE49-F238E27FC236}">
                <a16:creationId xmlns:a16="http://schemas.microsoft.com/office/drawing/2014/main" id="{BC3E6538-5AEF-9FD8-DE23-F052056A067D}"/>
              </a:ext>
            </a:extLst>
          </p:cNvPr>
          <p:cNvSpPr txBox="1">
            <a:spLocks/>
          </p:cNvSpPr>
          <p:nvPr/>
        </p:nvSpPr>
        <p:spPr>
          <a:xfrm>
            <a:off x="1218526" y="1361114"/>
            <a:ext cx="7899596"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COBERTURA COMPLEMENTARIA </a:t>
            </a:r>
          </a:p>
        </p:txBody>
      </p:sp>
      <p:sp>
        <p:nvSpPr>
          <p:cNvPr id="6" name="CuadroTexto 5">
            <a:extLst>
              <a:ext uri="{FF2B5EF4-FFF2-40B4-BE49-F238E27FC236}">
                <a16:creationId xmlns:a16="http://schemas.microsoft.com/office/drawing/2014/main" id="{B274BE30-8434-AD80-2DAA-8D7414DB5A54}"/>
              </a:ext>
            </a:extLst>
          </p:cNvPr>
          <p:cNvSpPr txBox="1"/>
          <p:nvPr/>
        </p:nvSpPr>
        <p:spPr>
          <a:xfrm>
            <a:off x="1071832" y="2293981"/>
            <a:ext cx="4699240" cy="2308324"/>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srgbClr val="212529"/>
                </a:solidFill>
                <a:effectLst/>
                <a:uLnTx/>
                <a:uFillTx/>
                <a:latin typeface="Calibri" panose="020F0502020204030204"/>
                <a:ea typeface="+mn-ea"/>
                <a:cs typeface="+mn-cs"/>
              </a:rPr>
              <a:t>La MCC o ley corta, es una alternativa para que las personas beneficiarias, a través de la adhesión voluntaria de un seguro complementario licitado por Fonasa, </a:t>
            </a:r>
            <a:r>
              <a:rPr kumimoji="0" lang="es-MX" sz="1800" b="0" i="0" u="none" strike="noStrike" kern="1200" cap="none" spc="0" normalizeH="0" baseline="0" noProof="0" dirty="0">
                <a:ln>
                  <a:noFill/>
                </a:ln>
                <a:solidFill>
                  <a:prstClr val="black"/>
                </a:solidFill>
                <a:effectLst/>
                <a:uLnTx/>
                <a:uFillTx/>
                <a:latin typeface="Calibri" panose="020F0502020204030204"/>
                <a:ea typeface="Roboto" panose="02000000000000000000" pitchFamily="2" charset="0"/>
                <a:cs typeface="Roboto" panose="02000000000000000000" pitchFamily="2" charset="0"/>
              </a:rPr>
              <a:t>previo pago de una prima igual para cada persona sin discriminación por sexo, edad y condiciones de salud, </a:t>
            </a:r>
            <a:r>
              <a:rPr kumimoji="0" lang="es-MX" sz="1800" b="0" i="0" u="none" strike="noStrike" kern="1200" cap="none" spc="0" normalizeH="0" baseline="0" noProof="0" dirty="0">
                <a:ln>
                  <a:noFill/>
                </a:ln>
                <a:solidFill>
                  <a:srgbClr val="212529"/>
                </a:solidFill>
                <a:effectLst/>
                <a:uLnTx/>
                <a:uFillTx/>
                <a:latin typeface="Calibri" panose="020F0502020204030204"/>
                <a:ea typeface="+mn-ea"/>
                <a:cs typeface="+mn-cs"/>
              </a:rPr>
              <a:t>puedan aumentar su protección financiera en salud.</a:t>
            </a:r>
            <a:endParaRPr kumimoji="0" lang="es-CL"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Imagen 9">
            <a:extLst>
              <a:ext uri="{FF2B5EF4-FFF2-40B4-BE49-F238E27FC236}">
                <a16:creationId xmlns:a16="http://schemas.microsoft.com/office/drawing/2014/main" id="{16BAA0A9-C166-6AAC-D85C-A165BAA107BA}"/>
              </a:ext>
            </a:extLst>
          </p:cNvPr>
          <p:cNvPicPr>
            <a:picLocks noChangeAspect="1"/>
          </p:cNvPicPr>
          <p:nvPr/>
        </p:nvPicPr>
        <p:blipFill>
          <a:blip r:embed="rId3"/>
          <a:stretch>
            <a:fillRect/>
          </a:stretch>
        </p:blipFill>
        <p:spPr>
          <a:xfrm>
            <a:off x="6155539" y="2320501"/>
            <a:ext cx="4964629" cy="3156392"/>
          </a:xfrm>
          <a:prstGeom prst="rect">
            <a:avLst/>
          </a:prstGeom>
        </p:spPr>
      </p:pic>
      <p:sp>
        <p:nvSpPr>
          <p:cNvPr id="16" name="CuadroTexto 15">
            <a:extLst>
              <a:ext uri="{FF2B5EF4-FFF2-40B4-BE49-F238E27FC236}">
                <a16:creationId xmlns:a16="http://schemas.microsoft.com/office/drawing/2014/main" id="{85FAFEED-D57E-4898-36E8-1E4E2E56ED7C}"/>
              </a:ext>
            </a:extLst>
          </p:cNvPr>
          <p:cNvSpPr txBox="1"/>
          <p:nvPr/>
        </p:nvSpPr>
        <p:spPr>
          <a:xfrm>
            <a:off x="1071832" y="4521287"/>
            <a:ext cx="4699240" cy="203132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Las personas afiliadas inscritas tendrán acceso a la Modalidad Atención Institucional (salud pública) y la Modalidad de Libre Elección (salud privada).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a:solidFill>
                <a:prstClr val="black"/>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srgbClr val="FF0000"/>
                </a:solidFill>
                <a:effectLst/>
                <a:uLnTx/>
                <a:uFillTx/>
                <a:latin typeface="Calibri" panose="020F0502020204030204"/>
                <a:ea typeface="+mn-ea"/>
                <a:cs typeface="+mn-cs"/>
              </a:rPr>
              <a:t>Esta modalidad se activará dentro del primer semestre 2025</a:t>
            </a:r>
            <a:endParaRPr kumimoji="0" lang="es-CL"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500875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3" name="16 Imagen" descr="CESANTE 3.jpg">
            <a:extLst>
              <a:ext uri="{FF2B5EF4-FFF2-40B4-BE49-F238E27FC236}">
                <a16:creationId xmlns:a16="http://schemas.microsoft.com/office/drawing/2014/main" id="{551350D9-3F5D-4002-856B-03137C247F7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00318" y="1651197"/>
            <a:ext cx="3430103" cy="2123902"/>
          </a:xfrm>
          <a:prstGeom prst="rect">
            <a:avLst/>
          </a:prstGeom>
        </p:spPr>
      </p:pic>
      <p:pic>
        <p:nvPicPr>
          <p:cNvPr id="16" name="Picture 6" descr="http://sindical.cl/wp-content/uploads/2014/06/Foto-BTM.jpg">
            <a:extLst>
              <a:ext uri="{FF2B5EF4-FFF2-40B4-BE49-F238E27FC236}">
                <a16:creationId xmlns:a16="http://schemas.microsoft.com/office/drawing/2014/main" id="{39EDDC1D-4498-4535-9174-42B3CF840929}"/>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b="-1098"/>
          <a:stretch/>
        </p:blipFill>
        <p:spPr bwMode="auto">
          <a:xfrm>
            <a:off x="606946" y="1651197"/>
            <a:ext cx="3463270" cy="2123595"/>
          </a:xfrm>
          <a:prstGeom prst="rect">
            <a:avLst/>
          </a:prstGeom>
          <a:noFill/>
          <a:extLst>
            <a:ext uri="{909E8E84-426E-40DD-AFC4-6F175D3DCCD1}">
              <a14:hiddenFill xmlns:a14="http://schemas.microsoft.com/office/drawing/2010/main">
                <a:solidFill>
                  <a:srgbClr val="FFFFFF"/>
                </a:solidFill>
              </a14:hiddenFill>
            </a:ext>
          </a:extLst>
        </p:spPr>
      </p:pic>
      <p:sp>
        <p:nvSpPr>
          <p:cNvPr id="11" name="3 Marcador de contenido">
            <a:extLst>
              <a:ext uri="{FF2B5EF4-FFF2-40B4-BE49-F238E27FC236}">
                <a16:creationId xmlns:a16="http://schemas.microsoft.com/office/drawing/2014/main" id="{94DB2CCC-B457-4E6E-9E92-B1B100FDDA9B}"/>
              </a:ext>
            </a:extLst>
          </p:cNvPr>
          <p:cNvSpPr txBox="1">
            <a:spLocks/>
          </p:cNvSpPr>
          <p:nvPr/>
        </p:nvSpPr>
        <p:spPr>
          <a:xfrm>
            <a:off x="4037049" y="1082372"/>
            <a:ext cx="3463270" cy="597453"/>
          </a:xfrm>
          <a:prstGeom prst="rect">
            <a:avLst/>
          </a:prstGeom>
          <a:solidFill>
            <a:schemeClr val="accent4"/>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b="1" dirty="0">
                <a:solidFill>
                  <a:prstClr val="white"/>
                </a:solidFill>
                <a:latin typeface="Arial" charset="0"/>
                <a:ea typeface="Arial" charset="0"/>
                <a:cs typeface="Arial" charset="0"/>
              </a:rPr>
              <a:t>D</a:t>
            </a:r>
            <a:r>
              <a:rPr lang="es-CL" b="1" dirty="0">
                <a:solidFill>
                  <a:prstClr val="white"/>
                </a:solidFill>
                <a:latin typeface="Arial" charset="0"/>
                <a:ea typeface="Arial" charset="0"/>
                <a:cs typeface="Arial" charset="0"/>
              </a:rPr>
              <a:t>EPENDIENTE</a:t>
            </a:r>
          </a:p>
          <a:p>
            <a:r>
              <a:rPr lang="es-CL" b="1" dirty="0">
                <a:solidFill>
                  <a:prstClr val="white"/>
                </a:solidFill>
                <a:latin typeface="Arial" charset="0"/>
                <a:ea typeface="Arial" charset="0"/>
                <a:cs typeface="Arial" charset="0"/>
              </a:rPr>
              <a:t>Temporal</a:t>
            </a:r>
          </a:p>
        </p:txBody>
      </p:sp>
      <p:sp>
        <p:nvSpPr>
          <p:cNvPr id="12" name="3 Marcador de contenido">
            <a:extLst>
              <a:ext uri="{FF2B5EF4-FFF2-40B4-BE49-F238E27FC236}">
                <a16:creationId xmlns:a16="http://schemas.microsoft.com/office/drawing/2014/main" id="{B99496CA-FE61-4E9A-94AA-EFDFE9A73434}"/>
              </a:ext>
            </a:extLst>
          </p:cNvPr>
          <p:cNvSpPr txBox="1">
            <a:spLocks/>
          </p:cNvSpPr>
          <p:nvPr/>
        </p:nvSpPr>
        <p:spPr>
          <a:xfrm>
            <a:off x="606946" y="1082371"/>
            <a:ext cx="3430103" cy="568825"/>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b="1" dirty="0">
                <a:solidFill>
                  <a:prstClr val="white"/>
                </a:solidFill>
                <a:latin typeface="Arial" charset="0"/>
                <a:ea typeface="Arial" charset="0"/>
                <a:cs typeface="Arial" charset="0"/>
              </a:rPr>
              <a:t>D</a:t>
            </a:r>
            <a:r>
              <a:rPr lang="es-CL" b="1" dirty="0">
                <a:solidFill>
                  <a:prstClr val="white"/>
                </a:solidFill>
                <a:latin typeface="Arial" charset="0"/>
                <a:ea typeface="Arial" charset="0"/>
                <a:cs typeface="Arial" charset="0"/>
              </a:rPr>
              <a:t>EPENDIENTE</a:t>
            </a:r>
          </a:p>
          <a:p>
            <a:r>
              <a:rPr lang="es-CL" b="1" dirty="0">
                <a:solidFill>
                  <a:prstClr val="white"/>
                </a:solidFill>
                <a:latin typeface="Arial" charset="0"/>
                <a:ea typeface="Arial" charset="0"/>
                <a:cs typeface="Arial" charset="0"/>
              </a:rPr>
              <a:t>Plazo fijo o indefinido</a:t>
            </a:r>
          </a:p>
        </p:txBody>
      </p:sp>
      <p:sp>
        <p:nvSpPr>
          <p:cNvPr id="13" name="3 Marcador de contenido">
            <a:extLst>
              <a:ext uri="{FF2B5EF4-FFF2-40B4-BE49-F238E27FC236}">
                <a16:creationId xmlns:a16="http://schemas.microsoft.com/office/drawing/2014/main" id="{80099412-70FF-4402-AC3B-B32B158879D3}"/>
              </a:ext>
            </a:extLst>
          </p:cNvPr>
          <p:cNvSpPr txBox="1">
            <a:spLocks/>
          </p:cNvSpPr>
          <p:nvPr/>
        </p:nvSpPr>
        <p:spPr>
          <a:xfrm>
            <a:off x="7500318" y="1073989"/>
            <a:ext cx="3463269" cy="577208"/>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b="1" dirty="0">
                <a:solidFill>
                  <a:prstClr val="white"/>
                </a:solidFill>
                <a:latin typeface="Arial" charset="0"/>
                <a:ea typeface="Arial" charset="0"/>
                <a:cs typeface="Arial" charset="0"/>
              </a:rPr>
              <a:t>CESANTE</a:t>
            </a:r>
            <a:endParaRPr lang="es-CL" b="1" dirty="0">
              <a:solidFill>
                <a:prstClr val="white"/>
              </a:solidFill>
              <a:latin typeface="Arial" charset="0"/>
              <a:ea typeface="Arial" charset="0"/>
              <a:cs typeface="Arial" charset="0"/>
            </a:endParaRPr>
          </a:p>
        </p:txBody>
      </p:sp>
      <p:pic>
        <p:nvPicPr>
          <p:cNvPr id="18" name="Picture 2" descr="http://www.aconcaguanews.cl/portal/wp-content/uploads/2014/08/TEMPORERAS.jpg">
            <a:extLst>
              <a:ext uri="{FF2B5EF4-FFF2-40B4-BE49-F238E27FC236}">
                <a16:creationId xmlns:a16="http://schemas.microsoft.com/office/drawing/2014/main" id="{621A5E07-2041-4CA3-AC36-2705806F3F4F}"/>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037049" y="1672995"/>
            <a:ext cx="3463269" cy="216053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9" descr="http://www.vistelacalle.com/wp-content/uploads/2010/10/dise%C3%B1o2.jpg">
            <a:extLst>
              <a:ext uri="{FF2B5EF4-FFF2-40B4-BE49-F238E27FC236}">
                <a16:creationId xmlns:a16="http://schemas.microsoft.com/office/drawing/2014/main" id="{B79B86EE-A57F-476B-A693-0EB66382F7E2}"/>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06946" y="3803726"/>
            <a:ext cx="3463270" cy="2119480"/>
          </a:xfrm>
          <a:prstGeom prst="rect">
            <a:avLst/>
          </a:prstGeom>
          <a:noFill/>
          <a:extLst>
            <a:ext uri="{909E8E84-426E-40DD-AFC4-6F175D3DCCD1}">
              <a14:hiddenFill xmlns:a14="http://schemas.microsoft.com/office/drawing/2010/main">
                <a:solidFill>
                  <a:srgbClr val="FFFFFF"/>
                </a:solidFill>
              </a14:hiddenFill>
            </a:ext>
          </a:extLst>
        </p:spPr>
      </p:pic>
      <p:sp>
        <p:nvSpPr>
          <p:cNvPr id="24" name="3 Marcador de contenido">
            <a:extLst>
              <a:ext uri="{FF2B5EF4-FFF2-40B4-BE49-F238E27FC236}">
                <a16:creationId xmlns:a16="http://schemas.microsoft.com/office/drawing/2014/main" id="{94DB2CCC-B457-4E6E-9E92-B1B100FDDA9B}"/>
              </a:ext>
            </a:extLst>
          </p:cNvPr>
          <p:cNvSpPr txBox="1">
            <a:spLocks/>
          </p:cNvSpPr>
          <p:nvPr/>
        </p:nvSpPr>
        <p:spPr>
          <a:xfrm>
            <a:off x="606946" y="5908437"/>
            <a:ext cx="3458437" cy="637083"/>
          </a:xfrm>
          <a:prstGeom prst="rect">
            <a:avLst/>
          </a:prstGeom>
          <a:solidFill>
            <a:srgbClr val="FFC0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b="1" dirty="0">
                <a:solidFill>
                  <a:srgbClr val="525252"/>
                </a:solidFill>
                <a:latin typeface="Arial" charset="0"/>
                <a:ea typeface="Arial" charset="0"/>
                <a:cs typeface="Arial" charset="0"/>
              </a:rPr>
              <a:t>INDEPENDIENTE VOLUNTARIOS Y A HONORARIOS </a:t>
            </a:r>
          </a:p>
        </p:txBody>
      </p:sp>
      <p:pic>
        <p:nvPicPr>
          <p:cNvPr id="25" name="Picture 2" descr="https://encrypted-tbn0.gstatic.com/images?q=tbn:ANd9GcSSqZIOlBN2DxU5fv2ccg6AHEpuEq3fzKogYTT02zFXC0imjH82vg">
            <a:extLst>
              <a:ext uri="{FF2B5EF4-FFF2-40B4-BE49-F238E27FC236}">
                <a16:creationId xmlns:a16="http://schemas.microsoft.com/office/drawing/2014/main" id="{DBB7EFD0-C835-461A-8A8F-52C43770DFC0}"/>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4065383" y="3803727"/>
            <a:ext cx="3434935" cy="212915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www.dinero.com.ve/din/sites/default/files/styles/grid-34/public/segurosdevida.jpg?itok=zFBBmQSl">
            <a:extLst>
              <a:ext uri="{FF2B5EF4-FFF2-40B4-BE49-F238E27FC236}">
                <a16:creationId xmlns:a16="http://schemas.microsoft.com/office/drawing/2014/main" id="{74F268E7-748E-44DB-B1F2-69438C6BF0CA}"/>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5878" r="2484"/>
          <a:stretch/>
        </p:blipFill>
        <p:spPr bwMode="auto">
          <a:xfrm>
            <a:off x="7500318" y="3811729"/>
            <a:ext cx="3463269" cy="2133644"/>
          </a:xfrm>
          <a:prstGeom prst="rect">
            <a:avLst/>
          </a:prstGeom>
          <a:noFill/>
          <a:extLst>
            <a:ext uri="{909E8E84-426E-40DD-AFC4-6F175D3DCCD1}">
              <a14:hiddenFill xmlns:a14="http://schemas.microsoft.com/office/drawing/2010/main">
                <a:solidFill>
                  <a:srgbClr val="FFFFFF"/>
                </a:solidFill>
              </a14:hiddenFill>
            </a:ext>
          </a:extLst>
        </p:spPr>
      </p:pic>
      <p:sp>
        <p:nvSpPr>
          <p:cNvPr id="28" name="3 Marcador de contenido">
            <a:extLst>
              <a:ext uri="{FF2B5EF4-FFF2-40B4-BE49-F238E27FC236}">
                <a16:creationId xmlns:a16="http://schemas.microsoft.com/office/drawing/2014/main" id="{80099412-70FF-4402-AC3B-B32B158879D3}"/>
              </a:ext>
            </a:extLst>
          </p:cNvPr>
          <p:cNvSpPr txBox="1">
            <a:spLocks/>
          </p:cNvSpPr>
          <p:nvPr/>
        </p:nvSpPr>
        <p:spPr>
          <a:xfrm>
            <a:off x="7500319" y="5928690"/>
            <a:ext cx="3463268" cy="626116"/>
          </a:xfrm>
          <a:prstGeom prst="rect">
            <a:avLst/>
          </a:prstGeom>
          <a:solidFill>
            <a:srgbClr val="FFC0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b="1" dirty="0">
                <a:solidFill>
                  <a:srgbClr val="525252"/>
                </a:solidFill>
                <a:latin typeface="Arial" charset="0"/>
                <a:ea typeface="Arial" charset="0"/>
                <a:cs typeface="Arial" charset="0"/>
              </a:rPr>
              <a:t>CARENTE DE RECURSOS</a:t>
            </a:r>
          </a:p>
        </p:txBody>
      </p:sp>
      <p:sp>
        <p:nvSpPr>
          <p:cNvPr id="29" name="3 Marcador de contenido">
            <a:extLst>
              <a:ext uri="{FF2B5EF4-FFF2-40B4-BE49-F238E27FC236}">
                <a16:creationId xmlns:a16="http://schemas.microsoft.com/office/drawing/2014/main" id="{B99496CA-FE61-4E9A-94AA-EFDFE9A73434}"/>
              </a:ext>
            </a:extLst>
          </p:cNvPr>
          <p:cNvSpPr txBox="1">
            <a:spLocks/>
          </p:cNvSpPr>
          <p:nvPr/>
        </p:nvSpPr>
        <p:spPr>
          <a:xfrm>
            <a:off x="4070216" y="5908437"/>
            <a:ext cx="3430102" cy="631599"/>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b="1" dirty="0">
                <a:solidFill>
                  <a:prstClr val="white"/>
                </a:solidFill>
                <a:latin typeface="Arial" charset="0"/>
                <a:ea typeface="Arial" charset="0"/>
                <a:cs typeface="Arial" charset="0"/>
              </a:rPr>
              <a:t>PENSIONADOS</a:t>
            </a:r>
          </a:p>
        </p:txBody>
      </p:sp>
      <p:sp>
        <p:nvSpPr>
          <p:cNvPr id="15" name="3 Marcador de contenido">
            <a:extLst>
              <a:ext uri="{FF2B5EF4-FFF2-40B4-BE49-F238E27FC236}">
                <a16:creationId xmlns:a16="http://schemas.microsoft.com/office/drawing/2014/main" id="{112EE98A-008B-4841-BC69-C6144F43F8B2}"/>
              </a:ext>
            </a:extLst>
          </p:cNvPr>
          <p:cNvSpPr txBox="1">
            <a:spLocks/>
          </p:cNvSpPr>
          <p:nvPr/>
        </p:nvSpPr>
        <p:spPr>
          <a:xfrm>
            <a:off x="2224371" y="452551"/>
            <a:ext cx="6990998" cy="629821"/>
          </a:xfrm>
          <a:prstGeom prst="rect">
            <a:avLst/>
          </a:prstGeom>
          <a:solidFill>
            <a:srgbClr val="7030A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prstClr val="white"/>
                </a:solidFill>
                <a:latin typeface="Arial Black" charset="0"/>
                <a:ea typeface="Arial Black" charset="0"/>
                <a:cs typeface="Arial Black" charset="0"/>
              </a:rPr>
              <a:t>NUESTROS BENEFICIARIOS</a:t>
            </a:r>
          </a:p>
        </p:txBody>
      </p:sp>
    </p:spTree>
    <p:extLst>
      <p:ext uri="{BB962C8B-B14F-4D97-AF65-F5344CB8AC3E}">
        <p14:creationId xmlns:p14="http://schemas.microsoft.com/office/powerpoint/2010/main" val="3973535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4" grpId="0" animBg="1"/>
      <p:bldP spid="28"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3 Marcador de contenido">
            <a:extLst>
              <a:ext uri="{FF2B5EF4-FFF2-40B4-BE49-F238E27FC236}">
                <a16:creationId xmlns:a16="http://schemas.microsoft.com/office/drawing/2014/main" id="{59D0F299-C1F3-E392-700E-AB5423624AB0}"/>
              </a:ext>
            </a:extLst>
          </p:cNvPr>
          <p:cNvSpPr txBox="1">
            <a:spLocks/>
          </p:cNvSpPr>
          <p:nvPr/>
        </p:nvSpPr>
        <p:spPr>
          <a:xfrm>
            <a:off x="966471" y="730315"/>
            <a:ext cx="4378415"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TRAMOS FONASA</a:t>
            </a:r>
          </a:p>
        </p:txBody>
      </p:sp>
      <p:pic>
        <p:nvPicPr>
          <p:cNvPr id="5" name="Imagen 4">
            <a:extLst>
              <a:ext uri="{FF2B5EF4-FFF2-40B4-BE49-F238E27FC236}">
                <a16:creationId xmlns:a16="http://schemas.microsoft.com/office/drawing/2014/main" id="{587E1B8F-69C0-70B9-C218-25089FEEFCAC}"/>
              </a:ext>
            </a:extLst>
          </p:cNvPr>
          <p:cNvPicPr>
            <a:picLocks noChangeAspect="1"/>
          </p:cNvPicPr>
          <p:nvPr/>
        </p:nvPicPr>
        <p:blipFill>
          <a:blip r:embed="rId3"/>
          <a:stretch>
            <a:fillRect/>
          </a:stretch>
        </p:blipFill>
        <p:spPr>
          <a:xfrm>
            <a:off x="5450429" y="718351"/>
            <a:ext cx="1523127" cy="644740"/>
          </a:xfrm>
          <a:prstGeom prst="rect">
            <a:avLst/>
          </a:prstGeom>
        </p:spPr>
      </p:pic>
      <p:sp>
        <p:nvSpPr>
          <p:cNvPr id="6" name="3 Marcador de contenido">
            <a:extLst>
              <a:ext uri="{FF2B5EF4-FFF2-40B4-BE49-F238E27FC236}">
                <a16:creationId xmlns:a16="http://schemas.microsoft.com/office/drawing/2014/main" id="{F5FE85FE-5262-9825-B93E-1ECA621E3E46}"/>
              </a:ext>
            </a:extLst>
          </p:cNvPr>
          <p:cNvSpPr txBox="1">
            <a:spLocks/>
          </p:cNvSpPr>
          <p:nvPr/>
        </p:nvSpPr>
        <p:spPr>
          <a:xfrm>
            <a:off x="2848752" y="1588634"/>
            <a:ext cx="3518554" cy="1062346"/>
          </a:xfrm>
          <a:prstGeom prst="rect">
            <a:avLst/>
          </a:prstGeom>
          <a:effectLst>
            <a:glow rad="63500">
              <a:schemeClr val="accent2">
                <a:satMod val="175000"/>
                <a:alpha val="40000"/>
              </a:schemeClr>
            </a:glow>
          </a:effectLst>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l">
              <a:buFont typeface="Arial" panose="020B0604020202020204" pitchFamily="34" charset="0"/>
              <a:buChar char="•"/>
            </a:pPr>
            <a:endParaRPr lang="es-ES" sz="1400" b="1" dirty="0">
              <a:solidFill>
                <a:srgbClr val="525252"/>
              </a:solidFill>
              <a:latin typeface="Arial" charset="0"/>
              <a:ea typeface="Arial" charset="0"/>
              <a:cs typeface="Arial" charset="0"/>
            </a:endParaRPr>
          </a:p>
          <a:p>
            <a:pPr marL="285750" indent="-285750" algn="l">
              <a:buFont typeface="Arial" panose="020B0604020202020204" pitchFamily="34" charset="0"/>
              <a:buChar char="•"/>
            </a:pPr>
            <a:r>
              <a:rPr lang="es-ES" sz="1400" b="1" dirty="0">
                <a:solidFill>
                  <a:srgbClr val="525252"/>
                </a:solidFill>
                <a:latin typeface="Arial" charset="0"/>
                <a:ea typeface="Arial" charset="0"/>
                <a:cs typeface="Arial" charset="0"/>
              </a:rPr>
              <a:t>Personas beneficiarias carentes de recursos.</a:t>
            </a:r>
          </a:p>
          <a:p>
            <a:pPr marL="285750" indent="-285750" algn="l">
              <a:buFont typeface="Arial" panose="020B0604020202020204" pitchFamily="34" charset="0"/>
              <a:buChar char="•"/>
            </a:pPr>
            <a:r>
              <a:rPr lang="es-ES" sz="1400" b="1" dirty="0">
                <a:solidFill>
                  <a:srgbClr val="525252"/>
                </a:solidFill>
                <a:latin typeface="Arial" charset="0"/>
                <a:ea typeface="Arial" charset="0"/>
                <a:cs typeface="Arial" charset="0"/>
              </a:rPr>
              <a:t>Causantes del Subsidio familiar</a:t>
            </a:r>
          </a:p>
          <a:p>
            <a:pPr algn="l"/>
            <a:r>
              <a:rPr lang="es-ES" sz="1400" b="1" dirty="0">
                <a:solidFill>
                  <a:srgbClr val="525252"/>
                </a:solidFill>
                <a:latin typeface="Arial" charset="0"/>
                <a:ea typeface="Arial" charset="0"/>
                <a:cs typeface="Arial" charset="0"/>
              </a:rPr>
              <a:t>      ley 18.020.</a:t>
            </a:r>
          </a:p>
          <a:p>
            <a:pPr algn="l"/>
            <a:endParaRPr lang="es-ES" sz="1400" b="1" dirty="0">
              <a:solidFill>
                <a:srgbClr val="525252"/>
              </a:solidFill>
              <a:latin typeface="Arial" charset="0"/>
              <a:ea typeface="Arial" charset="0"/>
              <a:cs typeface="Arial" charset="0"/>
            </a:endParaRPr>
          </a:p>
          <a:p>
            <a:pPr algn="l"/>
            <a:endParaRPr lang="es-ES" sz="1600" dirty="0">
              <a:solidFill>
                <a:srgbClr val="525252"/>
              </a:solidFill>
              <a:latin typeface="Arial" charset="0"/>
              <a:ea typeface="Arial" charset="0"/>
              <a:cs typeface="Arial" charset="0"/>
            </a:endParaRPr>
          </a:p>
        </p:txBody>
      </p:sp>
      <p:sp>
        <p:nvSpPr>
          <p:cNvPr id="7" name="3 Marcador de contenido">
            <a:extLst>
              <a:ext uri="{FF2B5EF4-FFF2-40B4-BE49-F238E27FC236}">
                <a16:creationId xmlns:a16="http://schemas.microsoft.com/office/drawing/2014/main" id="{101F2A0D-F701-545A-B9BF-94F7D5A6E82A}"/>
              </a:ext>
            </a:extLst>
          </p:cNvPr>
          <p:cNvSpPr txBox="1">
            <a:spLocks/>
          </p:cNvSpPr>
          <p:nvPr/>
        </p:nvSpPr>
        <p:spPr>
          <a:xfrm>
            <a:off x="2865664" y="2851574"/>
            <a:ext cx="3518554" cy="968188"/>
          </a:xfrm>
          <a:prstGeom prst="rect">
            <a:avLst/>
          </a:prstGeom>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buFont typeface="Arial" panose="020B0604020202020204" pitchFamily="34" charset="0"/>
              <a:buChar char="•"/>
            </a:pPr>
            <a:endParaRPr lang="es-ES" sz="1400" b="1" dirty="0">
              <a:solidFill>
                <a:srgbClr val="525252"/>
              </a:solidFill>
              <a:latin typeface="Arial" charset="0"/>
              <a:ea typeface="Arial" charset="0"/>
              <a:cs typeface="Arial" charset="0"/>
            </a:endParaRPr>
          </a:p>
          <a:p>
            <a:pPr marL="285750" indent="-285750" algn="just">
              <a:buFont typeface="Arial" panose="020B0604020202020204" pitchFamily="34" charset="0"/>
              <a:buChar char="•"/>
            </a:pPr>
            <a:r>
              <a:rPr lang="es-ES" sz="1400" b="1" dirty="0">
                <a:solidFill>
                  <a:srgbClr val="525252"/>
                </a:solidFill>
                <a:latin typeface="Arial" charset="0"/>
                <a:ea typeface="Arial" charset="0"/>
                <a:cs typeface="Arial" charset="0"/>
              </a:rPr>
              <a:t>Personas beneficiarias que perciben un ingreso imponible mensual menor o igual a $460.000.- </a:t>
            </a:r>
          </a:p>
          <a:p>
            <a:pPr algn="just"/>
            <a:endParaRPr lang="es-ES" sz="1400" b="1" dirty="0">
              <a:solidFill>
                <a:srgbClr val="525252"/>
              </a:solidFill>
              <a:latin typeface="Arial" charset="0"/>
              <a:ea typeface="Arial" charset="0"/>
              <a:cs typeface="Arial" charset="0"/>
            </a:endParaRPr>
          </a:p>
          <a:p>
            <a:pPr algn="l"/>
            <a:endParaRPr lang="es-ES" sz="1600" dirty="0">
              <a:solidFill>
                <a:srgbClr val="525252"/>
              </a:solidFill>
              <a:latin typeface="Arial" charset="0"/>
              <a:ea typeface="Arial" charset="0"/>
              <a:cs typeface="Arial" charset="0"/>
            </a:endParaRPr>
          </a:p>
        </p:txBody>
      </p:sp>
      <p:sp>
        <p:nvSpPr>
          <p:cNvPr id="8" name="3 Marcador de contenido">
            <a:extLst>
              <a:ext uri="{FF2B5EF4-FFF2-40B4-BE49-F238E27FC236}">
                <a16:creationId xmlns:a16="http://schemas.microsoft.com/office/drawing/2014/main" id="{1F68A473-C439-9CF4-C124-8F7901861061}"/>
              </a:ext>
            </a:extLst>
          </p:cNvPr>
          <p:cNvSpPr txBox="1">
            <a:spLocks/>
          </p:cNvSpPr>
          <p:nvPr/>
        </p:nvSpPr>
        <p:spPr>
          <a:xfrm>
            <a:off x="2848752" y="4022392"/>
            <a:ext cx="3518554" cy="1132172"/>
          </a:xfrm>
          <a:prstGeom prst="rect">
            <a:avLst/>
          </a:prstGeom>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es-ES" sz="1400" b="1" dirty="0">
                <a:solidFill>
                  <a:srgbClr val="525252"/>
                </a:solidFill>
                <a:latin typeface="Arial" charset="0"/>
                <a:ea typeface="Arial" charset="0"/>
                <a:cs typeface="Arial" charset="0"/>
              </a:rPr>
              <a:t>Personas beneficiarias que perciben un ingreso imponible mensual mayor a $460.001.- y menor o igual a $671.600</a:t>
            </a:r>
            <a:r>
              <a:rPr lang="es-ES" sz="1600" b="1" dirty="0">
                <a:solidFill>
                  <a:srgbClr val="525252"/>
                </a:solidFill>
                <a:latin typeface="Arial" charset="0"/>
                <a:ea typeface="Arial" charset="0"/>
                <a:cs typeface="Arial" charset="0"/>
              </a:rPr>
              <a:t>.-</a:t>
            </a:r>
          </a:p>
          <a:p>
            <a:pPr algn="just"/>
            <a:r>
              <a:rPr lang="es-ES" sz="1600" b="1" dirty="0">
                <a:solidFill>
                  <a:srgbClr val="525252"/>
                </a:solidFill>
                <a:latin typeface="Arial" charset="0"/>
                <a:ea typeface="Arial" charset="0"/>
                <a:cs typeface="Arial" charset="0"/>
              </a:rPr>
              <a:t>     </a:t>
            </a:r>
            <a:r>
              <a:rPr lang="es-ES" sz="1050" b="1" dirty="0">
                <a:solidFill>
                  <a:srgbClr val="525252"/>
                </a:solidFill>
                <a:latin typeface="Arial" charset="0"/>
                <a:ea typeface="Arial" charset="0"/>
                <a:cs typeface="Arial" charset="0"/>
              </a:rPr>
              <a:t>Nota: con 3 más carga pasara al tramo B</a:t>
            </a:r>
          </a:p>
          <a:p>
            <a:pPr algn="l"/>
            <a:endParaRPr lang="es-ES" sz="1600" dirty="0">
              <a:solidFill>
                <a:srgbClr val="525252"/>
              </a:solidFill>
              <a:latin typeface="Arial" charset="0"/>
              <a:ea typeface="Arial" charset="0"/>
              <a:cs typeface="Arial" charset="0"/>
            </a:endParaRPr>
          </a:p>
        </p:txBody>
      </p:sp>
      <p:sp>
        <p:nvSpPr>
          <p:cNvPr id="9" name="3 Marcador de contenido">
            <a:extLst>
              <a:ext uri="{FF2B5EF4-FFF2-40B4-BE49-F238E27FC236}">
                <a16:creationId xmlns:a16="http://schemas.microsoft.com/office/drawing/2014/main" id="{5DC87AE6-2B17-91AF-C4F9-415209A84D2C}"/>
              </a:ext>
            </a:extLst>
          </p:cNvPr>
          <p:cNvSpPr txBox="1">
            <a:spLocks/>
          </p:cNvSpPr>
          <p:nvPr/>
        </p:nvSpPr>
        <p:spPr>
          <a:xfrm>
            <a:off x="2848752" y="5308245"/>
            <a:ext cx="3518554" cy="1132172"/>
          </a:xfrm>
          <a:prstGeom prst="rect">
            <a:avLst/>
          </a:prstGeom>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es-ES" sz="1400" b="1" dirty="0">
                <a:solidFill>
                  <a:srgbClr val="525252"/>
                </a:solidFill>
                <a:latin typeface="Arial" charset="0"/>
                <a:ea typeface="Arial" charset="0"/>
                <a:cs typeface="Arial" charset="0"/>
              </a:rPr>
              <a:t>Personas beneficiarias que perciben un ingreso imponible mensual mayor a $671.600.-</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srgbClr val="525252"/>
                </a:solidFill>
                <a:effectLst/>
                <a:uLnTx/>
                <a:uFillTx/>
                <a:latin typeface="Arial" charset="0"/>
                <a:ea typeface="Arial" charset="0"/>
                <a:cs typeface="Arial" charset="0"/>
              </a:rPr>
              <a:t>        Nota: con 3 más carga pasara al tramo C</a:t>
            </a:r>
          </a:p>
          <a:p>
            <a:pPr algn="just"/>
            <a:endParaRPr lang="es-ES" sz="1400" b="1" dirty="0">
              <a:solidFill>
                <a:srgbClr val="525252"/>
              </a:solidFill>
              <a:latin typeface="Arial" charset="0"/>
              <a:ea typeface="Arial" charset="0"/>
              <a:cs typeface="Arial" charset="0"/>
            </a:endParaRPr>
          </a:p>
          <a:p>
            <a:pPr algn="l"/>
            <a:endParaRPr lang="es-ES" sz="1600" dirty="0">
              <a:solidFill>
                <a:srgbClr val="525252"/>
              </a:solidFill>
              <a:latin typeface="Arial" charset="0"/>
              <a:ea typeface="Arial" charset="0"/>
              <a:cs typeface="Arial" charset="0"/>
            </a:endParaRPr>
          </a:p>
        </p:txBody>
      </p:sp>
      <p:pic>
        <p:nvPicPr>
          <p:cNvPr id="10" name="Imagen 9">
            <a:extLst>
              <a:ext uri="{FF2B5EF4-FFF2-40B4-BE49-F238E27FC236}">
                <a16:creationId xmlns:a16="http://schemas.microsoft.com/office/drawing/2014/main" id="{ACE820B1-9F71-F7CA-D674-37D7EA08BC3D}"/>
              </a:ext>
            </a:extLst>
          </p:cNvPr>
          <p:cNvPicPr>
            <a:picLocks noChangeAspect="1"/>
          </p:cNvPicPr>
          <p:nvPr/>
        </p:nvPicPr>
        <p:blipFill>
          <a:blip r:embed="rId4"/>
          <a:stretch>
            <a:fillRect/>
          </a:stretch>
        </p:blipFill>
        <p:spPr>
          <a:xfrm>
            <a:off x="1655653" y="1597569"/>
            <a:ext cx="1076475" cy="1040878"/>
          </a:xfrm>
          <a:prstGeom prst="rect">
            <a:avLst/>
          </a:prstGeom>
          <a:effectLst>
            <a:glow rad="63500">
              <a:schemeClr val="accent2">
                <a:satMod val="175000"/>
                <a:alpha val="40000"/>
              </a:schemeClr>
            </a:glow>
          </a:effectLst>
        </p:spPr>
      </p:pic>
      <p:pic>
        <p:nvPicPr>
          <p:cNvPr id="11" name="Imagen 10">
            <a:extLst>
              <a:ext uri="{FF2B5EF4-FFF2-40B4-BE49-F238E27FC236}">
                <a16:creationId xmlns:a16="http://schemas.microsoft.com/office/drawing/2014/main" id="{B8158673-4A05-98F7-8603-63A0205069EE}"/>
              </a:ext>
            </a:extLst>
          </p:cNvPr>
          <p:cNvPicPr>
            <a:picLocks noChangeAspect="1"/>
          </p:cNvPicPr>
          <p:nvPr/>
        </p:nvPicPr>
        <p:blipFill>
          <a:blip r:embed="rId5"/>
          <a:stretch>
            <a:fillRect/>
          </a:stretch>
        </p:blipFill>
        <p:spPr>
          <a:xfrm>
            <a:off x="1655652" y="2851574"/>
            <a:ext cx="1076475" cy="974405"/>
          </a:xfrm>
          <a:prstGeom prst="rect">
            <a:avLst/>
          </a:prstGeom>
        </p:spPr>
      </p:pic>
      <p:pic>
        <p:nvPicPr>
          <p:cNvPr id="12" name="Imagen 11">
            <a:extLst>
              <a:ext uri="{FF2B5EF4-FFF2-40B4-BE49-F238E27FC236}">
                <a16:creationId xmlns:a16="http://schemas.microsoft.com/office/drawing/2014/main" id="{2CA1A0C5-425E-6B92-C9F1-7B559D7B5DF1}"/>
              </a:ext>
            </a:extLst>
          </p:cNvPr>
          <p:cNvPicPr>
            <a:picLocks noChangeAspect="1"/>
          </p:cNvPicPr>
          <p:nvPr/>
        </p:nvPicPr>
        <p:blipFill>
          <a:blip r:embed="rId6"/>
          <a:stretch>
            <a:fillRect/>
          </a:stretch>
        </p:blipFill>
        <p:spPr>
          <a:xfrm>
            <a:off x="1655653" y="4039106"/>
            <a:ext cx="1076475" cy="1115458"/>
          </a:xfrm>
          <a:prstGeom prst="rect">
            <a:avLst/>
          </a:prstGeom>
        </p:spPr>
      </p:pic>
      <p:pic>
        <p:nvPicPr>
          <p:cNvPr id="13" name="Imagen 12">
            <a:extLst>
              <a:ext uri="{FF2B5EF4-FFF2-40B4-BE49-F238E27FC236}">
                <a16:creationId xmlns:a16="http://schemas.microsoft.com/office/drawing/2014/main" id="{CFD94E29-4BCD-33E9-A355-6D8647B829E3}"/>
              </a:ext>
            </a:extLst>
          </p:cNvPr>
          <p:cNvPicPr>
            <a:picLocks noChangeAspect="1"/>
          </p:cNvPicPr>
          <p:nvPr/>
        </p:nvPicPr>
        <p:blipFill>
          <a:blip r:embed="rId7"/>
          <a:stretch>
            <a:fillRect/>
          </a:stretch>
        </p:blipFill>
        <p:spPr>
          <a:xfrm>
            <a:off x="1655653" y="5323357"/>
            <a:ext cx="1076475" cy="1115458"/>
          </a:xfrm>
          <a:prstGeom prst="rect">
            <a:avLst/>
          </a:prstGeom>
        </p:spPr>
      </p:pic>
      <p:sp>
        <p:nvSpPr>
          <p:cNvPr id="14" name="3 Marcador de contenido">
            <a:extLst>
              <a:ext uri="{FF2B5EF4-FFF2-40B4-BE49-F238E27FC236}">
                <a16:creationId xmlns:a16="http://schemas.microsoft.com/office/drawing/2014/main" id="{BC97D2CE-2844-3DB3-F1C6-4709C085E8A3}"/>
              </a:ext>
            </a:extLst>
          </p:cNvPr>
          <p:cNvSpPr txBox="1">
            <a:spLocks/>
          </p:cNvSpPr>
          <p:nvPr/>
        </p:nvSpPr>
        <p:spPr>
          <a:xfrm>
            <a:off x="6758656" y="1568479"/>
            <a:ext cx="2763297" cy="1057799"/>
          </a:xfrm>
          <a:prstGeom prst="rect">
            <a:avLst/>
          </a:prstGeom>
          <a:effectLst>
            <a:glow rad="63500">
              <a:schemeClr val="accent2">
                <a:satMod val="175000"/>
                <a:alpha val="40000"/>
              </a:schemeClr>
            </a:glow>
          </a:effectLst>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s-ES" sz="1400" b="1" dirty="0">
              <a:solidFill>
                <a:srgbClr val="525252"/>
              </a:solidFill>
              <a:latin typeface="Arial" charset="0"/>
              <a:ea typeface="Arial" charset="0"/>
              <a:cs typeface="Arial" charset="0"/>
            </a:endParaRPr>
          </a:p>
          <a:p>
            <a:pPr algn="l"/>
            <a:r>
              <a:rPr lang="es-ES" sz="1400" b="1" dirty="0">
                <a:solidFill>
                  <a:srgbClr val="525252"/>
                </a:solidFill>
                <a:latin typeface="Arial" charset="0"/>
                <a:ea typeface="Arial" charset="0"/>
                <a:cs typeface="Arial" charset="0"/>
              </a:rPr>
              <a:t>Gratuidad en sistema público</a:t>
            </a:r>
          </a:p>
          <a:p>
            <a:pPr algn="l"/>
            <a:r>
              <a:rPr lang="es-ES" sz="1400" b="1" dirty="0">
                <a:solidFill>
                  <a:srgbClr val="525252"/>
                </a:solidFill>
                <a:latin typeface="Arial" charset="0"/>
                <a:ea typeface="Arial" charset="0"/>
                <a:cs typeface="Arial" charset="0"/>
              </a:rPr>
              <a:t>de salud, no puede comprar bonos de salud.</a:t>
            </a:r>
          </a:p>
          <a:p>
            <a:pPr algn="l"/>
            <a:endParaRPr lang="es-ES" sz="1600" dirty="0">
              <a:solidFill>
                <a:srgbClr val="525252"/>
              </a:solidFill>
              <a:latin typeface="Arial" charset="0"/>
              <a:ea typeface="Arial" charset="0"/>
              <a:cs typeface="Arial" charset="0"/>
            </a:endParaRPr>
          </a:p>
        </p:txBody>
      </p:sp>
      <p:sp>
        <p:nvSpPr>
          <p:cNvPr id="15" name="3 Marcador de contenido">
            <a:extLst>
              <a:ext uri="{FF2B5EF4-FFF2-40B4-BE49-F238E27FC236}">
                <a16:creationId xmlns:a16="http://schemas.microsoft.com/office/drawing/2014/main" id="{1ECD974A-CCC4-C9AE-2B1D-F4BC8983AE3A}"/>
              </a:ext>
            </a:extLst>
          </p:cNvPr>
          <p:cNvSpPr txBox="1">
            <a:spLocks/>
          </p:cNvSpPr>
          <p:nvPr/>
        </p:nvSpPr>
        <p:spPr>
          <a:xfrm>
            <a:off x="6758655" y="2815801"/>
            <a:ext cx="2763297" cy="1010178"/>
          </a:xfrm>
          <a:prstGeom prst="rect">
            <a:avLst/>
          </a:prstGeom>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s-ES" sz="1400" b="1" dirty="0">
              <a:solidFill>
                <a:srgbClr val="525252"/>
              </a:solidFill>
              <a:latin typeface="Arial" charset="0"/>
              <a:ea typeface="Arial" charset="0"/>
              <a:cs typeface="Arial" charset="0"/>
            </a:endParaRPr>
          </a:p>
          <a:p>
            <a:pPr algn="l"/>
            <a:r>
              <a:rPr lang="es-ES" sz="1400" b="1" dirty="0">
                <a:solidFill>
                  <a:srgbClr val="525252"/>
                </a:solidFill>
                <a:latin typeface="Arial" charset="0"/>
                <a:ea typeface="Arial" charset="0"/>
                <a:cs typeface="Arial" charset="0"/>
              </a:rPr>
              <a:t>Gratuidad en sistema público de salud y compra de bonos de salud.</a:t>
            </a:r>
          </a:p>
          <a:p>
            <a:pPr algn="l"/>
            <a:endParaRPr lang="es-ES" sz="1600" dirty="0">
              <a:solidFill>
                <a:srgbClr val="525252"/>
              </a:solidFill>
              <a:latin typeface="Arial" charset="0"/>
              <a:ea typeface="Arial" charset="0"/>
              <a:cs typeface="Arial" charset="0"/>
            </a:endParaRPr>
          </a:p>
        </p:txBody>
      </p:sp>
      <p:sp>
        <p:nvSpPr>
          <p:cNvPr id="16" name="3 Marcador de contenido">
            <a:extLst>
              <a:ext uri="{FF2B5EF4-FFF2-40B4-BE49-F238E27FC236}">
                <a16:creationId xmlns:a16="http://schemas.microsoft.com/office/drawing/2014/main" id="{F61F70A7-A087-73FC-1E8E-C66C9C48BA18}"/>
              </a:ext>
            </a:extLst>
          </p:cNvPr>
          <p:cNvSpPr txBox="1">
            <a:spLocks/>
          </p:cNvSpPr>
          <p:nvPr/>
        </p:nvSpPr>
        <p:spPr>
          <a:xfrm>
            <a:off x="6758655" y="4022392"/>
            <a:ext cx="2847569" cy="1132172"/>
          </a:xfrm>
          <a:prstGeom prst="rect">
            <a:avLst/>
          </a:prstGeom>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s-ES" sz="1400" b="1" dirty="0">
              <a:solidFill>
                <a:srgbClr val="525252"/>
              </a:solidFill>
              <a:latin typeface="Arial" charset="0"/>
              <a:ea typeface="Arial" charset="0"/>
              <a:cs typeface="Arial" charset="0"/>
            </a:endParaRPr>
          </a:p>
          <a:p>
            <a:pPr algn="l"/>
            <a:r>
              <a:rPr lang="es-ES" sz="1400" b="1" dirty="0">
                <a:solidFill>
                  <a:srgbClr val="525252"/>
                </a:solidFill>
                <a:latin typeface="Arial" charset="0"/>
                <a:ea typeface="Arial" charset="0"/>
                <a:cs typeface="Arial" charset="0"/>
              </a:rPr>
              <a:t>Gratuidad en sistema público de salud y compra de bonos de salud.</a:t>
            </a:r>
          </a:p>
          <a:p>
            <a:pPr algn="l"/>
            <a:endParaRPr lang="es-ES" sz="1600" dirty="0">
              <a:solidFill>
                <a:srgbClr val="525252"/>
              </a:solidFill>
              <a:latin typeface="Arial" charset="0"/>
              <a:ea typeface="Arial" charset="0"/>
              <a:cs typeface="Arial" charset="0"/>
            </a:endParaRPr>
          </a:p>
        </p:txBody>
      </p:sp>
      <p:sp>
        <p:nvSpPr>
          <p:cNvPr id="17" name="3 Marcador de contenido">
            <a:extLst>
              <a:ext uri="{FF2B5EF4-FFF2-40B4-BE49-F238E27FC236}">
                <a16:creationId xmlns:a16="http://schemas.microsoft.com/office/drawing/2014/main" id="{79CB87FC-5626-1EF7-4D4B-A016E6D7B224}"/>
              </a:ext>
            </a:extLst>
          </p:cNvPr>
          <p:cNvSpPr txBox="1">
            <a:spLocks/>
          </p:cNvSpPr>
          <p:nvPr/>
        </p:nvSpPr>
        <p:spPr>
          <a:xfrm>
            <a:off x="6758656" y="5308244"/>
            <a:ext cx="2847569" cy="1132171"/>
          </a:xfrm>
          <a:prstGeom prst="rect">
            <a:avLst/>
          </a:prstGeom>
        </p:spPr>
        <p:style>
          <a:lnRef idx="0">
            <a:scrgbClr r="0" g="0" b="0"/>
          </a:lnRef>
          <a:fillRef idx="1001">
            <a:schemeClr val="lt2"/>
          </a:fillRef>
          <a:effectRef idx="0">
            <a:scrgbClr r="0" g="0" b="0"/>
          </a:effectRef>
          <a:fontRef idx="major"/>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s-ES" sz="1400" b="1" dirty="0">
              <a:solidFill>
                <a:srgbClr val="525252"/>
              </a:solidFill>
              <a:latin typeface="Arial" charset="0"/>
              <a:ea typeface="Arial" charset="0"/>
              <a:cs typeface="Arial" charset="0"/>
            </a:endParaRPr>
          </a:p>
          <a:p>
            <a:pPr algn="l"/>
            <a:r>
              <a:rPr lang="es-ES" sz="1400" b="1" dirty="0">
                <a:solidFill>
                  <a:srgbClr val="525252"/>
                </a:solidFill>
                <a:latin typeface="Arial" charset="0"/>
                <a:ea typeface="Arial" charset="0"/>
                <a:cs typeface="Arial" charset="0"/>
              </a:rPr>
              <a:t>Gratuidad en sistema público de salud y compra de bonos de salud.</a:t>
            </a:r>
          </a:p>
          <a:p>
            <a:pPr algn="l"/>
            <a:endParaRPr lang="es-ES" sz="1600" dirty="0">
              <a:solidFill>
                <a:srgbClr val="525252"/>
              </a:solidFill>
              <a:latin typeface="Arial" charset="0"/>
              <a:ea typeface="Arial" charset="0"/>
              <a:cs typeface="Arial" charset="0"/>
            </a:endParaRPr>
          </a:p>
        </p:txBody>
      </p:sp>
    </p:spTree>
    <p:extLst>
      <p:ext uri="{BB962C8B-B14F-4D97-AF65-F5344CB8AC3E}">
        <p14:creationId xmlns:p14="http://schemas.microsoft.com/office/powerpoint/2010/main" val="150077519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3 Marcador de contenido">
            <a:extLst>
              <a:ext uri="{FF2B5EF4-FFF2-40B4-BE49-F238E27FC236}">
                <a16:creationId xmlns:a16="http://schemas.microsoft.com/office/drawing/2014/main" id="{69D9132B-04C1-4418-81BA-E29480C16A06}"/>
              </a:ext>
            </a:extLst>
          </p:cNvPr>
          <p:cNvSpPr txBox="1">
            <a:spLocks/>
          </p:cNvSpPr>
          <p:nvPr/>
        </p:nvSpPr>
        <p:spPr>
          <a:xfrm>
            <a:off x="1914525" y="1692220"/>
            <a:ext cx="8362950" cy="3473560"/>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3200" b="1" i="0" u="none" strike="noStrike" kern="1200" cap="none" spc="0" normalizeH="0" baseline="0" noProof="0" dirty="0">
                <a:ln>
                  <a:noFill/>
                </a:ln>
                <a:solidFill>
                  <a:prstClr val="white"/>
                </a:solidFill>
                <a:effectLst/>
                <a:uLnTx/>
                <a:uFillTx/>
                <a:latin typeface="Arial Black" panose="020B0A04020102020204" pitchFamily="34" charset="0"/>
                <a:ea typeface="Arial" charset="0"/>
                <a:cs typeface="Arial" charset="0"/>
              </a:rPr>
              <a:t>EXAMEN MEDICINA PREVENTIVA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3200" b="1" i="0" u="none" strike="noStrike" kern="1200" cap="none" spc="0" normalizeH="0" baseline="0" noProof="0" dirty="0">
                <a:ln>
                  <a:noFill/>
                </a:ln>
                <a:solidFill>
                  <a:prstClr val="white"/>
                </a:solidFill>
                <a:effectLst/>
                <a:uLnTx/>
                <a:uFillTx/>
                <a:latin typeface="Arial Black" panose="020B0A04020102020204" pitchFamily="34" charset="0"/>
                <a:ea typeface="Arial" charset="0"/>
                <a:cs typeface="Arial" charset="0"/>
              </a:rPr>
              <a:t>(EMP)</a:t>
            </a:r>
          </a:p>
        </p:txBody>
      </p:sp>
    </p:spTree>
    <p:extLst>
      <p:ext uri="{BB962C8B-B14F-4D97-AF65-F5344CB8AC3E}">
        <p14:creationId xmlns:p14="http://schemas.microsoft.com/office/powerpoint/2010/main" val="1155293178"/>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contenido">
            <a:extLst>
              <a:ext uri="{FF2B5EF4-FFF2-40B4-BE49-F238E27FC236}">
                <a16:creationId xmlns:a16="http://schemas.microsoft.com/office/drawing/2014/main" id="{7923FAA6-A8FB-4C82-BB55-88899E457F5B}"/>
              </a:ext>
            </a:extLst>
          </p:cNvPr>
          <p:cNvSpPr txBox="1">
            <a:spLocks/>
          </p:cNvSpPr>
          <p:nvPr/>
        </p:nvSpPr>
        <p:spPr>
          <a:xfrm>
            <a:off x="461059" y="990252"/>
            <a:ext cx="8754035" cy="785320"/>
          </a:xfrm>
          <a:prstGeom prst="rect">
            <a:avLst/>
          </a:prstGeom>
          <a:solidFill>
            <a:srgbClr val="FFFF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3600" b="1" i="0" u="none" strike="noStrike" kern="1200" cap="none" spc="-150" normalizeH="0" baseline="0" noProof="0" dirty="0">
              <a:ln>
                <a:noFill/>
              </a:ln>
              <a:solidFill>
                <a:srgbClr val="525252"/>
              </a:solidFill>
              <a:effectLst/>
              <a:uLnTx/>
              <a:uFillTx/>
              <a:latin typeface="Arial Black" charset="0"/>
              <a:ea typeface="Arial Black" charset="0"/>
              <a:cs typeface="Arial Black"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srgbClr val="525252"/>
                </a:solidFill>
                <a:effectLst/>
                <a:uLnTx/>
                <a:uFillTx/>
                <a:latin typeface="Arial Black" charset="0"/>
                <a:ea typeface="Arial Black" charset="0"/>
                <a:cs typeface="Arial Black" charset="0"/>
              </a:rPr>
              <a:t>¿ EXAMEN PREVENTIVO DE SALUD?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3600" b="1" i="0" u="none" strike="noStrike" kern="1200" cap="none" spc="-150" normalizeH="0" baseline="0" noProof="0" dirty="0">
              <a:ln>
                <a:noFill/>
              </a:ln>
              <a:solidFill>
                <a:srgbClr val="525252"/>
              </a:solidFill>
              <a:effectLst/>
              <a:uLnTx/>
              <a:uFillTx/>
              <a:latin typeface="Arial Black" charset="0"/>
              <a:ea typeface="Arial Black" charset="0"/>
              <a:cs typeface="Arial Black" charset="0"/>
            </a:endParaRPr>
          </a:p>
        </p:txBody>
      </p:sp>
      <p:sp>
        <p:nvSpPr>
          <p:cNvPr id="17" name="3 Marcador de contenido">
            <a:extLst>
              <a:ext uri="{FF2B5EF4-FFF2-40B4-BE49-F238E27FC236}">
                <a16:creationId xmlns:a16="http://schemas.microsoft.com/office/drawing/2014/main" id="{02EF109C-8AB1-4212-8CD4-8ECE8DC19E34}"/>
              </a:ext>
            </a:extLst>
          </p:cNvPr>
          <p:cNvSpPr txBox="1">
            <a:spLocks/>
          </p:cNvSpPr>
          <p:nvPr/>
        </p:nvSpPr>
        <p:spPr>
          <a:xfrm>
            <a:off x="591671" y="2753009"/>
            <a:ext cx="4549032" cy="2571466"/>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rgbClr val="525252"/>
                </a:solidFill>
                <a:effectLst/>
                <a:uLnTx/>
                <a:uFillTx/>
                <a:latin typeface="Arial" charset="0"/>
                <a:ea typeface="Arial" charset="0"/>
                <a:cs typeface="Arial" charset="0"/>
              </a:rPr>
              <a:t>El Examen de Medicina Preventiva (EMP</a:t>
            </a:r>
            <a:r>
              <a:rPr kumimoji="0" lang="es-ES" sz="1600" b="1" i="0" u="none" strike="noStrike" kern="1200" cap="none" spc="0" normalizeH="0" baseline="0" noProof="0" dirty="0">
                <a:ln>
                  <a:noFill/>
                </a:ln>
                <a:solidFill>
                  <a:srgbClr val="525252"/>
                </a:solidFill>
                <a:effectLst/>
                <a:uLnTx/>
                <a:uFillTx/>
                <a:latin typeface="Arial" charset="0"/>
                <a:ea typeface="Arial" charset="0"/>
                <a:cs typeface="Arial"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600" b="1" i="0" u="none" strike="noStrike" kern="1200" cap="none" spc="0" normalizeH="0" baseline="0" noProof="0" dirty="0">
              <a:ln>
                <a:noFill/>
              </a:ln>
              <a:solidFill>
                <a:srgbClr val="525252"/>
              </a:solidFill>
              <a:effectLst/>
              <a:uLnTx/>
              <a:uFillTx/>
              <a:latin typeface="Arial" charset="0"/>
              <a:ea typeface="Arial" charset="0"/>
              <a:cs typeface="Arial"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525252"/>
                </a:solidFill>
                <a:effectLst/>
                <a:uLnTx/>
                <a:uFillTx/>
                <a:latin typeface="Arial" charset="0"/>
                <a:ea typeface="Arial" charset="0"/>
                <a:cs typeface="Arial" charset="0"/>
              </a:rPr>
              <a:t>El (EMP) es una evaluación periódica de salud, de carácter voluntario y gratuito, que forma parte de las prestaciones del AUGE-GES, para las personas beneficiarias de Fonasa. </a:t>
            </a:r>
          </a:p>
        </p:txBody>
      </p:sp>
      <p:sp>
        <p:nvSpPr>
          <p:cNvPr id="21" name="3 Marcador de contenido">
            <a:extLst>
              <a:ext uri="{FF2B5EF4-FFF2-40B4-BE49-F238E27FC236}">
                <a16:creationId xmlns:a16="http://schemas.microsoft.com/office/drawing/2014/main" id="{1F507A19-6EE0-421D-B48A-E379FF0FF507}"/>
              </a:ext>
            </a:extLst>
          </p:cNvPr>
          <p:cNvSpPr txBox="1">
            <a:spLocks/>
          </p:cNvSpPr>
          <p:nvPr/>
        </p:nvSpPr>
        <p:spPr>
          <a:xfrm>
            <a:off x="6829857" y="2807563"/>
            <a:ext cx="4770474"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¿PARA QUÉ SIRVE?</a:t>
            </a:r>
          </a:p>
        </p:txBody>
      </p:sp>
      <p:sp>
        <p:nvSpPr>
          <p:cNvPr id="22" name="3 Marcador de contenido">
            <a:extLst>
              <a:ext uri="{FF2B5EF4-FFF2-40B4-BE49-F238E27FC236}">
                <a16:creationId xmlns:a16="http://schemas.microsoft.com/office/drawing/2014/main" id="{44944F10-6BB6-45E6-B4C5-653F90969303}"/>
              </a:ext>
            </a:extLst>
          </p:cNvPr>
          <p:cNvSpPr txBox="1">
            <a:spLocks/>
          </p:cNvSpPr>
          <p:nvPr/>
        </p:nvSpPr>
        <p:spPr>
          <a:xfrm>
            <a:off x="6829856" y="3800822"/>
            <a:ext cx="4549032" cy="2308974"/>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525252"/>
                </a:solidFill>
                <a:effectLst/>
                <a:uLnTx/>
                <a:uFillTx/>
                <a:latin typeface="Arial" charset="0"/>
                <a:ea typeface="Arial" charset="0"/>
                <a:cs typeface="Arial" charset="0"/>
              </a:rPr>
              <a:t>Este examen permite detectar oportunamente enfermedades de alta ocurrencia en el país, a fin de actuar inmediatamente a través del control y tratamiento de la misma.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525252"/>
              </a:solidFill>
              <a:effectLst/>
              <a:uLnTx/>
              <a:uFillTx/>
              <a:latin typeface="Arial" charset="0"/>
              <a:ea typeface="Arial" charset="0"/>
              <a:cs typeface="Arial" charset="0"/>
            </a:endParaRPr>
          </a:p>
        </p:txBody>
      </p:sp>
    </p:spTree>
    <p:extLst>
      <p:ext uri="{BB962C8B-B14F-4D97-AF65-F5344CB8AC3E}">
        <p14:creationId xmlns:p14="http://schemas.microsoft.com/office/powerpoint/2010/main" val="3459486720"/>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8B10E41-4CD3-4DA6-B5CB-3607BAE7D3DA}"/>
              </a:ext>
            </a:extLst>
          </p:cNvPr>
          <p:cNvSpPr txBox="1">
            <a:spLocks/>
          </p:cNvSpPr>
          <p:nvPr/>
        </p:nvSpPr>
        <p:spPr>
          <a:xfrm>
            <a:off x="1828800" y="2528982"/>
            <a:ext cx="8534400" cy="307059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s-CL" sz="1800" b="0" i="0" u="none" strike="noStrike" kern="1200" cap="none" spc="0" normalizeH="0" baseline="0" noProof="0" dirty="0">
                <a:ln>
                  <a:noFill/>
                </a:ln>
                <a:solidFill>
                  <a:srgbClr val="525252"/>
                </a:solidFill>
                <a:effectLst/>
                <a:uLnTx/>
                <a:uFillTx/>
                <a:latin typeface="Arial" charset="0"/>
                <a:ea typeface="Arial" charset="0"/>
                <a:cs typeface="Arial" charset="0"/>
              </a:rPr>
              <a:t>Todos los beneficiarios cotizantes y cargas de Fonasa, cualquiera sea su grupo Fonasa (A, B, C o D), tienen derecho a solicitar una vez al año y de manera gratuita el Examen de Medicina Preventiva. Éste se entrega únicamente en los establecimientos de la red Pública Preferente (Modalidad MAI), y en base a un programa propio que es definido a partir del ciclo vital (edad) o la condición de salud del paciente</a:t>
            </a:r>
            <a:endParaRPr kumimoji="0" lang="es-ES_tradnl" sz="1800" b="0" i="0" u="none" strike="noStrike" kern="1200" cap="none" spc="0" normalizeH="0" baseline="0" noProof="0" dirty="0">
              <a:ln>
                <a:noFill/>
              </a:ln>
              <a:solidFill>
                <a:srgbClr val="525252"/>
              </a:solidFill>
              <a:effectLst/>
              <a:uLnTx/>
              <a:uFillTx/>
              <a:latin typeface="Arial" charset="0"/>
              <a:ea typeface="Arial" charset="0"/>
              <a:cs typeface="Arial" charset="0"/>
            </a:endParaRPr>
          </a:p>
        </p:txBody>
      </p:sp>
      <p:sp>
        <p:nvSpPr>
          <p:cNvPr id="9" name="3 Marcador de contenido">
            <a:extLst>
              <a:ext uri="{FF2B5EF4-FFF2-40B4-BE49-F238E27FC236}">
                <a16:creationId xmlns:a16="http://schemas.microsoft.com/office/drawing/2014/main" id="{2DD22F12-A0AF-49BD-AF81-502998348B61}"/>
              </a:ext>
            </a:extLst>
          </p:cNvPr>
          <p:cNvSpPr txBox="1">
            <a:spLocks/>
          </p:cNvSpPr>
          <p:nvPr/>
        </p:nvSpPr>
        <p:spPr>
          <a:xfrm>
            <a:off x="1444438" y="1258887"/>
            <a:ext cx="7847480" cy="621437"/>
          </a:xfrm>
          <a:prstGeom prst="rect">
            <a:avLst/>
          </a:prstGeom>
          <a:solidFill>
            <a:srgbClr val="AFCA1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¿DONDE SE REALIZA EL EMP?</a:t>
            </a:r>
          </a:p>
        </p:txBody>
      </p:sp>
    </p:spTree>
    <p:extLst>
      <p:ext uri="{BB962C8B-B14F-4D97-AF65-F5344CB8AC3E}">
        <p14:creationId xmlns:p14="http://schemas.microsoft.com/office/powerpoint/2010/main" val="1542747274"/>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3 Marcador de contenido">
            <a:extLst>
              <a:ext uri="{FF2B5EF4-FFF2-40B4-BE49-F238E27FC236}">
                <a16:creationId xmlns:a16="http://schemas.microsoft.com/office/drawing/2014/main" id="{D1307746-B744-4323-AEF3-36ACA88DA265}"/>
              </a:ext>
            </a:extLst>
          </p:cNvPr>
          <p:cNvSpPr txBox="1">
            <a:spLocks/>
          </p:cNvSpPr>
          <p:nvPr/>
        </p:nvSpPr>
        <p:spPr>
          <a:xfrm>
            <a:off x="591671" y="702280"/>
            <a:ext cx="5836659" cy="621437"/>
          </a:xfrm>
          <a:prstGeom prst="rect">
            <a:avLst/>
          </a:prstGeom>
          <a:solidFill>
            <a:srgbClr val="AFCA1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¿QUE CUBRE EL EMP? </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9401" y="1498600"/>
            <a:ext cx="4292599" cy="490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6601" y="1498600"/>
            <a:ext cx="4170829" cy="4923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71" y="1689100"/>
            <a:ext cx="4048125" cy="471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180478"/>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3 Marcador de contenido">
            <a:extLst>
              <a:ext uri="{FF2B5EF4-FFF2-40B4-BE49-F238E27FC236}">
                <a16:creationId xmlns:a16="http://schemas.microsoft.com/office/drawing/2014/main" id="{072DD403-AC19-4FFB-B4C3-EB5B594246C5}"/>
              </a:ext>
            </a:extLst>
          </p:cNvPr>
          <p:cNvSpPr txBox="1">
            <a:spLocks/>
          </p:cNvSpPr>
          <p:nvPr/>
        </p:nvSpPr>
        <p:spPr>
          <a:xfrm>
            <a:off x="595191" y="2799229"/>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3600" b="1" spc="-150" dirty="0">
                <a:solidFill>
                  <a:schemeClr val="bg1"/>
                </a:solidFill>
                <a:latin typeface="Arial Black" charset="0"/>
                <a:ea typeface="Arial Black" charset="0"/>
                <a:cs typeface="Arial Black" charset="0"/>
              </a:rPr>
              <a:t>AUGE / GES</a:t>
            </a:r>
          </a:p>
        </p:txBody>
      </p:sp>
    </p:spTree>
    <p:extLst>
      <p:ext uri="{BB962C8B-B14F-4D97-AF65-F5344CB8AC3E}">
        <p14:creationId xmlns:p14="http://schemas.microsoft.com/office/powerpoint/2010/main" val="430013118"/>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3 Marcador de contenido">
            <a:extLst>
              <a:ext uri="{FF2B5EF4-FFF2-40B4-BE49-F238E27FC236}">
                <a16:creationId xmlns:a16="http://schemas.microsoft.com/office/drawing/2014/main" id="{6F044EFE-0450-469A-9797-1CA94A5D077E}"/>
              </a:ext>
            </a:extLst>
          </p:cNvPr>
          <p:cNvSpPr txBox="1">
            <a:spLocks/>
          </p:cNvSpPr>
          <p:nvPr/>
        </p:nvSpPr>
        <p:spPr>
          <a:xfrm>
            <a:off x="3817285" y="4114014"/>
            <a:ext cx="2666452" cy="156117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r>
              <a:rPr lang="es-CL" dirty="0">
                <a:solidFill>
                  <a:srgbClr val="525252"/>
                </a:solidFill>
                <a:latin typeface="Arial" panose="020B0604020202020204" pitchFamily="34" charset="0"/>
                <a:cs typeface="Arial" panose="020B0604020202020204" pitchFamily="34" charset="0"/>
              </a:rPr>
              <a:t>Que todas las personas beneficiarias tengan acceso a una atención, en plazos determinadas, con calidad técnica y humana pagando de acuerdo a sus ingresos.</a:t>
            </a:r>
          </a:p>
        </p:txBody>
      </p:sp>
      <p:sp>
        <p:nvSpPr>
          <p:cNvPr id="9" name="3 Marcador de contenido">
            <a:extLst>
              <a:ext uri="{FF2B5EF4-FFF2-40B4-BE49-F238E27FC236}">
                <a16:creationId xmlns:a16="http://schemas.microsoft.com/office/drawing/2014/main" id="{2A9AD6B1-A2BB-4FCD-A3C0-302C8E6DA954}"/>
              </a:ext>
            </a:extLst>
          </p:cNvPr>
          <p:cNvSpPr txBox="1">
            <a:spLocks/>
          </p:cNvSpPr>
          <p:nvPr/>
        </p:nvSpPr>
        <p:spPr>
          <a:xfrm>
            <a:off x="6601373" y="4114014"/>
            <a:ext cx="2666452" cy="156117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r>
              <a:rPr lang="es-CL" dirty="0">
                <a:solidFill>
                  <a:srgbClr val="525252"/>
                </a:solidFill>
                <a:latin typeface="Arial" panose="020B0604020202020204" pitchFamily="34" charset="0"/>
                <a:cs typeface="Arial" panose="020B0604020202020204" pitchFamily="34" charset="0"/>
              </a:rPr>
              <a:t>La ley otorga el derecho de acceso al GES a toda persona beneficiaria a Fonasa  o Isapre que cumpla los requisitos y que presente una enfermedad que este incluida entre los 87 problemas de salud.</a:t>
            </a:r>
          </a:p>
        </p:txBody>
      </p:sp>
      <p:sp>
        <p:nvSpPr>
          <p:cNvPr id="10" name="3 Marcador de contenido">
            <a:extLst>
              <a:ext uri="{FF2B5EF4-FFF2-40B4-BE49-F238E27FC236}">
                <a16:creationId xmlns:a16="http://schemas.microsoft.com/office/drawing/2014/main" id="{A8081108-06A2-43EE-B174-F64117F992FF}"/>
              </a:ext>
            </a:extLst>
          </p:cNvPr>
          <p:cNvSpPr txBox="1">
            <a:spLocks/>
          </p:cNvSpPr>
          <p:nvPr/>
        </p:nvSpPr>
        <p:spPr>
          <a:xfrm>
            <a:off x="9384256" y="4114014"/>
            <a:ext cx="2666452" cy="156117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r>
              <a:rPr lang="es-CL" dirty="0">
                <a:solidFill>
                  <a:srgbClr val="525252"/>
                </a:solidFill>
                <a:latin typeface="Arial" panose="020B0604020202020204" pitchFamily="34" charset="0"/>
                <a:cs typeface="Arial" panose="020B0604020202020204" pitchFamily="34" charset="0"/>
              </a:rPr>
              <a:t>Asegurar el acceso, calidad, oportunidad y protección financiera quienes requieran de atención por alguno de los 87 problemas de salud.</a:t>
            </a:r>
          </a:p>
        </p:txBody>
      </p:sp>
      <p:sp>
        <p:nvSpPr>
          <p:cNvPr id="11" name="3 Marcador de contenido">
            <a:extLst>
              <a:ext uri="{FF2B5EF4-FFF2-40B4-BE49-F238E27FC236}">
                <a16:creationId xmlns:a16="http://schemas.microsoft.com/office/drawing/2014/main" id="{B7670D7C-9A9B-4646-B4EE-F22A7F492D93}"/>
              </a:ext>
            </a:extLst>
          </p:cNvPr>
          <p:cNvSpPr txBox="1">
            <a:spLocks/>
          </p:cNvSpPr>
          <p:nvPr/>
        </p:nvSpPr>
        <p:spPr>
          <a:xfrm>
            <a:off x="3817285" y="3713585"/>
            <a:ext cx="2666452" cy="291230"/>
          </a:xfrm>
          <a:prstGeom prst="rect">
            <a:avLst/>
          </a:prstGeom>
          <a:solidFill>
            <a:srgbClr val="072F41"/>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b="1" dirty="0">
                <a:solidFill>
                  <a:schemeClr val="bg1"/>
                </a:solidFill>
                <a:latin typeface="Arial" charset="0"/>
                <a:ea typeface="Arial" charset="0"/>
                <a:cs typeface="Arial" charset="0"/>
              </a:rPr>
              <a:t>¿Cuál es el objetivo del GES?</a:t>
            </a:r>
            <a:endParaRPr lang="es-ES_tradnl" dirty="0">
              <a:solidFill>
                <a:schemeClr val="bg1"/>
              </a:solidFill>
              <a:latin typeface="Arial" charset="0"/>
              <a:ea typeface="Arial" charset="0"/>
              <a:cs typeface="Arial" charset="0"/>
            </a:endParaRPr>
          </a:p>
        </p:txBody>
      </p:sp>
      <p:sp>
        <p:nvSpPr>
          <p:cNvPr id="12" name="3 Marcador de contenido">
            <a:extLst>
              <a:ext uri="{FF2B5EF4-FFF2-40B4-BE49-F238E27FC236}">
                <a16:creationId xmlns:a16="http://schemas.microsoft.com/office/drawing/2014/main" id="{A5D95E39-F0A0-41AC-A9C8-5CBEC417EA5E}"/>
              </a:ext>
            </a:extLst>
          </p:cNvPr>
          <p:cNvSpPr txBox="1">
            <a:spLocks/>
          </p:cNvSpPr>
          <p:nvPr/>
        </p:nvSpPr>
        <p:spPr>
          <a:xfrm>
            <a:off x="6601373" y="3713585"/>
            <a:ext cx="2666452" cy="291230"/>
          </a:xfrm>
          <a:prstGeom prst="rect">
            <a:avLst/>
          </a:prstGeom>
          <a:solidFill>
            <a:srgbClr val="072F41"/>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b="1" dirty="0">
                <a:solidFill>
                  <a:schemeClr val="bg1"/>
                </a:solidFill>
                <a:latin typeface="Arial" charset="0"/>
                <a:ea typeface="Arial" charset="0"/>
                <a:cs typeface="Arial" charset="0"/>
              </a:rPr>
              <a:t>¿A quién Beneficia?</a:t>
            </a:r>
            <a:endParaRPr lang="es-ES_tradnl" dirty="0">
              <a:solidFill>
                <a:schemeClr val="bg1"/>
              </a:solidFill>
              <a:latin typeface="Arial" charset="0"/>
              <a:ea typeface="Arial" charset="0"/>
              <a:cs typeface="Arial" charset="0"/>
            </a:endParaRPr>
          </a:p>
        </p:txBody>
      </p:sp>
      <p:sp>
        <p:nvSpPr>
          <p:cNvPr id="13" name="3 Marcador de contenido">
            <a:extLst>
              <a:ext uri="{FF2B5EF4-FFF2-40B4-BE49-F238E27FC236}">
                <a16:creationId xmlns:a16="http://schemas.microsoft.com/office/drawing/2014/main" id="{8B8D1843-B1A1-45B4-88EC-4BC9CC5CD2B0}"/>
              </a:ext>
            </a:extLst>
          </p:cNvPr>
          <p:cNvSpPr txBox="1">
            <a:spLocks/>
          </p:cNvSpPr>
          <p:nvPr/>
        </p:nvSpPr>
        <p:spPr>
          <a:xfrm>
            <a:off x="9384256" y="3713585"/>
            <a:ext cx="2666452" cy="291230"/>
          </a:xfrm>
          <a:prstGeom prst="rect">
            <a:avLst/>
          </a:prstGeom>
          <a:solidFill>
            <a:srgbClr val="072F41"/>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b="1" dirty="0">
                <a:solidFill>
                  <a:schemeClr val="bg1"/>
                </a:solidFill>
                <a:latin typeface="Arial" charset="0"/>
                <a:ea typeface="Arial" charset="0"/>
                <a:cs typeface="Arial" charset="0"/>
              </a:rPr>
              <a:t>¿Qué garantiza el GES?</a:t>
            </a:r>
            <a:endParaRPr lang="es-ES_tradnl" dirty="0">
              <a:solidFill>
                <a:schemeClr val="bg1"/>
              </a:solidFill>
              <a:latin typeface="Arial" charset="0"/>
              <a:ea typeface="Arial" charset="0"/>
              <a:cs typeface="Arial" charset="0"/>
            </a:endParaRPr>
          </a:p>
        </p:txBody>
      </p:sp>
      <p:sp>
        <p:nvSpPr>
          <p:cNvPr id="14" name="3 Marcador de contenido">
            <a:extLst>
              <a:ext uri="{FF2B5EF4-FFF2-40B4-BE49-F238E27FC236}">
                <a16:creationId xmlns:a16="http://schemas.microsoft.com/office/drawing/2014/main" id="{331035B5-917F-4642-B912-B6A3287662E1}"/>
              </a:ext>
            </a:extLst>
          </p:cNvPr>
          <p:cNvSpPr txBox="1">
            <a:spLocks/>
          </p:cNvSpPr>
          <p:nvPr/>
        </p:nvSpPr>
        <p:spPr>
          <a:xfrm>
            <a:off x="591672" y="1203725"/>
            <a:ext cx="7066428" cy="621437"/>
          </a:xfrm>
          <a:prstGeom prst="rect">
            <a:avLst/>
          </a:prstGeom>
          <a:solidFill>
            <a:srgbClr val="FFFF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rgbClr val="525252"/>
                </a:solidFill>
                <a:latin typeface="Arial Black" charset="0"/>
                <a:ea typeface="Arial Black" charset="0"/>
                <a:cs typeface="Arial Black" charset="0"/>
              </a:rPr>
              <a:t>CONTEXTO DEL GES O AUGE</a:t>
            </a:r>
          </a:p>
        </p:txBody>
      </p:sp>
      <p:sp>
        <p:nvSpPr>
          <p:cNvPr id="15" name="3 Marcador de contenido">
            <a:extLst>
              <a:ext uri="{FF2B5EF4-FFF2-40B4-BE49-F238E27FC236}">
                <a16:creationId xmlns:a16="http://schemas.microsoft.com/office/drawing/2014/main" id="{92DCD992-D246-4EBC-8EFC-A1892D75FF11}"/>
              </a:ext>
            </a:extLst>
          </p:cNvPr>
          <p:cNvSpPr txBox="1">
            <a:spLocks/>
          </p:cNvSpPr>
          <p:nvPr/>
        </p:nvSpPr>
        <p:spPr>
          <a:xfrm>
            <a:off x="896471" y="1759750"/>
            <a:ext cx="4170829" cy="621437"/>
          </a:xfrm>
          <a:prstGeom prst="rect">
            <a:avLst/>
          </a:prstGeom>
          <a:solidFill>
            <a:srgbClr val="7030A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EN LEY N°19.966</a:t>
            </a:r>
          </a:p>
        </p:txBody>
      </p:sp>
    </p:spTree>
    <p:extLst>
      <p:ext uri="{BB962C8B-B14F-4D97-AF65-F5344CB8AC3E}">
        <p14:creationId xmlns:p14="http://schemas.microsoft.com/office/powerpoint/2010/main" val="1948963208"/>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3 Marcador de contenido">
            <a:extLst>
              <a:ext uri="{FF2B5EF4-FFF2-40B4-BE49-F238E27FC236}">
                <a16:creationId xmlns:a16="http://schemas.microsoft.com/office/drawing/2014/main" id="{4AD4FEDE-F309-425D-AE51-4418D3B91BCF}"/>
              </a:ext>
            </a:extLst>
          </p:cNvPr>
          <p:cNvSpPr txBox="1">
            <a:spLocks/>
          </p:cNvSpPr>
          <p:nvPr/>
        </p:nvSpPr>
        <p:spPr>
          <a:xfrm>
            <a:off x="591671" y="1203725"/>
            <a:ext cx="5942479" cy="621437"/>
          </a:xfrm>
          <a:prstGeom prst="rect">
            <a:avLst/>
          </a:prstGeom>
          <a:solidFill>
            <a:srgbClr val="072F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PROCESO DE ATENCIÓN</a:t>
            </a:r>
          </a:p>
        </p:txBody>
      </p:sp>
      <p:sp>
        <p:nvSpPr>
          <p:cNvPr id="7" name="3 Marcador de contenido">
            <a:extLst>
              <a:ext uri="{FF2B5EF4-FFF2-40B4-BE49-F238E27FC236}">
                <a16:creationId xmlns:a16="http://schemas.microsoft.com/office/drawing/2014/main" id="{5FFF2F4A-A642-48C9-83AB-04C692224476}"/>
              </a:ext>
            </a:extLst>
          </p:cNvPr>
          <p:cNvSpPr txBox="1">
            <a:spLocks/>
          </p:cNvSpPr>
          <p:nvPr/>
        </p:nvSpPr>
        <p:spPr>
          <a:xfrm>
            <a:off x="666495" y="830177"/>
            <a:ext cx="2333880" cy="295107"/>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dirty="0">
                <a:solidFill>
                  <a:srgbClr val="525252"/>
                </a:solidFill>
                <a:latin typeface="Arial" charset="0"/>
                <a:ea typeface="Arial" charset="0"/>
                <a:cs typeface="Arial" charset="0"/>
              </a:rPr>
              <a:t>Garantías Explicitas en Salud</a:t>
            </a:r>
            <a:endParaRPr lang="es-ES_tradnl" dirty="0">
              <a:solidFill>
                <a:srgbClr val="525252"/>
              </a:solidFill>
              <a:latin typeface="Arial" charset="0"/>
              <a:ea typeface="Arial" charset="0"/>
              <a:cs typeface="Arial" charset="0"/>
            </a:endParaRPr>
          </a:p>
        </p:txBody>
      </p:sp>
      <p:sp>
        <p:nvSpPr>
          <p:cNvPr id="8" name="Flecha derecha 9">
            <a:extLst>
              <a:ext uri="{FF2B5EF4-FFF2-40B4-BE49-F238E27FC236}">
                <a16:creationId xmlns:a16="http://schemas.microsoft.com/office/drawing/2014/main" id="{755CDA97-9B14-4C96-883F-127BC2348D24}"/>
              </a:ext>
            </a:extLst>
          </p:cNvPr>
          <p:cNvSpPr/>
          <p:nvPr/>
        </p:nvSpPr>
        <p:spPr>
          <a:xfrm>
            <a:off x="231975" y="3610434"/>
            <a:ext cx="11380916" cy="293695"/>
          </a:xfrm>
          <a:prstGeom prst="rightArrow">
            <a:avLst/>
          </a:prstGeom>
          <a:solidFill>
            <a:srgbClr val="22B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prstClr val="white"/>
              </a:solidFill>
            </a:endParaRPr>
          </a:p>
        </p:txBody>
      </p:sp>
      <p:sp>
        <p:nvSpPr>
          <p:cNvPr id="36" name="Rectángulo 35">
            <a:extLst>
              <a:ext uri="{FF2B5EF4-FFF2-40B4-BE49-F238E27FC236}">
                <a16:creationId xmlns:a16="http://schemas.microsoft.com/office/drawing/2014/main" id="{4DC0C102-AE63-4B31-B180-080663158662}"/>
              </a:ext>
            </a:extLst>
          </p:cNvPr>
          <p:cNvSpPr/>
          <p:nvPr/>
        </p:nvSpPr>
        <p:spPr>
          <a:xfrm rot="16200000">
            <a:off x="11382155" y="3644402"/>
            <a:ext cx="1132040" cy="213969"/>
          </a:xfrm>
          <a:prstGeom prst="rect">
            <a:avLst/>
          </a:prstGeom>
        </p:spPr>
        <p:txBody>
          <a:bodyPr wrap="none">
            <a:spAutoFit/>
          </a:bodyPr>
          <a:lstStyle/>
          <a:p>
            <a:pPr algn="ctr" defTabSz="977900">
              <a:lnSpc>
                <a:spcPct val="50000"/>
              </a:lnSpc>
              <a:spcAft>
                <a:spcPct val="35000"/>
              </a:spcAft>
              <a:defRPr/>
            </a:pPr>
            <a:r>
              <a:rPr lang="es-ES" sz="1400" b="1" dirty="0">
                <a:solidFill>
                  <a:srgbClr val="525252"/>
                </a:solidFill>
                <a:latin typeface="Arial" charset="0"/>
                <a:ea typeface="Arial" charset="0"/>
                <a:cs typeface="Arial" charset="0"/>
              </a:rPr>
              <a:t>SOLUCIÓN</a:t>
            </a:r>
            <a:endParaRPr lang="es-ES" b="1" dirty="0">
              <a:solidFill>
                <a:srgbClr val="525252"/>
              </a:solidFill>
              <a:latin typeface="Arial" charset="0"/>
              <a:ea typeface="Arial" charset="0"/>
              <a:cs typeface="Arial" charset="0"/>
            </a:endParaRPr>
          </a:p>
        </p:txBody>
      </p:sp>
      <p:sp>
        <p:nvSpPr>
          <p:cNvPr id="37" name="Llamada de flecha izquierda y derecha 42">
            <a:extLst>
              <a:ext uri="{FF2B5EF4-FFF2-40B4-BE49-F238E27FC236}">
                <a16:creationId xmlns:a16="http://schemas.microsoft.com/office/drawing/2014/main" id="{A560A07B-37EA-4D54-908F-B8162738B001}"/>
              </a:ext>
            </a:extLst>
          </p:cNvPr>
          <p:cNvSpPr/>
          <p:nvPr/>
        </p:nvSpPr>
        <p:spPr>
          <a:xfrm>
            <a:off x="5228182" y="3254270"/>
            <a:ext cx="312177" cy="1022638"/>
          </a:xfrm>
          <a:prstGeom prst="leftRightArrowCallout">
            <a:avLst>
              <a:gd name="adj1" fmla="val 50000"/>
              <a:gd name="adj2" fmla="val 25000"/>
              <a:gd name="adj3" fmla="val 36643"/>
              <a:gd name="adj4" fmla="val 48123"/>
            </a:avLst>
          </a:prstGeom>
          <a:solidFill>
            <a:srgbClr val="F51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475866"/>
              </a:solidFill>
            </a:endParaRPr>
          </a:p>
        </p:txBody>
      </p:sp>
      <p:grpSp>
        <p:nvGrpSpPr>
          <p:cNvPr id="3" name="Grupo 2">
            <a:extLst>
              <a:ext uri="{FF2B5EF4-FFF2-40B4-BE49-F238E27FC236}">
                <a16:creationId xmlns:a16="http://schemas.microsoft.com/office/drawing/2014/main" id="{673A2703-0E71-4220-9C55-500CD1E76F49}"/>
              </a:ext>
            </a:extLst>
          </p:cNvPr>
          <p:cNvGrpSpPr/>
          <p:nvPr/>
        </p:nvGrpSpPr>
        <p:grpSpPr>
          <a:xfrm>
            <a:off x="1161196" y="2357674"/>
            <a:ext cx="910827" cy="1064080"/>
            <a:chOff x="1161196" y="2357674"/>
            <a:chExt cx="910827" cy="1064080"/>
          </a:xfrm>
        </p:grpSpPr>
        <p:pic>
          <p:nvPicPr>
            <p:cNvPr id="13" name="Imagen 12">
              <a:extLst>
                <a:ext uri="{FF2B5EF4-FFF2-40B4-BE49-F238E27FC236}">
                  <a16:creationId xmlns:a16="http://schemas.microsoft.com/office/drawing/2014/main" id="{8388A148-0CF3-4A4D-B1DC-23FB676C1B8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7565" y="2357674"/>
              <a:ext cx="738102" cy="738102"/>
            </a:xfrm>
            <a:prstGeom prst="rect">
              <a:avLst/>
            </a:prstGeom>
          </p:spPr>
        </p:pic>
        <p:sp>
          <p:nvSpPr>
            <p:cNvPr id="47" name="Rectángulo 46">
              <a:extLst>
                <a:ext uri="{FF2B5EF4-FFF2-40B4-BE49-F238E27FC236}">
                  <a16:creationId xmlns:a16="http://schemas.microsoft.com/office/drawing/2014/main" id="{AD364350-3CB9-4A3D-AEB0-24A6BEAB042A}"/>
                </a:ext>
              </a:extLst>
            </p:cNvPr>
            <p:cNvSpPr/>
            <p:nvPr/>
          </p:nvSpPr>
          <p:spPr>
            <a:xfrm>
              <a:off x="1161196" y="3163222"/>
              <a:ext cx="910827" cy="258532"/>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Sospecha</a:t>
              </a:r>
            </a:p>
          </p:txBody>
        </p:sp>
      </p:grpSp>
      <p:grpSp>
        <p:nvGrpSpPr>
          <p:cNvPr id="4" name="Grupo 3">
            <a:extLst>
              <a:ext uri="{FF2B5EF4-FFF2-40B4-BE49-F238E27FC236}">
                <a16:creationId xmlns:a16="http://schemas.microsoft.com/office/drawing/2014/main" id="{29200621-4B1A-44EE-80D8-0B20D9DB1C16}"/>
              </a:ext>
            </a:extLst>
          </p:cNvPr>
          <p:cNvGrpSpPr/>
          <p:nvPr/>
        </p:nvGrpSpPr>
        <p:grpSpPr>
          <a:xfrm>
            <a:off x="2520777" y="2357674"/>
            <a:ext cx="1176925" cy="1064080"/>
            <a:chOff x="2520777" y="2357674"/>
            <a:chExt cx="1176925" cy="1064080"/>
          </a:xfrm>
        </p:grpSpPr>
        <p:pic>
          <p:nvPicPr>
            <p:cNvPr id="16" name="Imagen 15">
              <a:extLst>
                <a:ext uri="{FF2B5EF4-FFF2-40B4-BE49-F238E27FC236}">
                  <a16:creationId xmlns:a16="http://schemas.microsoft.com/office/drawing/2014/main" id="{34A79CC6-3AFC-4E8C-9EEE-1D1D269C8A3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41688" y="2357674"/>
              <a:ext cx="738103" cy="738102"/>
            </a:xfrm>
            <a:prstGeom prst="rect">
              <a:avLst/>
            </a:prstGeom>
          </p:spPr>
        </p:pic>
        <p:sp>
          <p:nvSpPr>
            <p:cNvPr id="48" name="Rectángulo 47">
              <a:extLst>
                <a:ext uri="{FF2B5EF4-FFF2-40B4-BE49-F238E27FC236}">
                  <a16:creationId xmlns:a16="http://schemas.microsoft.com/office/drawing/2014/main" id="{C6E7AC44-EAA8-4CEF-8331-70628582E284}"/>
                </a:ext>
              </a:extLst>
            </p:cNvPr>
            <p:cNvSpPr/>
            <p:nvPr/>
          </p:nvSpPr>
          <p:spPr>
            <a:xfrm>
              <a:off x="2520777" y="3163222"/>
              <a:ext cx="1176925" cy="258532"/>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Confirmación</a:t>
              </a:r>
            </a:p>
          </p:txBody>
        </p:sp>
      </p:grpSp>
      <p:grpSp>
        <p:nvGrpSpPr>
          <p:cNvPr id="5" name="Grupo 4">
            <a:extLst>
              <a:ext uri="{FF2B5EF4-FFF2-40B4-BE49-F238E27FC236}">
                <a16:creationId xmlns:a16="http://schemas.microsoft.com/office/drawing/2014/main" id="{61E03050-6469-4208-9C74-576B32C26C8F}"/>
              </a:ext>
            </a:extLst>
          </p:cNvPr>
          <p:cNvGrpSpPr/>
          <p:nvPr/>
        </p:nvGrpSpPr>
        <p:grpSpPr>
          <a:xfrm>
            <a:off x="4073750" y="2357673"/>
            <a:ext cx="1056251" cy="1084379"/>
            <a:chOff x="4073750" y="2357673"/>
            <a:chExt cx="1056251" cy="1084379"/>
          </a:xfrm>
        </p:grpSpPr>
        <p:pic>
          <p:nvPicPr>
            <p:cNvPr id="19" name="Imagen 18">
              <a:extLst>
                <a:ext uri="{FF2B5EF4-FFF2-40B4-BE49-F238E27FC236}">
                  <a16:creationId xmlns:a16="http://schemas.microsoft.com/office/drawing/2014/main" id="{B51B64A3-9300-4466-A51A-60BA0151FA4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34313" y="2357673"/>
              <a:ext cx="738114" cy="738103"/>
            </a:xfrm>
            <a:prstGeom prst="rect">
              <a:avLst/>
            </a:prstGeom>
          </p:spPr>
        </p:pic>
        <p:sp>
          <p:nvSpPr>
            <p:cNvPr id="49" name="Rectángulo 48">
              <a:extLst>
                <a:ext uri="{FF2B5EF4-FFF2-40B4-BE49-F238E27FC236}">
                  <a16:creationId xmlns:a16="http://schemas.microsoft.com/office/drawing/2014/main" id="{7EF81C7F-4DFE-42FB-ADD9-FE75D9FEDB56}"/>
                </a:ext>
              </a:extLst>
            </p:cNvPr>
            <p:cNvSpPr/>
            <p:nvPr/>
          </p:nvSpPr>
          <p:spPr>
            <a:xfrm>
              <a:off x="4073750" y="3183520"/>
              <a:ext cx="1056251" cy="258532"/>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Tratamiento</a:t>
              </a:r>
            </a:p>
          </p:txBody>
        </p:sp>
      </p:grpSp>
      <p:grpSp>
        <p:nvGrpSpPr>
          <p:cNvPr id="15" name="Grupo 14">
            <a:extLst>
              <a:ext uri="{FF2B5EF4-FFF2-40B4-BE49-F238E27FC236}">
                <a16:creationId xmlns:a16="http://schemas.microsoft.com/office/drawing/2014/main" id="{A032638B-2C4B-45EC-AC36-84A1D6AB638D}"/>
              </a:ext>
            </a:extLst>
          </p:cNvPr>
          <p:cNvGrpSpPr/>
          <p:nvPr/>
        </p:nvGrpSpPr>
        <p:grpSpPr>
          <a:xfrm>
            <a:off x="8677130" y="2337149"/>
            <a:ext cx="808235" cy="1240436"/>
            <a:chOff x="8677130" y="2337149"/>
            <a:chExt cx="808235" cy="1240436"/>
          </a:xfrm>
        </p:grpSpPr>
        <p:pic>
          <p:nvPicPr>
            <p:cNvPr id="22" name="Imagen 21">
              <a:extLst>
                <a:ext uri="{FF2B5EF4-FFF2-40B4-BE49-F238E27FC236}">
                  <a16:creationId xmlns:a16="http://schemas.microsoft.com/office/drawing/2014/main" id="{AD35168E-2EF2-4F3F-B1C6-4302D275A75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12197" y="2337149"/>
              <a:ext cx="738102" cy="738103"/>
            </a:xfrm>
            <a:prstGeom prst="rect">
              <a:avLst/>
            </a:prstGeom>
          </p:spPr>
        </p:pic>
        <p:sp>
          <p:nvSpPr>
            <p:cNvPr id="50" name="Rectángulo 49">
              <a:extLst>
                <a:ext uri="{FF2B5EF4-FFF2-40B4-BE49-F238E27FC236}">
                  <a16:creationId xmlns:a16="http://schemas.microsoft.com/office/drawing/2014/main" id="{1F99B9D4-78ED-473F-B56C-44C36033BB7D}"/>
                </a:ext>
              </a:extLst>
            </p:cNvPr>
            <p:cNvSpPr/>
            <p:nvPr/>
          </p:nvSpPr>
          <p:spPr>
            <a:xfrm>
              <a:off x="8677130" y="3223962"/>
              <a:ext cx="808235" cy="353623"/>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Garantía</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Vencida</a:t>
              </a:r>
            </a:p>
          </p:txBody>
        </p:sp>
      </p:grpSp>
      <p:grpSp>
        <p:nvGrpSpPr>
          <p:cNvPr id="9" name="Grupo 8">
            <a:extLst>
              <a:ext uri="{FF2B5EF4-FFF2-40B4-BE49-F238E27FC236}">
                <a16:creationId xmlns:a16="http://schemas.microsoft.com/office/drawing/2014/main" id="{D5172A19-7FD2-4869-82C0-84C29A986B3A}"/>
              </a:ext>
            </a:extLst>
          </p:cNvPr>
          <p:cNvGrpSpPr/>
          <p:nvPr/>
        </p:nvGrpSpPr>
        <p:grpSpPr>
          <a:xfrm>
            <a:off x="5596504" y="2369379"/>
            <a:ext cx="998991" cy="1208205"/>
            <a:chOff x="5596504" y="2369379"/>
            <a:chExt cx="998991" cy="1208205"/>
          </a:xfrm>
        </p:grpSpPr>
        <p:pic>
          <p:nvPicPr>
            <p:cNvPr id="40" name="Imagen 39">
              <a:extLst>
                <a:ext uri="{FF2B5EF4-FFF2-40B4-BE49-F238E27FC236}">
                  <a16:creationId xmlns:a16="http://schemas.microsoft.com/office/drawing/2014/main" id="{891F3FB3-5D2B-442C-B458-419C60D439D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26949" y="2369379"/>
              <a:ext cx="738102" cy="736336"/>
            </a:xfrm>
            <a:prstGeom prst="rect">
              <a:avLst/>
            </a:prstGeom>
          </p:spPr>
        </p:pic>
        <p:sp>
          <p:nvSpPr>
            <p:cNvPr id="51" name="Rectángulo 50">
              <a:extLst>
                <a:ext uri="{FF2B5EF4-FFF2-40B4-BE49-F238E27FC236}">
                  <a16:creationId xmlns:a16="http://schemas.microsoft.com/office/drawing/2014/main" id="{5AB080C3-68E5-44BC-BF3B-368C8EA6523C}"/>
                </a:ext>
              </a:extLst>
            </p:cNvPr>
            <p:cNvSpPr/>
            <p:nvPr/>
          </p:nvSpPr>
          <p:spPr>
            <a:xfrm>
              <a:off x="5596504" y="3223961"/>
              <a:ext cx="998991" cy="353623"/>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Garantía</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Incumplida</a:t>
              </a:r>
            </a:p>
          </p:txBody>
        </p:sp>
      </p:grpSp>
      <p:grpSp>
        <p:nvGrpSpPr>
          <p:cNvPr id="12" name="Grupo 11">
            <a:extLst>
              <a:ext uri="{FF2B5EF4-FFF2-40B4-BE49-F238E27FC236}">
                <a16:creationId xmlns:a16="http://schemas.microsoft.com/office/drawing/2014/main" id="{04B448D5-912F-4087-A36B-A92946F0E5AE}"/>
              </a:ext>
            </a:extLst>
          </p:cNvPr>
          <p:cNvGrpSpPr/>
          <p:nvPr/>
        </p:nvGrpSpPr>
        <p:grpSpPr>
          <a:xfrm>
            <a:off x="7181300" y="2342591"/>
            <a:ext cx="814647" cy="1109311"/>
            <a:chOff x="7181300" y="2342591"/>
            <a:chExt cx="814647" cy="1109311"/>
          </a:xfrm>
        </p:grpSpPr>
        <p:pic>
          <p:nvPicPr>
            <p:cNvPr id="42" name="Imagen 41">
              <a:extLst>
                <a:ext uri="{FF2B5EF4-FFF2-40B4-BE49-F238E27FC236}">
                  <a16:creationId xmlns:a16="http://schemas.microsoft.com/office/drawing/2014/main" id="{CB6DE91B-EA39-486A-A350-1D3773797A8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19573" y="2342591"/>
              <a:ext cx="738103" cy="738102"/>
            </a:xfrm>
            <a:prstGeom prst="rect">
              <a:avLst/>
            </a:prstGeom>
          </p:spPr>
        </p:pic>
        <p:sp>
          <p:nvSpPr>
            <p:cNvPr id="52" name="Rectángulo 51">
              <a:extLst>
                <a:ext uri="{FF2B5EF4-FFF2-40B4-BE49-F238E27FC236}">
                  <a16:creationId xmlns:a16="http://schemas.microsoft.com/office/drawing/2014/main" id="{307048A3-19EB-46AD-82E4-59C102A934B9}"/>
                </a:ext>
              </a:extLst>
            </p:cNvPr>
            <p:cNvSpPr/>
            <p:nvPr/>
          </p:nvSpPr>
          <p:spPr>
            <a:xfrm>
              <a:off x="7181300" y="3255245"/>
              <a:ext cx="814647" cy="196657"/>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Reclame</a:t>
              </a:r>
            </a:p>
          </p:txBody>
        </p:sp>
      </p:grpSp>
      <p:grpSp>
        <p:nvGrpSpPr>
          <p:cNvPr id="18" name="Grupo 17">
            <a:extLst>
              <a:ext uri="{FF2B5EF4-FFF2-40B4-BE49-F238E27FC236}">
                <a16:creationId xmlns:a16="http://schemas.microsoft.com/office/drawing/2014/main" id="{945CBEEB-F363-42ED-9B5B-18F210409142}"/>
              </a:ext>
            </a:extLst>
          </p:cNvPr>
          <p:cNvGrpSpPr/>
          <p:nvPr/>
        </p:nvGrpSpPr>
        <p:grpSpPr>
          <a:xfrm>
            <a:off x="1091465" y="4437922"/>
            <a:ext cx="1050288" cy="1168234"/>
            <a:chOff x="1091465" y="4437922"/>
            <a:chExt cx="1050288" cy="1168234"/>
          </a:xfrm>
        </p:grpSpPr>
        <p:pic>
          <p:nvPicPr>
            <p:cNvPr id="30" name="Imagen 29">
              <a:extLst>
                <a:ext uri="{FF2B5EF4-FFF2-40B4-BE49-F238E27FC236}">
                  <a16:creationId xmlns:a16="http://schemas.microsoft.com/office/drawing/2014/main" id="{08296C22-C846-4547-AFE6-C0638127E9C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47553" y="4437922"/>
              <a:ext cx="738114" cy="736336"/>
            </a:xfrm>
            <a:prstGeom prst="rect">
              <a:avLst/>
            </a:prstGeom>
          </p:spPr>
        </p:pic>
        <p:sp>
          <p:nvSpPr>
            <p:cNvPr id="53" name="Rectángulo 52">
              <a:extLst>
                <a:ext uri="{FF2B5EF4-FFF2-40B4-BE49-F238E27FC236}">
                  <a16:creationId xmlns:a16="http://schemas.microsoft.com/office/drawing/2014/main" id="{20CF78CD-66F7-4838-97BE-B6D9AC941999}"/>
                </a:ext>
              </a:extLst>
            </p:cNvPr>
            <p:cNvSpPr/>
            <p:nvPr/>
          </p:nvSpPr>
          <p:spPr>
            <a:xfrm>
              <a:off x="1091465" y="5347624"/>
              <a:ext cx="1050288" cy="258532"/>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Consultorio</a:t>
              </a:r>
            </a:p>
          </p:txBody>
        </p:sp>
      </p:grpSp>
      <p:grpSp>
        <p:nvGrpSpPr>
          <p:cNvPr id="21" name="Grupo 20">
            <a:extLst>
              <a:ext uri="{FF2B5EF4-FFF2-40B4-BE49-F238E27FC236}">
                <a16:creationId xmlns:a16="http://schemas.microsoft.com/office/drawing/2014/main" id="{21C8CC6A-E687-42FF-8A0C-D41909A344FF}"/>
              </a:ext>
            </a:extLst>
          </p:cNvPr>
          <p:cNvGrpSpPr/>
          <p:nvPr/>
        </p:nvGrpSpPr>
        <p:grpSpPr>
          <a:xfrm>
            <a:off x="2544987" y="4446353"/>
            <a:ext cx="1125629" cy="1318593"/>
            <a:chOff x="2544987" y="4446353"/>
            <a:chExt cx="1125629" cy="1318593"/>
          </a:xfrm>
        </p:grpSpPr>
        <p:pic>
          <p:nvPicPr>
            <p:cNvPr id="33" name="Imagen 32">
              <a:extLst>
                <a:ext uri="{FF2B5EF4-FFF2-40B4-BE49-F238E27FC236}">
                  <a16:creationId xmlns:a16="http://schemas.microsoft.com/office/drawing/2014/main" id="{2AB21BE8-20BC-420F-9717-5E2DBC9B0AB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741678" y="4446353"/>
              <a:ext cx="738113" cy="736336"/>
            </a:xfrm>
            <a:prstGeom prst="rect">
              <a:avLst/>
            </a:prstGeom>
          </p:spPr>
        </p:pic>
        <p:sp>
          <p:nvSpPr>
            <p:cNvPr id="54" name="Rectángulo 53">
              <a:extLst>
                <a:ext uri="{FF2B5EF4-FFF2-40B4-BE49-F238E27FC236}">
                  <a16:creationId xmlns:a16="http://schemas.microsoft.com/office/drawing/2014/main" id="{AC9BEA61-38F4-4471-A38C-83E89309CDEB}"/>
                </a:ext>
              </a:extLst>
            </p:cNvPr>
            <p:cNvSpPr/>
            <p:nvPr/>
          </p:nvSpPr>
          <p:spPr>
            <a:xfrm>
              <a:off x="2544987" y="5411323"/>
              <a:ext cx="1125629" cy="353623"/>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Centro</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Especialidad</a:t>
              </a:r>
            </a:p>
          </p:txBody>
        </p:sp>
      </p:grpSp>
      <p:grpSp>
        <p:nvGrpSpPr>
          <p:cNvPr id="24" name="Grupo 23">
            <a:extLst>
              <a:ext uri="{FF2B5EF4-FFF2-40B4-BE49-F238E27FC236}">
                <a16:creationId xmlns:a16="http://schemas.microsoft.com/office/drawing/2014/main" id="{ABE24FAF-B5C6-47DE-94C5-B10E5C25C9AF}"/>
              </a:ext>
            </a:extLst>
          </p:cNvPr>
          <p:cNvGrpSpPr/>
          <p:nvPr/>
        </p:nvGrpSpPr>
        <p:grpSpPr>
          <a:xfrm>
            <a:off x="4212938" y="4447305"/>
            <a:ext cx="792205" cy="1321337"/>
            <a:chOff x="4212938" y="4447305"/>
            <a:chExt cx="792205" cy="1321337"/>
          </a:xfrm>
        </p:grpSpPr>
        <p:pic>
          <p:nvPicPr>
            <p:cNvPr id="38" name="Imagen 37">
              <a:extLst>
                <a:ext uri="{FF2B5EF4-FFF2-40B4-BE49-F238E27FC236}">
                  <a16:creationId xmlns:a16="http://schemas.microsoft.com/office/drawing/2014/main" id="{40E5860A-340A-49CE-B79B-1F82C8E3F42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232825" y="4447305"/>
              <a:ext cx="738102" cy="736336"/>
            </a:xfrm>
            <a:prstGeom prst="rect">
              <a:avLst/>
            </a:prstGeom>
          </p:spPr>
        </p:pic>
        <p:sp>
          <p:nvSpPr>
            <p:cNvPr id="55" name="Rectángulo 54">
              <a:extLst>
                <a:ext uri="{FF2B5EF4-FFF2-40B4-BE49-F238E27FC236}">
                  <a16:creationId xmlns:a16="http://schemas.microsoft.com/office/drawing/2014/main" id="{AD5921AC-FEA3-49D5-BAF2-1C9D54372145}"/>
                </a:ext>
              </a:extLst>
            </p:cNvPr>
            <p:cNvSpPr/>
            <p:nvPr/>
          </p:nvSpPr>
          <p:spPr>
            <a:xfrm>
              <a:off x="4212938" y="5415019"/>
              <a:ext cx="792205" cy="353623"/>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Hospital</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Público</a:t>
              </a:r>
            </a:p>
          </p:txBody>
        </p:sp>
      </p:grpSp>
      <p:grpSp>
        <p:nvGrpSpPr>
          <p:cNvPr id="27" name="Grupo 26">
            <a:extLst>
              <a:ext uri="{FF2B5EF4-FFF2-40B4-BE49-F238E27FC236}">
                <a16:creationId xmlns:a16="http://schemas.microsoft.com/office/drawing/2014/main" id="{DFBE71EC-9350-48D5-931F-287BC3A9C06D}"/>
              </a:ext>
            </a:extLst>
          </p:cNvPr>
          <p:cNvGrpSpPr/>
          <p:nvPr/>
        </p:nvGrpSpPr>
        <p:grpSpPr>
          <a:xfrm>
            <a:off x="5498720" y="4482019"/>
            <a:ext cx="1194559" cy="1286623"/>
            <a:chOff x="5498720" y="4482019"/>
            <a:chExt cx="1194559" cy="1286623"/>
          </a:xfrm>
        </p:grpSpPr>
        <p:pic>
          <p:nvPicPr>
            <p:cNvPr id="41" name="Imagen 40">
              <a:extLst>
                <a:ext uri="{FF2B5EF4-FFF2-40B4-BE49-F238E27FC236}">
                  <a16:creationId xmlns:a16="http://schemas.microsoft.com/office/drawing/2014/main" id="{69915AD1-D916-418C-8D86-CBB4C4C8FB5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726949" y="4482019"/>
              <a:ext cx="738102" cy="738102"/>
            </a:xfrm>
            <a:prstGeom prst="rect">
              <a:avLst/>
            </a:prstGeom>
          </p:spPr>
        </p:pic>
        <p:sp>
          <p:nvSpPr>
            <p:cNvPr id="56" name="Rectángulo 55">
              <a:extLst>
                <a:ext uri="{FF2B5EF4-FFF2-40B4-BE49-F238E27FC236}">
                  <a16:creationId xmlns:a16="http://schemas.microsoft.com/office/drawing/2014/main" id="{AA0A0FB0-0339-43A4-894F-214F9590BE6E}"/>
                </a:ext>
              </a:extLst>
            </p:cNvPr>
            <p:cNvSpPr/>
            <p:nvPr/>
          </p:nvSpPr>
          <p:spPr>
            <a:xfrm>
              <a:off x="5498720" y="5415019"/>
              <a:ext cx="1194559" cy="353623"/>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Resolución</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2 días hábiles</a:t>
              </a:r>
            </a:p>
          </p:txBody>
        </p:sp>
      </p:grpSp>
      <p:grpSp>
        <p:nvGrpSpPr>
          <p:cNvPr id="59" name="Grupo 58">
            <a:extLst>
              <a:ext uri="{FF2B5EF4-FFF2-40B4-BE49-F238E27FC236}">
                <a16:creationId xmlns:a16="http://schemas.microsoft.com/office/drawing/2014/main" id="{A73B3868-C5CA-4217-97AB-577BEE354167}"/>
              </a:ext>
            </a:extLst>
          </p:cNvPr>
          <p:cNvGrpSpPr/>
          <p:nvPr/>
        </p:nvGrpSpPr>
        <p:grpSpPr>
          <a:xfrm>
            <a:off x="9935601" y="4482019"/>
            <a:ext cx="1279517" cy="1277054"/>
            <a:chOff x="9935601" y="4482019"/>
            <a:chExt cx="1279517" cy="1277054"/>
          </a:xfrm>
        </p:grpSpPr>
        <p:pic>
          <p:nvPicPr>
            <p:cNvPr id="46" name="Imagen 45">
              <a:extLst>
                <a:ext uri="{FF2B5EF4-FFF2-40B4-BE49-F238E27FC236}">
                  <a16:creationId xmlns:a16="http://schemas.microsoft.com/office/drawing/2014/main" id="{E7A336C9-05EC-48F0-A709-D60D45C73652}"/>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206309" y="4482019"/>
              <a:ext cx="738103" cy="738102"/>
            </a:xfrm>
            <a:prstGeom prst="rect">
              <a:avLst/>
            </a:prstGeom>
          </p:spPr>
        </p:pic>
        <p:sp>
          <p:nvSpPr>
            <p:cNvPr id="57" name="Rectángulo 56">
              <a:extLst>
                <a:ext uri="{FF2B5EF4-FFF2-40B4-BE49-F238E27FC236}">
                  <a16:creationId xmlns:a16="http://schemas.microsoft.com/office/drawing/2014/main" id="{D42549A5-D894-4ADC-9E68-F17CA4903A41}"/>
                </a:ext>
              </a:extLst>
            </p:cNvPr>
            <p:cNvSpPr/>
            <p:nvPr/>
          </p:nvSpPr>
          <p:spPr>
            <a:xfrm>
              <a:off x="9935601" y="5405450"/>
              <a:ext cx="1279517" cy="353623"/>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Resolución</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15 días hábiles</a:t>
              </a:r>
            </a:p>
          </p:txBody>
        </p:sp>
      </p:grpSp>
      <p:grpSp>
        <p:nvGrpSpPr>
          <p:cNvPr id="63" name="Grupo 62">
            <a:extLst>
              <a:ext uri="{FF2B5EF4-FFF2-40B4-BE49-F238E27FC236}">
                <a16:creationId xmlns:a16="http://schemas.microsoft.com/office/drawing/2014/main" id="{38597768-2117-4111-9137-C44811AFCF1D}"/>
              </a:ext>
            </a:extLst>
          </p:cNvPr>
          <p:cNvGrpSpPr/>
          <p:nvPr/>
        </p:nvGrpSpPr>
        <p:grpSpPr>
          <a:xfrm>
            <a:off x="5570958" y="3163223"/>
            <a:ext cx="2167144" cy="1467221"/>
            <a:chOff x="5570958" y="3163223"/>
            <a:chExt cx="2167144" cy="1467221"/>
          </a:xfrm>
        </p:grpSpPr>
        <p:sp>
          <p:nvSpPr>
            <p:cNvPr id="58" name="Rectángulo 57">
              <a:extLst>
                <a:ext uri="{FF2B5EF4-FFF2-40B4-BE49-F238E27FC236}">
                  <a16:creationId xmlns:a16="http://schemas.microsoft.com/office/drawing/2014/main" id="{9DBD1DE2-BB5C-4298-BE29-304041634017}"/>
                </a:ext>
              </a:extLst>
            </p:cNvPr>
            <p:cNvSpPr/>
            <p:nvPr/>
          </p:nvSpPr>
          <p:spPr>
            <a:xfrm>
              <a:off x="6973149" y="4433787"/>
              <a:ext cx="764953" cy="196657"/>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30 DÍAS</a:t>
              </a:r>
            </a:p>
          </p:txBody>
        </p:sp>
        <p:sp>
          <p:nvSpPr>
            <p:cNvPr id="2" name="Globo: línea doblada con barra de énfasis 1">
              <a:extLst>
                <a:ext uri="{FF2B5EF4-FFF2-40B4-BE49-F238E27FC236}">
                  <a16:creationId xmlns:a16="http://schemas.microsoft.com/office/drawing/2014/main" id="{E079E554-5729-43A0-BAEA-56705F246B0A}"/>
                </a:ext>
              </a:extLst>
            </p:cNvPr>
            <p:cNvSpPr/>
            <p:nvPr/>
          </p:nvSpPr>
          <p:spPr>
            <a:xfrm rot="16200000">
              <a:off x="6049675" y="2684506"/>
              <a:ext cx="914400" cy="1871833"/>
            </a:xfrm>
            <a:prstGeom prst="accentCallout2">
              <a:avLst>
                <a:gd name="adj1" fmla="val 46583"/>
                <a:gd name="adj2" fmla="val -193"/>
                <a:gd name="adj3" fmla="val 46583"/>
                <a:gd name="adj4" fmla="val -17830"/>
                <a:gd name="adj5" fmla="val 72170"/>
                <a:gd name="adj6" fmla="val -43178"/>
              </a:avLst>
            </a:prstGeom>
            <a:noFill/>
            <a:ln w="38100">
              <a:solidFill>
                <a:srgbClr val="F51C4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grpSp>
    </p:spTree>
    <p:extLst>
      <p:ext uri="{BB962C8B-B14F-4D97-AF65-F5344CB8AC3E}">
        <p14:creationId xmlns:p14="http://schemas.microsoft.com/office/powerpoint/2010/main" val="4277540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500"/>
                                        <p:tgtEl>
                                          <p:spTgt spid="6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500"/>
                                        <p:tgtEl>
                                          <p:spTgt spid="5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6" grpId="0"/>
      <p:bldP spid="3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169"/>
        <p:cNvGrpSpPr/>
        <p:nvPr/>
      </p:nvGrpSpPr>
      <p:grpSpPr>
        <a:xfrm>
          <a:off x="0" y="0"/>
          <a:ext cx="0" cy="0"/>
          <a:chOff x="0" y="0"/>
          <a:chExt cx="0" cy="0"/>
        </a:xfrm>
      </p:grpSpPr>
      <p:sp>
        <p:nvSpPr>
          <p:cNvPr id="170" name="Google Shape;170;g2c19fee7dc2_0_31"/>
          <p:cNvSpPr txBox="1"/>
          <p:nvPr/>
        </p:nvSpPr>
        <p:spPr>
          <a:xfrm>
            <a:off x="1720851" y="1849775"/>
            <a:ext cx="7695600" cy="1741985"/>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Clr>
                <a:schemeClr val="dk1"/>
              </a:buClr>
              <a:buSzPts val="1100"/>
              <a:buFont typeface="Arial"/>
              <a:buNone/>
            </a:pPr>
            <a:r>
              <a:rPr lang="es-ES" sz="1800" dirty="0">
                <a:solidFill>
                  <a:srgbClr val="0070C0"/>
                </a:solidFill>
                <a:latin typeface="Poppins"/>
                <a:ea typeface="Poppins"/>
                <a:cs typeface="Poppins"/>
                <a:sym typeface="Poppins"/>
              </a:rPr>
              <a:t>Es una política pública que establece desde septiembre de 2022, gratuidad en todas las atenciones en el </a:t>
            </a:r>
            <a:r>
              <a:rPr lang="es-ES" sz="1800"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sistema público </a:t>
            </a:r>
            <a:r>
              <a:rPr lang="es-ES" sz="1800" dirty="0">
                <a:solidFill>
                  <a:srgbClr val="0070C0"/>
                </a:solidFill>
                <a:latin typeface="Poppins"/>
                <a:ea typeface="Poppins"/>
                <a:cs typeface="Poppins"/>
                <a:sym typeface="Poppins"/>
              </a:rPr>
              <a:t>para las personas afiliadas a Fonasa, sin importar el tramo al que pertenezcan.</a:t>
            </a:r>
            <a:endParaRPr sz="1800" dirty="0">
              <a:solidFill>
                <a:srgbClr val="0070C0"/>
              </a:solidFill>
              <a:latin typeface="Poppins"/>
              <a:ea typeface="Poppins"/>
              <a:cs typeface="Poppins"/>
              <a:sym typeface="Poppins"/>
            </a:endParaRPr>
          </a:p>
          <a:p>
            <a:pPr marL="0" lvl="0" indent="0" algn="just" rtl="0">
              <a:lnSpc>
                <a:spcPct val="115000"/>
              </a:lnSpc>
              <a:spcBef>
                <a:spcPts val="0"/>
              </a:spcBef>
              <a:spcAft>
                <a:spcPts val="0"/>
              </a:spcAft>
              <a:buClr>
                <a:schemeClr val="dk1"/>
              </a:buClr>
              <a:buSzPts val="1100"/>
              <a:buFont typeface="Arial"/>
              <a:buNone/>
            </a:pPr>
            <a:endParaRPr sz="1600" b="1" dirty="0">
              <a:solidFill>
                <a:srgbClr val="0070C0"/>
              </a:solidFill>
              <a:latin typeface="Poppins"/>
              <a:ea typeface="Poppins"/>
              <a:cs typeface="Poppins"/>
              <a:sym typeface="Poppins"/>
            </a:endParaRPr>
          </a:p>
        </p:txBody>
      </p:sp>
      <p:sp>
        <p:nvSpPr>
          <p:cNvPr id="171" name="Google Shape;171;g2c19fee7dc2_0_31"/>
          <p:cNvSpPr txBox="1"/>
          <p:nvPr/>
        </p:nvSpPr>
        <p:spPr>
          <a:xfrm>
            <a:off x="1815738" y="700849"/>
            <a:ext cx="5023800" cy="492600"/>
          </a:xfrm>
          <a:prstGeom prst="rect">
            <a:avLst/>
          </a:prstGeom>
          <a:noFill/>
          <a:ln>
            <a:noFill/>
          </a:ln>
        </p:spPr>
        <p:txBody>
          <a:bodyPr spcFirstLastPara="1" wrap="square" lIns="45675" tIns="45675" rIns="45675" bIns="45675" anchor="t" anchorCtr="0">
            <a:spAutoFit/>
          </a:bodyPr>
          <a:lstStyle/>
          <a:p>
            <a:pPr marL="0" marR="0" lvl="0" indent="0" algn="l" rtl="0">
              <a:lnSpc>
                <a:spcPct val="100000"/>
              </a:lnSpc>
              <a:spcBef>
                <a:spcPts val="0"/>
              </a:spcBef>
              <a:spcAft>
                <a:spcPts val="0"/>
              </a:spcAft>
              <a:buClr>
                <a:srgbClr val="000000"/>
              </a:buClr>
              <a:buSzPts val="2600"/>
              <a:buFont typeface="Poppins"/>
              <a:buNone/>
            </a:pPr>
            <a:r>
              <a:rPr lang="es-ES" sz="2600" b="1" dirty="0">
                <a:solidFill>
                  <a:srgbClr val="0F69C4"/>
                </a:solidFill>
                <a:latin typeface="Poppins"/>
                <a:ea typeface="Poppins"/>
                <a:cs typeface="Poppins"/>
                <a:sym typeface="Poppins"/>
              </a:rPr>
              <a:t>¿Qué es </a:t>
            </a:r>
            <a:r>
              <a:rPr lang="es-ES" sz="2600" b="1" i="0" u="none" strike="noStrike" cap="none" dirty="0">
                <a:solidFill>
                  <a:srgbClr val="0F69C4"/>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Copago </a:t>
            </a:r>
            <a:r>
              <a:rPr lang="es-ES" sz="2600" b="1" i="0" u="none" strike="noStrike" cap="none" dirty="0">
                <a:solidFill>
                  <a:srgbClr val="0F69C4"/>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Cero</a:t>
            </a:r>
            <a:r>
              <a:rPr lang="es-ES" sz="2600" b="1" i="0" u="none" strike="noStrike" cap="none" dirty="0">
                <a:solidFill>
                  <a:srgbClr val="0F69C4"/>
                </a:solidFill>
                <a:latin typeface="Poppins"/>
                <a:ea typeface="Poppins"/>
                <a:cs typeface="Poppins"/>
                <a:sym typeface="Poppins"/>
              </a:rPr>
              <a:t>?</a:t>
            </a:r>
            <a:endParaRPr sz="1400" b="1" i="0" u="none" strike="noStrike" cap="none" dirty="0">
              <a:solidFill>
                <a:srgbClr val="0F69C4"/>
              </a:solidFill>
              <a:latin typeface="Poppins"/>
              <a:ea typeface="Poppins"/>
              <a:cs typeface="Poppins"/>
              <a:sym typeface="Poppins"/>
            </a:endParaRPr>
          </a:p>
        </p:txBody>
      </p:sp>
      <p:sp>
        <p:nvSpPr>
          <p:cNvPr id="173" name="Google Shape;173;g2c19fee7dc2_0_31"/>
          <p:cNvSpPr txBox="1"/>
          <p:nvPr/>
        </p:nvSpPr>
        <p:spPr>
          <a:xfrm>
            <a:off x="1720851" y="3616925"/>
            <a:ext cx="7695600" cy="1200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400"/>
              <a:buFont typeface="Arial"/>
              <a:buNone/>
            </a:pPr>
            <a:r>
              <a:rPr lang="es-ES" sz="2000" b="1" i="0" u="none" strike="noStrike" cap="none" dirty="0">
                <a:solidFill>
                  <a:srgbClr val="0F69C4"/>
                </a:solidFill>
                <a:latin typeface="Poppins"/>
                <a:ea typeface="Poppins"/>
                <a:cs typeface="Poppins"/>
                <a:sym typeface="Poppins"/>
              </a:rPr>
              <a:t>¿Cómo se activa?</a:t>
            </a:r>
            <a:endParaRPr sz="2000" b="1" i="0" u="none" strike="noStrike" cap="none" dirty="0">
              <a:solidFill>
                <a:srgbClr val="0F69C4"/>
              </a:solidFill>
              <a:latin typeface="Poppins"/>
              <a:ea typeface="Poppins"/>
              <a:cs typeface="Poppins"/>
              <a:sym typeface="Poppins"/>
            </a:endParaRPr>
          </a:p>
          <a:p>
            <a:pPr marL="0" marR="0" lvl="0" indent="0" algn="l" rtl="0">
              <a:lnSpc>
                <a:spcPct val="115000"/>
              </a:lnSpc>
              <a:spcBef>
                <a:spcPts val="0"/>
              </a:spcBef>
              <a:spcAft>
                <a:spcPts val="0"/>
              </a:spcAft>
              <a:buClr>
                <a:srgbClr val="000000"/>
              </a:buClr>
              <a:buSzPts val="1400"/>
              <a:buFont typeface="Arial"/>
              <a:buNone/>
            </a:pPr>
            <a:r>
              <a:rPr lang="es-ES" sz="2000" dirty="0">
                <a:solidFill>
                  <a:srgbClr val="0070C0"/>
                </a:solidFill>
                <a:latin typeface="Poppins"/>
                <a:ea typeface="Poppins"/>
                <a:cs typeface="Poppins"/>
                <a:sym typeface="Poppins"/>
              </a:rPr>
              <a:t>De manera automática para todas las personas que pertenecen a Fonasa, sin trámites asociados.</a:t>
            </a:r>
            <a:endParaRPr sz="2000" i="0" u="none" strike="noStrike" cap="none" dirty="0">
              <a:solidFill>
                <a:srgbClr val="0070C0"/>
              </a:solidFill>
              <a:latin typeface="Poppins"/>
              <a:ea typeface="Poppins"/>
              <a:cs typeface="Poppins"/>
              <a:sym typeface="Poppins"/>
            </a:endParaRPr>
          </a:p>
        </p:txBody>
      </p:sp>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a:extLst>
              <a:ext uri="{FF2B5EF4-FFF2-40B4-BE49-F238E27FC236}">
                <a16:creationId xmlns:a16="http://schemas.microsoft.com/office/drawing/2014/main" id="{6512933E-C4F6-07B9-3CF7-F5135E71F1D1}"/>
              </a:ext>
            </a:extLst>
          </p:cNvPr>
          <p:cNvSpPr txBox="1">
            <a:spLocks/>
          </p:cNvSpPr>
          <p:nvPr/>
        </p:nvSpPr>
        <p:spPr>
          <a:xfrm>
            <a:off x="772648" y="813200"/>
            <a:ext cx="8793384"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200" b="1" spc="-150">
                <a:solidFill>
                  <a:schemeClr val="bg1"/>
                </a:solidFill>
                <a:latin typeface="Arial Black" charset="0"/>
                <a:ea typeface="Arial Black" charset="0"/>
                <a:cs typeface="Arial Black" charset="0"/>
              </a:rPr>
              <a:t>DIEFERENCIA ENTRE GES Y GES 30 DIAS</a:t>
            </a:r>
            <a:endParaRPr lang="es-ES" sz="3200" b="1" spc="-150" dirty="0">
              <a:solidFill>
                <a:schemeClr val="bg1"/>
              </a:solidFill>
              <a:latin typeface="Arial Black" charset="0"/>
              <a:ea typeface="Arial Black" charset="0"/>
              <a:cs typeface="Arial Black" charset="0"/>
            </a:endParaRPr>
          </a:p>
        </p:txBody>
      </p:sp>
      <p:sp>
        <p:nvSpPr>
          <p:cNvPr id="3" name="3 Marcador de contenido">
            <a:extLst>
              <a:ext uri="{FF2B5EF4-FFF2-40B4-BE49-F238E27FC236}">
                <a16:creationId xmlns:a16="http://schemas.microsoft.com/office/drawing/2014/main" id="{93C54BB6-41CF-7CC8-7205-EE3DFE5DCDD4}"/>
              </a:ext>
            </a:extLst>
          </p:cNvPr>
          <p:cNvSpPr txBox="1">
            <a:spLocks/>
          </p:cNvSpPr>
          <p:nvPr/>
        </p:nvSpPr>
        <p:spPr>
          <a:xfrm>
            <a:off x="772647" y="1847850"/>
            <a:ext cx="6030087" cy="4419599"/>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s-ES" sz="1600" dirty="0">
                <a:solidFill>
                  <a:srgbClr val="525252"/>
                </a:solidFill>
                <a:latin typeface="Arial" panose="020B0604020202020204" pitchFamily="34" charset="0"/>
                <a:ea typeface="Arial Black" charset="0"/>
                <a:cs typeface="Arial" panose="020B0604020202020204" pitchFamily="34" charset="0"/>
              </a:rPr>
              <a:t>Si un establecimiento de la Red pública de salud no cumple con el plazo para otorgar la prestación de un problema de salud GES, el paciente o un tercero que lo represente, podrá reclamar al Fonasa. </a:t>
            </a:r>
          </a:p>
          <a:p>
            <a:pPr algn="just"/>
            <a:endParaRPr lang="es-ES" sz="1600" dirty="0">
              <a:solidFill>
                <a:srgbClr val="525252"/>
              </a:solidFill>
              <a:latin typeface="Arial" panose="020B0604020202020204" pitchFamily="34" charset="0"/>
              <a:ea typeface="Arial Black" charset="0"/>
              <a:cs typeface="Arial" panose="020B0604020202020204" pitchFamily="34" charset="0"/>
            </a:endParaRPr>
          </a:p>
          <a:p>
            <a:pPr algn="just"/>
            <a:r>
              <a:rPr lang="es-ES" sz="1600" b="1" dirty="0">
                <a:solidFill>
                  <a:schemeClr val="tx1"/>
                </a:solidFill>
                <a:latin typeface="Arial" panose="020B0604020202020204" pitchFamily="34" charset="0"/>
                <a:ea typeface="Arial Black" charset="0"/>
                <a:cs typeface="Arial" panose="020B0604020202020204" pitchFamily="34" charset="0"/>
              </a:rPr>
              <a:t>Reclamo Ges 30 días</a:t>
            </a:r>
            <a:r>
              <a:rPr lang="es-ES" sz="1600" dirty="0">
                <a:solidFill>
                  <a:srgbClr val="525252"/>
                </a:solidFill>
                <a:latin typeface="Arial" panose="020B0604020202020204" pitchFamily="34" charset="0"/>
                <a:ea typeface="Arial Black" charset="0"/>
                <a:cs typeface="Arial" panose="020B0604020202020204" pitchFamily="34" charset="0"/>
              </a:rPr>
              <a:t>: Si este reclamo se ingresa  dentro de los siguientes 30 días contados desde la fecha en que venció esa garantía de oportunidad, FONASA tiene un plazo de 2 días hábiles para otorgar una respuesta a ese reclamo, ya sea con la resolución por parte del establecimiento público o bien con la designación de un segundo prestador.</a:t>
            </a:r>
          </a:p>
          <a:p>
            <a:pPr algn="l"/>
            <a:endParaRPr lang="es-ES" sz="1600" dirty="0">
              <a:solidFill>
                <a:srgbClr val="525252"/>
              </a:solidFill>
              <a:latin typeface="Arial" panose="020B0604020202020204" pitchFamily="34" charset="0"/>
              <a:ea typeface="Arial Black" charset="0"/>
              <a:cs typeface="Arial" panose="020B0604020202020204" pitchFamily="34" charset="0"/>
            </a:endParaRPr>
          </a:p>
          <a:p>
            <a:pPr algn="just"/>
            <a:r>
              <a:rPr lang="es-ES" sz="1600" b="1" dirty="0">
                <a:solidFill>
                  <a:srgbClr val="525252"/>
                </a:solidFill>
                <a:latin typeface="Arial" panose="020B0604020202020204" pitchFamily="34" charset="0"/>
                <a:ea typeface="Arial Black" charset="0"/>
                <a:cs typeface="Arial" panose="020B0604020202020204" pitchFamily="34" charset="0"/>
              </a:rPr>
              <a:t>Reclamo GES</a:t>
            </a:r>
            <a:r>
              <a:rPr lang="es-ES" sz="1600" dirty="0">
                <a:solidFill>
                  <a:srgbClr val="525252"/>
                </a:solidFill>
                <a:latin typeface="Arial" panose="020B0604020202020204" pitchFamily="34" charset="0"/>
                <a:ea typeface="Arial Black" charset="0"/>
                <a:cs typeface="Arial" panose="020B0604020202020204" pitchFamily="34" charset="0"/>
              </a:rPr>
              <a:t>: si un establecimiento de la Red pública de salud no ha entregado alguna atención indicada por su problema de salud GES y Han pasado más de 30 días desde que venció el plazo para otorgar una prestación.</a:t>
            </a:r>
          </a:p>
          <a:p>
            <a:pPr algn="l"/>
            <a:endParaRPr lang="es-ES" sz="1600" dirty="0">
              <a:solidFill>
                <a:srgbClr val="525252"/>
              </a:solidFill>
              <a:latin typeface="Arial" panose="020B0604020202020204" pitchFamily="34" charset="0"/>
              <a:ea typeface="Arial Black" charset="0"/>
              <a:cs typeface="Arial" panose="020B0604020202020204" pitchFamily="34" charset="0"/>
            </a:endParaRPr>
          </a:p>
          <a:p>
            <a:pPr algn="l"/>
            <a:endParaRPr lang="es-ES" sz="1600" dirty="0">
              <a:solidFill>
                <a:srgbClr val="525252"/>
              </a:solidFill>
              <a:latin typeface="Arial" panose="020B0604020202020204" pitchFamily="34" charset="0"/>
              <a:ea typeface="Arial Black" charset="0"/>
              <a:cs typeface="Arial" panose="020B0604020202020204" pitchFamily="34" charset="0"/>
            </a:endParaRPr>
          </a:p>
        </p:txBody>
      </p:sp>
      <p:pic>
        <p:nvPicPr>
          <p:cNvPr id="11" name="Imagen 10">
            <a:extLst>
              <a:ext uri="{FF2B5EF4-FFF2-40B4-BE49-F238E27FC236}">
                <a16:creationId xmlns:a16="http://schemas.microsoft.com/office/drawing/2014/main" id="{344E259D-2095-AED2-630F-B5218F4960B1}"/>
              </a:ext>
            </a:extLst>
          </p:cNvPr>
          <p:cNvPicPr>
            <a:picLocks noChangeAspect="1"/>
          </p:cNvPicPr>
          <p:nvPr/>
        </p:nvPicPr>
        <p:blipFill>
          <a:blip r:embed="rId3"/>
          <a:stretch>
            <a:fillRect/>
          </a:stretch>
        </p:blipFill>
        <p:spPr>
          <a:xfrm>
            <a:off x="7329195" y="2194474"/>
            <a:ext cx="2236838" cy="2369138"/>
          </a:xfrm>
          <a:prstGeom prst="rect">
            <a:avLst/>
          </a:prstGeom>
        </p:spPr>
      </p:pic>
      <p:pic>
        <p:nvPicPr>
          <p:cNvPr id="5" name="Imagen 4">
            <a:extLst>
              <a:ext uri="{FF2B5EF4-FFF2-40B4-BE49-F238E27FC236}">
                <a16:creationId xmlns:a16="http://schemas.microsoft.com/office/drawing/2014/main" id="{B1B40BB2-991A-4C29-B550-357535524C4B}"/>
              </a:ext>
            </a:extLst>
          </p:cNvPr>
          <p:cNvPicPr>
            <a:picLocks noChangeAspect="1"/>
          </p:cNvPicPr>
          <p:nvPr/>
        </p:nvPicPr>
        <p:blipFill>
          <a:blip r:embed="rId4"/>
          <a:stretch>
            <a:fillRect/>
          </a:stretch>
        </p:blipFill>
        <p:spPr>
          <a:xfrm>
            <a:off x="7329194" y="4921634"/>
            <a:ext cx="2386306" cy="590632"/>
          </a:xfrm>
          <a:prstGeom prst="rect">
            <a:avLst/>
          </a:prstGeom>
        </p:spPr>
      </p:pic>
    </p:spTree>
    <p:extLst>
      <p:ext uri="{BB962C8B-B14F-4D97-AF65-F5344CB8AC3E}">
        <p14:creationId xmlns:p14="http://schemas.microsoft.com/office/powerpoint/2010/main" val="1579768173"/>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3 Marcador de contenido">
            <a:extLst>
              <a:ext uri="{FF2B5EF4-FFF2-40B4-BE49-F238E27FC236}">
                <a16:creationId xmlns:a16="http://schemas.microsoft.com/office/drawing/2014/main" id="{657613B5-CB4A-4D90-8F77-BEC78D880257}"/>
              </a:ext>
            </a:extLst>
          </p:cNvPr>
          <p:cNvSpPr txBox="1">
            <a:spLocks/>
          </p:cNvSpPr>
          <p:nvPr/>
        </p:nvSpPr>
        <p:spPr>
          <a:xfrm>
            <a:off x="595191" y="2532694"/>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3600" b="1" spc="-150" dirty="0">
                <a:solidFill>
                  <a:schemeClr val="bg1"/>
                </a:solidFill>
                <a:latin typeface="Arial Black" charset="0"/>
                <a:ea typeface="Arial Black" charset="0"/>
                <a:cs typeface="Arial Black" charset="0"/>
              </a:rPr>
              <a:t>CONVENIO PAD</a:t>
            </a:r>
          </a:p>
        </p:txBody>
      </p:sp>
      <p:sp>
        <p:nvSpPr>
          <p:cNvPr id="4" name="3 Marcador de contenido">
            <a:extLst>
              <a:ext uri="{FF2B5EF4-FFF2-40B4-BE49-F238E27FC236}">
                <a16:creationId xmlns:a16="http://schemas.microsoft.com/office/drawing/2014/main" id="{79319140-7B9C-4DA6-8693-7B7B5475A063}"/>
              </a:ext>
            </a:extLst>
          </p:cNvPr>
          <p:cNvSpPr txBox="1">
            <a:spLocks/>
          </p:cNvSpPr>
          <p:nvPr/>
        </p:nvSpPr>
        <p:spPr>
          <a:xfrm>
            <a:off x="1832320" y="3346670"/>
            <a:ext cx="8530880" cy="710980"/>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chemeClr val="bg1"/>
                </a:solidFill>
                <a:latin typeface="Arial" panose="020B0604020202020204" pitchFamily="34" charset="0"/>
                <a:ea typeface="Arial Black" charset="0"/>
                <a:cs typeface="Arial" panose="020B0604020202020204" pitchFamily="34" charset="0"/>
              </a:rPr>
              <a:t>Pago Asociado a Diagnóstico</a:t>
            </a:r>
          </a:p>
        </p:txBody>
      </p:sp>
    </p:spTree>
    <p:extLst>
      <p:ext uri="{BB962C8B-B14F-4D97-AF65-F5344CB8AC3E}">
        <p14:creationId xmlns:p14="http://schemas.microsoft.com/office/powerpoint/2010/main" val="3926462496"/>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3 Marcador de contenido">
            <a:extLst>
              <a:ext uri="{FF2B5EF4-FFF2-40B4-BE49-F238E27FC236}">
                <a16:creationId xmlns:a16="http://schemas.microsoft.com/office/drawing/2014/main" id="{081AC368-17FC-4974-9CFE-DE572EEE2DAB}"/>
              </a:ext>
            </a:extLst>
          </p:cNvPr>
          <p:cNvSpPr txBox="1">
            <a:spLocks/>
          </p:cNvSpPr>
          <p:nvPr/>
        </p:nvSpPr>
        <p:spPr>
          <a:xfrm>
            <a:off x="3817285" y="4114014"/>
            <a:ext cx="2666452" cy="156117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r>
              <a:rPr lang="es-CL" dirty="0">
                <a:solidFill>
                  <a:srgbClr val="525252"/>
                </a:solidFill>
                <a:latin typeface="Arial" panose="020B0604020202020204" pitchFamily="34" charset="0"/>
                <a:cs typeface="Arial" panose="020B0604020202020204" pitchFamily="34" charset="0"/>
              </a:rPr>
              <a:t>Es un beneficio que ayuda a las personas beneficiarias de Fonasa y a sus cargas, puedan acceder a diferentes paquetes de prestaciones de salud.</a:t>
            </a:r>
          </a:p>
        </p:txBody>
      </p:sp>
      <p:sp>
        <p:nvSpPr>
          <p:cNvPr id="9" name="3 Marcador de contenido">
            <a:extLst>
              <a:ext uri="{FF2B5EF4-FFF2-40B4-BE49-F238E27FC236}">
                <a16:creationId xmlns:a16="http://schemas.microsoft.com/office/drawing/2014/main" id="{9CF0C47F-917A-4242-86A7-94C45F707846}"/>
              </a:ext>
            </a:extLst>
          </p:cNvPr>
          <p:cNvSpPr txBox="1">
            <a:spLocks/>
          </p:cNvSpPr>
          <p:nvPr/>
        </p:nvSpPr>
        <p:spPr>
          <a:xfrm>
            <a:off x="6601373" y="4114014"/>
            <a:ext cx="2666452" cy="156117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r>
              <a:rPr lang="es-CL" dirty="0">
                <a:solidFill>
                  <a:srgbClr val="525252"/>
                </a:solidFill>
                <a:latin typeface="Arial" panose="020B0604020202020204" pitchFamily="34" charset="0"/>
                <a:cs typeface="Arial" panose="020B0604020202020204" pitchFamily="34" charset="0"/>
              </a:rPr>
              <a:t>A las personas afiliadas y sus  cargas acreditadas  en Fonasa que estén inscritos en los tramos B, C o D. </a:t>
            </a:r>
          </a:p>
        </p:txBody>
      </p:sp>
      <p:sp>
        <p:nvSpPr>
          <p:cNvPr id="10" name="3 Marcador de contenido">
            <a:extLst>
              <a:ext uri="{FF2B5EF4-FFF2-40B4-BE49-F238E27FC236}">
                <a16:creationId xmlns:a16="http://schemas.microsoft.com/office/drawing/2014/main" id="{7776D9AF-2B20-4DCC-B3E1-7DF2BF9D739B}"/>
              </a:ext>
            </a:extLst>
          </p:cNvPr>
          <p:cNvSpPr txBox="1">
            <a:spLocks/>
          </p:cNvSpPr>
          <p:nvPr/>
        </p:nvSpPr>
        <p:spPr>
          <a:xfrm>
            <a:off x="9384256" y="4114014"/>
            <a:ext cx="2666452" cy="156117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es-CL" dirty="0">
                <a:solidFill>
                  <a:srgbClr val="525252"/>
                </a:solidFill>
                <a:latin typeface="Arial" panose="020B0604020202020204" pitchFamily="34" charset="0"/>
                <a:cs typeface="Arial" panose="020B0604020202020204" pitchFamily="34" charset="0"/>
              </a:rPr>
              <a:t>Saber el valor de la atención antes de atenderse. </a:t>
            </a:r>
          </a:p>
          <a:p>
            <a:pPr lvl="0" algn="l"/>
            <a:endParaRPr lang="es-CL" dirty="0">
              <a:solidFill>
                <a:srgbClr val="525252"/>
              </a:solidFill>
              <a:latin typeface="Arial" panose="020B0604020202020204" pitchFamily="34" charset="0"/>
              <a:cs typeface="Arial" panose="020B0604020202020204" pitchFamily="34" charset="0"/>
            </a:endParaRPr>
          </a:p>
          <a:p>
            <a:pPr lvl="0" algn="l"/>
            <a:r>
              <a:rPr lang="es-CL" dirty="0">
                <a:solidFill>
                  <a:srgbClr val="525252"/>
                </a:solidFill>
                <a:latin typeface="Arial" panose="020B0604020202020204" pitchFamily="34" charset="0"/>
                <a:cs typeface="Arial" panose="020B0604020202020204" pitchFamily="34" charset="0"/>
              </a:rPr>
              <a:t>Tener acceso a la atención  a través de prestadores públicos y privados.</a:t>
            </a:r>
          </a:p>
          <a:p>
            <a:pPr lvl="0" algn="l"/>
            <a:r>
              <a:rPr lang="es-CL" dirty="0">
                <a:solidFill>
                  <a:srgbClr val="525252"/>
                </a:solidFill>
                <a:latin typeface="Arial" panose="020B0604020202020204" pitchFamily="34" charset="0"/>
                <a:cs typeface="Arial" panose="020B0604020202020204" pitchFamily="34" charset="0"/>
              </a:rPr>
              <a:t>A no pagar diferencias .</a:t>
            </a:r>
          </a:p>
        </p:txBody>
      </p:sp>
      <p:sp>
        <p:nvSpPr>
          <p:cNvPr id="11" name="3 Marcador de contenido">
            <a:extLst>
              <a:ext uri="{FF2B5EF4-FFF2-40B4-BE49-F238E27FC236}">
                <a16:creationId xmlns:a16="http://schemas.microsoft.com/office/drawing/2014/main" id="{B62280A7-F10B-4512-AFAA-7E85FF48F715}"/>
              </a:ext>
            </a:extLst>
          </p:cNvPr>
          <p:cNvSpPr txBox="1">
            <a:spLocks/>
          </p:cNvSpPr>
          <p:nvPr/>
        </p:nvSpPr>
        <p:spPr>
          <a:xfrm>
            <a:off x="3817285" y="3713585"/>
            <a:ext cx="2666452" cy="291230"/>
          </a:xfrm>
          <a:prstGeom prst="rect">
            <a:avLst/>
          </a:prstGeom>
          <a:solidFill>
            <a:srgbClr val="525252"/>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es-CL" b="1" dirty="0">
                <a:solidFill>
                  <a:schemeClr val="bg1"/>
                </a:solidFill>
                <a:latin typeface="Arial" panose="020B0604020202020204" pitchFamily="34" charset="0"/>
                <a:cs typeface="Arial" panose="020B0604020202020204" pitchFamily="34" charset="0"/>
              </a:rPr>
              <a:t>¿Cuál es el objetivo del PAD?</a:t>
            </a:r>
          </a:p>
        </p:txBody>
      </p:sp>
      <p:sp>
        <p:nvSpPr>
          <p:cNvPr id="12" name="3 Marcador de contenido">
            <a:extLst>
              <a:ext uri="{FF2B5EF4-FFF2-40B4-BE49-F238E27FC236}">
                <a16:creationId xmlns:a16="http://schemas.microsoft.com/office/drawing/2014/main" id="{DBE2A465-1426-44EF-B559-9991284A4B2C}"/>
              </a:ext>
            </a:extLst>
          </p:cNvPr>
          <p:cNvSpPr txBox="1">
            <a:spLocks/>
          </p:cNvSpPr>
          <p:nvPr/>
        </p:nvSpPr>
        <p:spPr>
          <a:xfrm>
            <a:off x="6601373" y="3713585"/>
            <a:ext cx="2666452" cy="291230"/>
          </a:xfrm>
          <a:prstGeom prst="rect">
            <a:avLst/>
          </a:prstGeom>
          <a:solidFill>
            <a:srgbClr val="525252"/>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es-CL" b="1" dirty="0">
                <a:solidFill>
                  <a:schemeClr val="bg1"/>
                </a:solidFill>
                <a:latin typeface="Arial" panose="020B0604020202020204" pitchFamily="34" charset="0"/>
                <a:cs typeface="Arial" panose="020B0604020202020204" pitchFamily="34" charset="0"/>
              </a:rPr>
              <a:t>¿A quiénes beneficia?</a:t>
            </a:r>
          </a:p>
        </p:txBody>
      </p:sp>
      <p:sp>
        <p:nvSpPr>
          <p:cNvPr id="13" name="3 Marcador de contenido">
            <a:extLst>
              <a:ext uri="{FF2B5EF4-FFF2-40B4-BE49-F238E27FC236}">
                <a16:creationId xmlns:a16="http://schemas.microsoft.com/office/drawing/2014/main" id="{5A9538E2-ED5B-4317-9875-37FCFF7BF7D9}"/>
              </a:ext>
            </a:extLst>
          </p:cNvPr>
          <p:cNvSpPr txBox="1">
            <a:spLocks/>
          </p:cNvSpPr>
          <p:nvPr/>
        </p:nvSpPr>
        <p:spPr>
          <a:xfrm>
            <a:off x="9384256" y="3713585"/>
            <a:ext cx="2666452" cy="291230"/>
          </a:xfrm>
          <a:prstGeom prst="rect">
            <a:avLst/>
          </a:prstGeom>
          <a:solidFill>
            <a:srgbClr val="525252"/>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es-CL" b="1" dirty="0">
                <a:solidFill>
                  <a:schemeClr val="bg1"/>
                </a:solidFill>
                <a:latin typeface="Arial" panose="020B0604020202020204" pitchFamily="34" charset="0"/>
                <a:cs typeface="Arial" panose="020B0604020202020204" pitchFamily="34" charset="0"/>
              </a:rPr>
              <a:t>¿Qué  garantiza el PAD?</a:t>
            </a:r>
          </a:p>
        </p:txBody>
      </p:sp>
      <p:sp>
        <p:nvSpPr>
          <p:cNvPr id="14" name="3 Marcador de contenido">
            <a:extLst>
              <a:ext uri="{FF2B5EF4-FFF2-40B4-BE49-F238E27FC236}">
                <a16:creationId xmlns:a16="http://schemas.microsoft.com/office/drawing/2014/main" id="{7B8289F6-6E10-4863-9FEB-D859C9F35E2F}"/>
              </a:ext>
            </a:extLst>
          </p:cNvPr>
          <p:cNvSpPr txBox="1">
            <a:spLocks/>
          </p:cNvSpPr>
          <p:nvPr/>
        </p:nvSpPr>
        <p:spPr>
          <a:xfrm>
            <a:off x="591672" y="1203725"/>
            <a:ext cx="8190378" cy="621437"/>
          </a:xfrm>
          <a:prstGeom prst="rect">
            <a:avLst/>
          </a:prstGeom>
          <a:solidFill>
            <a:srgbClr val="FFFF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rgbClr val="072F41"/>
                </a:solidFill>
                <a:latin typeface="Arial Black" charset="0"/>
                <a:ea typeface="Arial Black" charset="0"/>
                <a:cs typeface="Arial Black" charset="0"/>
              </a:rPr>
              <a:t>PAGO ASOCIADO A DIAGNÓSTICO</a:t>
            </a:r>
          </a:p>
        </p:txBody>
      </p:sp>
      <p:sp>
        <p:nvSpPr>
          <p:cNvPr id="16" name="3 Marcador de contenido">
            <a:extLst>
              <a:ext uri="{FF2B5EF4-FFF2-40B4-BE49-F238E27FC236}">
                <a16:creationId xmlns:a16="http://schemas.microsoft.com/office/drawing/2014/main" id="{596AA894-9F1F-4F93-9C05-19E98CBF1AF7}"/>
              </a:ext>
            </a:extLst>
          </p:cNvPr>
          <p:cNvSpPr txBox="1">
            <a:spLocks/>
          </p:cNvSpPr>
          <p:nvPr/>
        </p:nvSpPr>
        <p:spPr>
          <a:xfrm>
            <a:off x="666495" y="830177"/>
            <a:ext cx="2333880" cy="295107"/>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dirty="0">
                <a:solidFill>
                  <a:srgbClr val="525252"/>
                </a:solidFill>
                <a:latin typeface="Arial" charset="0"/>
                <a:ea typeface="Arial" charset="0"/>
                <a:cs typeface="Arial" charset="0"/>
              </a:rPr>
              <a:t>PAD</a:t>
            </a:r>
            <a:endParaRPr lang="es-ES_tradnl" dirty="0">
              <a:solidFill>
                <a:srgbClr val="525252"/>
              </a:solidFill>
              <a:latin typeface="Arial" charset="0"/>
              <a:ea typeface="Arial" charset="0"/>
              <a:cs typeface="Arial" charset="0"/>
            </a:endParaRPr>
          </a:p>
        </p:txBody>
      </p:sp>
    </p:spTree>
    <p:extLst>
      <p:ext uri="{BB962C8B-B14F-4D97-AF65-F5344CB8AC3E}">
        <p14:creationId xmlns:p14="http://schemas.microsoft.com/office/powerpoint/2010/main" val="3474879315"/>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7FBFA06F-C79D-429C-B721-315B373F5DE8}"/>
              </a:ext>
            </a:extLst>
          </p:cNvPr>
          <p:cNvPicPr>
            <a:picLocks noChangeAspect="1"/>
          </p:cNvPicPr>
          <p:nvPr/>
        </p:nvPicPr>
        <p:blipFill>
          <a:blip r:embed="rId4"/>
          <a:stretch>
            <a:fillRect/>
          </a:stretch>
        </p:blipFill>
        <p:spPr>
          <a:xfrm>
            <a:off x="5458966" y="2791966"/>
            <a:ext cx="1274067" cy="1274067"/>
          </a:xfrm>
          <a:prstGeom prst="rect">
            <a:avLst/>
          </a:prstGeom>
        </p:spPr>
      </p:pic>
      <p:sp>
        <p:nvSpPr>
          <p:cNvPr id="23" name="3 Marcador de contenido">
            <a:extLst>
              <a:ext uri="{FF2B5EF4-FFF2-40B4-BE49-F238E27FC236}">
                <a16:creationId xmlns:a16="http://schemas.microsoft.com/office/drawing/2014/main" id="{3F7CD15F-D6A9-4861-888D-AC3AB4F2B884}"/>
              </a:ext>
            </a:extLst>
          </p:cNvPr>
          <p:cNvSpPr txBox="1">
            <a:spLocks/>
          </p:cNvSpPr>
          <p:nvPr/>
        </p:nvSpPr>
        <p:spPr>
          <a:xfrm>
            <a:off x="1721468" y="2880184"/>
            <a:ext cx="2481137"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EJEMPLO</a:t>
            </a:r>
          </a:p>
        </p:txBody>
      </p:sp>
      <p:sp>
        <p:nvSpPr>
          <p:cNvPr id="24" name="3 Marcador de contenido">
            <a:extLst>
              <a:ext uri="{FF2B5EF4-FFF2-40B4-BE49-F238E27FC236}">
                <a16:creationId xmlns:a16="http://schemas.microsoft.com/office/drawing/2014/main" id="{F5575CC5-F791-48B8-A1BB-5F2EC40D1D3B}"/>
              </a:ext>
            </a:extLst>
          </p:cNvPr>
          <p:cNvSpPr txBox="1">
            <a:spLocks/>
          </p:cNvSpPr>
          <p:nvPr/>
        </p:nvSpPr>
        <p:spPr>
          <a:xfrm>
            <a:off x="1341235" y="3436209"/>
            <a:ext cx="2861370" cy="621437"/>
          </a:xfrm>
          <a:prstGeom prst="rect">
            <a:avLst/>
          </a:prstGeom>
          <a:solidFill>
            <a:srgbClr val="072F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PAD PARTO</a:t>
            </a:r>
          </a:p>
        </p:txBody>
      </p:sp>
      <p:sp>
        <p:nvSpPr>
          <p:cNvPr id="25" name="3 Marcador de contenido">
            <a:extLst>
              <a:ext uri="{FF2B5EF4-FFF2-40B4-BE49-F238E27FC236}">
                <a16:creationId xmlns:a16="http://schemas.microsoft.com/office/drawing/2014/main" id="{4EBC9243-C821-49FA-B1E6-AFE667CE10E1}"/>
              </a:ext>
            </a:extLst>
          </p:cNvPr>
          <p:cNvSpPr txBox="1">
            <a:spLocks/>
          </p:cNvSpPr>
          <p:nvPr/>
        </p:nvSpPr>
        <p:spPr>
          <a:xfrm>
            <a:off x="7989394" y="3145516"/>
            <a:ext cx="2760122"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$1.351.070</a:t>
            </a:r>
          </a:p>
        </p:txBody>
      </p:sp>
      <p:sp>
        <p:nvSpPr>
          <p:cNvPr id="26" name="3 Marcador de contenido">
            <a:extLst>
              <a:ext uri="{FF2B5EF4-FFF2-40B4-BE49-F238E27FC236}">
                <a16:creationId xmlns:a16="http://schemas.microsoft.com/office/drawing/2014/main" id="{24A56E37-34F7-4CE4-889D-9D2D661E33B8}"/>
              </a:ext>
            </a:extLst>
          </p:cNvPr>
          <p:cNvSpPr txBox="1">
            <a:spLocks/>
          </p:cNvSpPr>
          <p:nvPr/>
        </p:nvSpPr>
        <p:spPr>
          <a:xfrm>
            <a:off x="7989393" y="4900824"/>
            <a:ext cx="2845183" cy="776963"/>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marR="0" lvl="0" indent="-171450" algn="l" defTabSz="914400" rtl="0" eaLnBrk="1" fontAlgn="auto" latinLnBrk="0" hangingPunct="1">
              <a:lnSpc>
                <a:spcPct val="70000"/>
              </a:lnSpc>
              <a:spcBef>
                <a:spcPct val="50000"/>
              </a:spcBef>
              <a:spcAft>
                <a:spcPts val="0"/>
              </a:spcAft>
              <a:buClrTx/>
              <a:buSzTx/>
              <a:buFont typeface="Arial" panose="020B0604020202020204" pitchFamily="34"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Efectivo</a:t>
            </a:r>
          </a:p>
          <a:p>
            <a:pPr marL="171450" marR="0" lvl="0" indent="-171450" algn="l" defTabSz="914400" rtl="0" eaLnBrk="1" fontAlgn="auto" latinLnBrk="0" hangingPunct="1">
              <a:lnSpc>
                <a:spcPct val="70000"/>
              </a:lnSpc>
              <a:spcBef>
                <a:spcPct val="50000"/>
              </a:spcBef>
              <a:spcAft>
                <a:spcPts val="0"/>
              </a:spcAft>
              <a:buClrTx/>
              <a:buSzTx/>
              <a:buFont typeface="Arial" panose="020B0604020202020204" pitchFamily="34"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Tarjetas/Cheques</a:t>
            </a:r>
          </a:p>
          <a:p>
            <a:pPr marL="171450" marR="0" lvl="0" indent="-171450" algn="l" defTabSz="914400" rtl="0" eaLnBrk="1" fontAlgn="auto" latinLnBrk="0" hangingPunct="1">
              <a:lnSpc>
                <a:spcPct val="70000"/>
              </a:lnSpc>
              <a:spcBef>
                <a:spcPct val="50000"/>
              </a:spcBef>
              <a:spcAft>
                <a:spcPts val="0"/>
              </a:spcAft>
              <a:buClrTx/>
              <a:buSzTx/>
              <a:buFont typeface="Arial" panose="020B0604020202020204" pitchFamily="34"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Préstamo Médico (25% $337.770.-) </a:t>
            </a:r>
          </a:p>
          <a:p>
            <a:pPr marL="171450" marR="0" lvl="0" indent="-171450" algn="l" defTabSz="914400" rtl="0" eaLnBrk="1" fontAlgn="auto" latinLnBrk="0" hangingPunct="1">
              <a:lnSpc>
                <a:spcPct val="70000"/>
              </a:lnSpc>
              <a:spcBef>
                <a:spcPct val="50000"/>
              </a:spcBef>
              <a:spcAft>
                <a:spcPts val="0"/>
              </a:spcAft>
              <a:buClrTx/>
              <a:buSzTx/>
              <a:buFont typeface="Arial" panose="020B0604020202020204" pitchFamily="34" charset="0"/>
              <a:buChar char="•"/>
              <a:tabLst/>
              <a:defRPr/>
            </a:pPr>
            <a:r>
              <a:rPr kumimoji="0" lang="es-CL" sz="1200" b="1" i="0" u="none" strike="noStrike" kern="1200" cap="none" spc="0" normalizeH="0" baseline="0" noProof="0" dirty="0">
                <a:ln>
                  <a:noFill/>
                </a:ln>
                <a:solidFill>
                  <a:srgbClr val="525252"/>
                </a:solidFill>
                <a:effectLst/>
                <a:uLnTx/>
                <a:uFillTx/>
                <a:latin typeface="Arial" charset="0"/>
                <a:ea typeface="Arial" charset="0"/>
                <a:cs typeface="Arial" charset="0"/>
              </a:rPr>
              <a:t>A pagar $0.-</a:t>
            </a:r>
            <a:endParaRPr kumimoji="0" lang="es-CL" sz="12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endParaRPr>
          </a:p>
        </p:txBody>
      </p:sp>
      <p:sp>
        <p:nvSpPr>
          <p:cNvPr id="27" name="3 Marcador de contenido">
            <a:extLst>
              <a:ext uri="{FF2B5EF4-FFF2-40B4-BE49-F238E27FC236}">
                <a16:creationId xmlns:a16="http://schemas.microsoft.com/office/drawing/2014/main" id="{56CB455E-3993-47E9-B683-591596CA031A}"/>
              </a:ext>
            </a:extLst>
          </p:cNvPr>
          <p:cNvSpPr txBox="1">
            <a:spLocks/>
          </p:cNvSpPr>
          <p:nvPr/>
        </p:nvSpPr>
        <p:spPr>
          <a:xfrm>
            <a:off x="7989394" y="3713585"/>
            <a:ext cx="2760122" cy="291230"/>
          </a:xfrm>
          <a:prstGeom prst="rect">
            <a:avLst/>
          </a:prstGeom>
          <a:solidFill>
            <a:srgbClr val="525252"/>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2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FONASA FINANCIA $1.013.300- 75%</a:t>
            </a:r>
          </a:p>
        </p:txBody>
      </p:sp>
      <p:sp>
        <p:nvSpPr>
          <p:cNvPr id="28" name="3 Marcador de contenido">
            <a:extLst>
              <a:ext uri="{FF2B5EF4-FFF2-40B4-BE49-F238E27FC236}">
                <a16:creationId xmlns:a16="http://schemas.microsoft.com/office/drawing/2014/main" id="{9F249295-9699-4355-8326-AD290B10F5DE}"/>
              </a:ext>
            </a:extLst>
          </p:cNvPr>
          <p:cNvSpPr txBox="1">
            <a:spLocks/>
          </p:cNvSpPr>
          <p:nvPr/>
        </p:nvSpPr>
        <p:spPr>
          <a:xfrm>
            <a:off x="7989393" y="4281654"/>
            <a:ext cx="3695787" cy="291230"/>
          </a:xfrm>
          <a:prstGeom prst="rect">
            <a:avLst/>
          </a:prstGeom>
          <a:no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20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Beneficiario paga $337.770.-</a:t>
            </a:r>
          </a:p>
        </p:txBody>
      </p:sp>
    </p:spTree>
    <p:extLst>
      <p:ext uri="{BB962C8B-B14F-4D97-AF65-F5344CB8AC3E}">
        <p14:creationId xmlns:p14="http://schemas.microsoft.com/office/powerpoint/2010/main" val="3212267598"/>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28521BAF-761B-4EC3-8E15-1F57836216B7}"/>
              </a:ext>
            </a:extLst>
          </p:cNvPr>
          <p:cNvPicPr>
            <a:picLocks noChangeAspect="1"/>
          </p:cNvPicPr>
          <p:nvPr/>
        </p:nvPicPr>
        <p:blipFill>
          <a:blip r:embed="rId3"/>
          <a:stretch>
            <a:fillRect/>
          </a:stretch>
        </p:blipFill>
        <p:spPr>
          <a:xfrm>
            <a:off x="5460490" y="2793490"/>
            <a:ext cx="1271019" cy="1271019"/>
          </a:xfrm>
          <a:prstGeom prst="rect">
            <a:avLst/>
          </a:prstGeom>
        </p:spPr>
      </p:pic>
      <p:sp>
        <p:nvSpPr>
          <p:cNvPr id="18" name="3 Marcador de contenido">
            <a:extLst>
              <a:ext uri="{FF2B5EF4-FFF2-40B4-BE49-F238E27FC236}">
                <a16:creationId xmlns:a16="http://schemas.microsoft.com/office/drawing/2014/main" id="{ED531012-2AAB-45B5-96E0-9F9C25F06916}"/>
              </a:ext>
            </a:extLst>
          </p:cNvPr>
          <p:cNvSpPr txBox="1">
            <a:spLocks/>
          </p:cNvSpPr>
          <p:nvPr/>
        </p:nvSpPr>
        <p:spPr>
          <a:xfrm>
            <a:off x="1721468" y="2880184"/>
            <a:ext cx="2481137"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EJEMPLO</a:t>
            </a:r>
          </a:p>
        </p:txBody>
      </p:sp>
      <p:sp>
        <p:nvSpPr>
          <p:cNvPr id="19" name="3 Marcador de contenido">
            <a:extLst>
              <a:ext uri="{FF2B5EF4-FFF2-40B4-BE49-F238E27FC236}">
                <a16:creationId xmlns:a16="http://schemas.microsoft.com/office/drawing/2014/main" id="{EF17CC03-390B-4280-BD18-836304F9A708}"/>
              </a:ext>
            </a:extLst>
          </p:cNvPr>
          <p:cNvSpPr txBox="1">
            <a:spLocks/>
          </p:cNvSpPr>
          <p:nvPr/>
        </p:nvSpPr>
        <p:spPr>
          <a:xfrm>
            <a:off x="1185498" y="3436209"/>
            <a:ext cx="3017107" cy="621437"/>
          </a:xfrm>
          <a:prstGeom prst="rect">
            <a:avLst/>
          </a:prstGeom>
          <a:solidFill>
            <a:srgbClr val="072F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CATARATAS</a:t>
            </a:r>
          </a:p>
        </p:txBody>
      </p:sp>
      <p:sp>
        <p:nvSpPr>
          <p:cNvPr id="20" name="3 Marcador de contenido">
            <a:extLst>
              <a:ext uri="{FF2B5EF4-FFF2-40B4-BE49-F238E27FC236}">
                <a16:creationId xmlns:a16="http://schemas.microsoft.com/office/drawing/2014/main" id="{5EC7895D-D923-4AF3-A2B0-8CF90570CBF4}"/>
              </a:ext>
            </a:extLst>
          </p:cNvPr>
          <p:cNvSpPr txBox="1">
            <a:spLocks/>
          </p:cNvSpPr>
          <p:nvPr/>
        </p:nvSpPr>
        <p:spPr>
          <a:xfrm>
            <a:off x="7989394" y="3145516"/>
            <a:ext cx="2760122"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$1.057.130</a:t>
            </a:r>
          </a:p>
        </p:txBody>
      </p:sp>
      <p:sp>
        <p:nvSpPr>
          <p:cNvPr id="21" name="3 Marcador de contenido">
            <a:extLst>
              <a:ext uri="{FF2B5EF4-FFF2-40B4-BE49-F238E27FC236}">
                <a16:creationId xmlns:a16="http://schemas.microsoft.com/office/drawing/2014/main" id="{CE1B541F-4793-4419-B792-1096324AD907}"/>
              </a:ext>
            </a:extLst>
          </p:cNvPr>
          <p:cNvSpPr txBox="1">
            <a:spLocks/>
          </p:cNvSpPr>
          <p:nvPr/>
        </p:nvSpPr>
        <p:spPr>
          <a:xfrm>
            <a:off x="7989393" y="4900824"/>
            <a:ext cx="3536299" cy="915185"/>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Efectivo</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Tarjetas/Cheques</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Préstamo Médico (85% $</a:t>
            </a:r>
            <a:r>
              <a:rPr kumimoji="0" lang="es-ES" sz="1200" b="0" i="0" u="none" strike="noStrike" kern="1200" cap="none" spc="0" normalizeH="0" baseline="0" noProof="0" dirty="0">
                <a:ln>
                  <a:noFill/>
                </a:ln>
                <a:solidFill>
                  <a:srgbClr val="212529"/>
                </a:solidFill>
                <a:effectLst/>
                <a:uLnTx/>
                <a:uFillTx/>
                <a:latin typeface="Roboto" panose="02000000000000000000" pitchFamily="2" charset="0"/>
                <a:ea typeface="+mn-ea"/>
                <a:cs typeface="+mn-cs"/>
              </a:rPr>
              <a:t>449.280</a:t>
            </a: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 </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CL" sz="1200" b="1" i="0" u="none" strike="noStrike" kern="1200" cap="none" spc="0" normalizeH="0" baseline="0" noProof="0" dirty="0">
                <a:ln>
                  <a:noFill/>
                </a:ln>
                <a:solidFill>
                  <a:srgbClr val="525252"/>
                </a:solidFill>
                <a:effectLst/>
                <a:uLnTx/>
                <a:uFillTx/>
                <a:latin typeface="Arial" charset="0"/>
                <a:ea typeface="Arial" charset="0"/>
                <a:cs typeface="Arial" charset="0"/>
              </a:rPr>
              <a:t>A pagar 15% $79.280.-</a:t>
            </a:r>
            <a:endParaRPr kumimoji="0" lang="es-ES" sz="1200" b="1" i="0" u="none" strike="noStrike" kern="1200" cap="none" spc="0" normalizeH="0" baseline="0" noProof="0" dirty="0">
              <a:ln>
                <a:noFill/>
              </a:ln>
              <a:solidFill>
                <a:srgbClr val="525252"/>
              </a:solidFill>
              <a:effectLst/>
              <a:uLnTx/>
              <a:uFillTx/>
              <a:latin typeface="Arial" charset="0"/>
              <a:ea typeface="Arial" charset="0"/>
              <a:cs typeface="Arial" charset="0"/>
            </a:endParaRPr>
          </a:p>
        </p:txBody>
      </p:sp>
      <p:sp>
        <p:nvSpPr>
          <p:cNvPr id="22" name="3 Marcador de contenido">
            <a:extLst>
              <a:ext uri="{FF2B5EF4-FFF2-40B4-BE49-F238E27FC236}">
                <a16:creationId xmlns:a16="http://schemas.microsoft.com/office/drawing/2014/main" id="{8996C665-AB2B-4403-ABEF-2C44B798FF45}"/>
              </a:ext>
            </a:extLst>
          </p:cNvPr>
          <p:cNvSpPr txBox="1">
            <a:spLocks/>
          </p:cNvSpPr>
          <p:nvPr/>
        </p:nvSpPr>
        <p:spPr>
          <a:xfrm>
            <a:off x="7989394" y="3713585"/>
            <a:ext cx="2760122" cy="291230"/>
          </a:xfrm>
          <a:prstGeom prst="rect">
            <a:avLst/>
          </a:prstGeom>
          <a:solidFill>
            <a:srgbClr val="525252"/>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2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FONASA FINANCIA $528.570- 50%</a:t>
            </a:r>
          </a:p>
        </p:txBody>
      </p:sp>
      <p:sp>
        <p:nvSpPr>
          <p:cNvPr id="24" name="3 Marcador de contenido">
            <a:extLst>
              <a:ext uri="{FF2B5EF4-FFF2-40B4-BE49-F238E27FC236}">
                <a16:creationId xmlns:a16="http://schemas.microsoft.com/office/drawing/2014/main" id="{2611D00A-E000-4C86-AB47-393EACCF3F48}"/>
              </a:ext>
            </a:extLst>
          </p:cNvPr>
          <p:cNvSpPr txBox="1">
            <a:spLocks/>
          </p:cNvSpPr>
          <p:nvPr/>
        </p:nvSpPr>
        <p:spPr>
          <a:xfrm>
            <a:off x="7989393" y="4281654"/>
            <a:ext cx="3695787" cy="381308"/>
          </a:xfrm>
          <a:prstGeom prst="rect">
            <a:avLst/>
          </a:prstGeom>
          <a:no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20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Beneficiario paga $528.560.-</a:t>
            </a:r>
          </a:p>
        </p:txBody>
      </p:sp>
    </p:spTree>
    <p:extLst>
      <p:ext uri="{BB962C8B-B14F-4D97-AF65-F5344CB8AC3E}">
        <p14:creationId xmlns:p14="http://schemas.microsoft.com/office/powerpoint/2010/main" val="3836212922"/>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 name="3 Marcador de contenido">
            <a:extLst>
              <a:ext uri="{FF2B5EF4-FFF2-40B4-BE49-F238E27FC236}">
                <a16:creationId xmlns:a16="http://schemas.microsoft.com/office/drawing/2014/main" id="{ED531012-2AAB-45B5-96E0-9F9C25F06916}"/>
              </a:ext>
            </a:extLst>
          </p:cNvPr>
          <p:cNvSpPr txBox="1">
            <a:spLocks/>
          </p:cNvSpPr>
          <p:nvPr/>
        </p:nvSpPr>
        <p:spPr>
          <a:xfrm>
            <a:off x="1721468" y="2880184"/>
            <a:ext cx="2481137"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EJEMPLO</a:t>
            </a:r>
          </a:p>
        </p:txBody>
      </p:sp>
      <p:sp>
        <p:nvSpPr>
          <p:cNvPr id="19" name="3 Marcador de contenido">
            <a:extLst>
              <a:ext uri="{FF2B5EF4-FFF2-40B4-BE49-F238E27FC236}">
                <a16:creationId xmlns:a16="http://schemas.microsoft.com/office/drawing/2014/main" id="{EF17CC03-390B-4280-BD18-836304F9A708}"/>
              </a:ext>
            </a:extLst>
          </p:cNvPr>
          <p:cNvSpPr txBox="1">
            <a:spLocks/>
          </p:cNvSpPr>
          <p:nvPr/>
        </p:nvSpPr>
        <p:spPr>
          <a:xfrm>
            <a:off x="1185498" y="3436209"/>
            <a:ext cx="3577002" cy="621437"/>
          </a:xfrm>
          <a:prstGeom prst="rect">
            <a:avLst/>
          </a:prstGeom>
          <a:solidFill>
            <a:srgbClr val="072F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COLELITIASIS</a:t>
            </a:r>
          </a:p>
        </p:txBody>
      </p:sp>
      <p:sp>
        <p:nvSpPr>
          <p:cNvPr id="20" name="3 Marcador de contenido">
            <a:extLst>
              <a:ext uri="{FF2B5EF4-FFF2-40B4-BE49-F238E27FC236}">
                <a16:creationId xmlns:a16="http://schemas.microsoft.com/office/drawing/2014/main" id="{5EC7895D-D923-4AF3-A2B0-8CF90570CBF4}"/>
              </a:ext>
            </a:extLst>
          </p:cNvPr>
          <p:cNvSpPr txBox="1">
            <a:spLocks/>
          </p:cNvSpPr>
          <p:nvPr/>
        </p:nvSpPr>
        <p:spPr>
          <a:xfrm>
            <a:off x="7989394" y="3145516"/>
            <a:ext cx="2760122"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$1.769.710</a:t>
            </a:r>
          </a:p>
        </p:txBody>
      </p:sp>
      <p:sp>
        <p:nvSpPr>
          <p:cNvPr id="21" name="3 Marcador de contenido">
            <a:extLst>
              <a:ext uri="{FF2B5EF4-FFF2-40B4-BE49-F238E27FC236}">
                <a16:creationId xmlns:a16="http://schemas.microsoft.com/office/drawing/2014/main" id="{CE1B541F-4793-4419-B792-1096324AD907}"/>
              </a:ext>
            </a:extLst>
          </p:cNvPr>
          <p:cNvSpPr txBox="1">
            <a:spLocks/>
          </p:cNvSpPr>
          <p:nvPr/>
        </p:nvSpPr>
        <p:spPr>
          <a:xfrm>
            <a:off x="7989394" y="4900824"/>
            <a:ext cx="3536299" cy="915185"/>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70000"/>
              </a:lnSpc>
              <a:spcBef>
                <a:spcPct val="50000"/>
              </a:spcBef>
              <a:spcAft>
                <a:spcPts val="0"/>
              </a:spcAft>
              <a:buClrTx/>
              <a:buSzTx/>
              <a:buFontTx/>
              <a:buNone/>
              <a:tabLst/>
              <a:defRPr/>
            </a:pPr>
            <a:r>
              <a:rPr kumimoji="0" lang="es-ES" sz="1400" b="1" i="0" u="none" strike="noStrike" kern="1200" cap="none" spc="0" normalizeH="0" baseline="0" noProof="0" dirty="0">
                <a:ln>
                  <a:noFill/>
                </a:ln>
                <a:solidFill>
                  <a:srgbClr val="525252"/>
                </a:solidFill>
                <a:effectLst/>
                <a:uLnTx/>
                <a:uFillTx/>
                <a:latin typeface="Arial" charset="0"/>
                <a:ea typeface="Arial" charset="0"/>
                <a:cs typeface="Arial" charset="0"/>
              </a:rPr>
              <a:t>Medios de pago</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Efectivo</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Tarjetas/Cheques</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Préstamo Médico (85% $</a:t>
            </a:r>
            <a:r>
              <a:rPr lang="es-ES" b="0" i="0" dirty="0">
                <a:solidFill>
                  <a:srgbClr val="212529"/>
                </a:solidFill>
                <a:effectLst/>
                <a:latin typeface="Roboto" panose="02000000000000000000" pitchFamily="2" charset="0"/>
              </a:rPr>
              <a:t>752.130</a:t>
            </a:r>
            <a:r>
              <a:rPr kumimoji="0" lang="es-ES" sz="1200" b="0" i="0" u="none" strike="noStrike" kern="1200" cap="none" spc="0" normalizeH="0" baseline="0" noProof="0" dirty="0">
                <a:ln>
                  <a:noFill/>
                </a:ln>
                <a:solidFill>
                  <a:srgbClr val="525252"/>
                </a:solidFill>
                <a:effectLst/>
                <a:uLnTx/>
                <a:uFillTx/>
                <a:latin typeface="Arial" charset="0"/>
                <a:ea typeface="Arial" charset="0"/>
                <a:cs typeface="Arial" charset="0"/>
              </a:rPr>
              <a:t>.-) </a:t>
            </a:r>
          </a:p>
          <a:p>
            <a:pPr marL="342900" marR="0" lvl="0" indent="-342900" algn="l" defTabSz="914400" rtl="0" eaLnBrk="1" fontAlgn="auto" latinLnBrk="0" hangingPunct="1">
              <a:lnSpc>
                <a:spcPct val="70000"/>
              </a:lnSpc>
              <a:spcBef>
                <a:spcPct val="50000"/>
              </a:spcBef>
              <a:spcAft>
                <a:spcPts val="0"/>
              </a:spcAft>
              <a:buClrTx/>
              <a:buSzTx/>
              <a:buFont typeface="Arial" charset="0"/>
              <a:buChar char="•"/>
              <a:tabLst/>
              <a:defRPr/>
            </a:pPr>
            <a:r>
              <a:rPr kumimoji="0" lang="es-CL" sz="1200" b="1" i="0" u="none" strike="noStrike" kern="1200" cap="none" spc="0" normalizeH="0" baseline="0" noProof="0" dirty="0">
                <a:ln>
                  <a:noFill/>
                </a:ln>
                <a:solidFill>
                  <a:srgbClr val="525252"/>
                </a:solidFill>
                <a:effectLst/>
                <a:uLnTx/>
                <a:uFillTx/>
                <a:latin typeface="Arial" charset="0"/>
                <a:ea typeface="Arial" charset="0"/>
                <a:cs typeface="Arial" charset="0"/>
              </a:rPr>
              <a:t>A pagar 15% </a:t>
            </a:r>
            <a:r>
              <a:rPr kumimoji="0" lang="es-CL" sz="1200" b="1" i="0" u="none" strike="noStrike" kern="1200" cap="none" spc="0" normalizeH="0" baseline="0" noProof="0">
                <a:ln>
                  <a:noFill/>
                </a:ln>
                <a:solidFill>
                  <a:srgbClr val="525252"/>
                </a:solidFill>
                <a:effectLst/>
                <a:uLnTx/>
                <a:uFillTx/>
                <a:latin typeface="Arial" charset="0"/>
                <a:ea typeface="Arial" charset="0"/>
                <a:cs typeface="Arial" charset="0"/>
              </a:rPr>
              <a:t>$132.720.-</a:t>
            </a:r>
            <a:endParaRPr kumimoji="0" lang="es-ES" sz="1200" b="1" i="0" u="none" strike="noStrike" kern="1200" cap="none" spc="0" normalizeH="0" baseline="0" noProof="0" dirty="0">
              <a:ln>
                <a:noFill/>
              </a:ln>
              <a:solidFill>
                <a:srgbClr val="525252"/>
              </a:solidFill>
              <a:effectLst/>
              <a:uLnTx/>
              <a:uFillTx/>
              <a:latin typeface="Arial" charset="0"/>
              <a:ea typeface="Arial" charset="0"/>
              <a:cs typeface="Arial" charset="0"/>
            </a:endParaRPr>
          </a:p>
        </p:txBody>
      </p:sp>
      <p:sp>
        <p:nvSpPr>
          <p:cNvPr id="22" name="3 Marcador de contenido">
            <a:extLst>
              <a:ext uri="{FF2B5EF4-FFF2-40B4-BE49-F238E27FC236}">
                <a16:creationId xmlns:a16="http://schemas.microsoft.com/office/drawing/2014/main" id="{8996C665-AB2B-4403-ABEF-2C44B798FF45}"/>
              </a:ext>
            </a:extLst>
          </p:cNvPr>
          <p:cNvSpPr txBox="1">
            <a:spLocks/>
          </p:cNvSpPr>
          <p:nvPr/>
        </p:nvSpPr>
        <p:spPr>
          <a:xfrm>
            <a:off x="7989394" y="3713585"/>
            <a:ext cx="2760122" cy="291230"/>
          </a:xfrm>
          <a:prstGeom prst="rect">
            <a:avLst/>
          </a:prstGeom>
          <a:solidFill>
            <a:srgbClr val="525252"/>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2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FONASA FINANCIA $854.930- 50%</a:t>
            </a:r>
          </a:p>
        </p:txBody>
      </p:sp>
      <p:sp>
        <p:nvSpPr>
          <p:cNvPr id="24" name="3 Marcador de contenido">
            <a:extLst>
              <a:ext uri="{FF2B5EF4-FFF2-40B4-BE49-F238E27FC236}">
                <a16:creationId xmlns:a16="http://schemas.microsoft.com/office/drawing/2014/main" id="{2611D00A-E000-4C86-AB47-393EACCF3F48}"/>
              </a:ext>
            </a:extLst>
          </p:cNvPr>
          <p:cNvSpPr txBox="1">
            <a:spLocks/>
          </p:cNvSpPr>
          <p:nvPr/>
        </p:nvSpPr>
        <p:spPr>
          <a:xfrm>
            <a:off x="7787811" y="4281654"/>
            <a:ext cx="4212405" cy="381308"/>
          </a:xfrm>
          <a:prstGeom prst="rect">
            <a:avLst/>
          </a:prstGeom>
          <a:no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20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Copago beneficiario $884.850.-</a:t>
            </a:r>
          </a:p>
        </p:txBody>
      </p:sp>
      <p:pic>
        <p:nvPicPr>
          <p:cNvPr id="2" name="Imagen 1">
            <a:extLst>
              <a:ext uri="{FF2B5EF4-FFF2-40B4-BE49-F238E27FC236}">
                <a16:creationId xmlns:a16="http://schemas.microsoft.com/office/drawing/2014/main" id="{69F308A9-F550-438B-ABAD-04B6357B2309}"/>
              </a:ext>
            </a:extLst>
          </p:cNvPr>
          <p:cNvPicPr>
            <a:picLocks noChangeAspect="1"/>
          </p:cNvPicPr>
          <p:nvPr/>
        </p:nvPicPr>
        <p:blipFill>
          <a:blip r:embed="rId3"/>
          <a:stretch>
            <a:fillRect/>
          </a:stretch>
        </p:blipFill>
        <p:spPr>
          <a:xfrm>
            <a:off x="5412865" y="2790821"/>
            <a:ext cx="1524000" cy="1266825"/>
          </a:xfrm>
          <a:prstGeom prst="rect">
            <a:avLst/>
          </a:prstGeom>
        </p:spPr>
      </p:pic>
    </p:spTree>
    <p:extLst>
      <p:ext uri="{BB962C8B-B14F-4D97-AF65-F5344CB8AC3E}">
        <p14:creationId xmlns:p14="http://schemas.microsoft.com/office/powerpoint/2010/main" val="3022174672"/>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p:cNvSpPr txBox="1">
            <a:spLocks/>
          </p:cNvSpPr>
          <p:nvPr/>
        </p:nvSpPr>
        <p:spPr>
          <a:xfrm>
            <a:off x="595191" y="2799229"/>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3600" b="1" spc="-150" dirty="0">
                <a:solidFill>
                  <a:schemeClr val="bg1"/>
                </a:solidFill>
                <a:latin typeface="Arial Black" charset="0"/>
                <a:ea typeface="Arial Black" charset="0"/>
                <a:cs typeface="Arial Black" charset="0"/>
              </a:rPr>
              <a:t>LEY DE URGENCIA</a:t>
            </a:r>
          </a:p>
        </p:txBody>
      </p:sp>
    </p:spTree>
    <p:extLst>
      <p:ext uri="{BB962C8B-B14F-4D97-AF65-F5344CB8AC3E}">
        <p14:creationId xmlns:p14="http://schemas.microsoft.com/office/powerpoint/2010/main" val="1606222986"/>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3 Marcador de contenido">
            <a:extLst>
              <a:ext uri="{FF2B5EF4-FFF2-40B4-BE49-F238E27FC236}">
                <a16:creationId xmlns:a16="http://schemas.microsoft.com/office/drawing/2014/main" id="{2130FAEC-10D0-3477-02C5-6DB6888857C2}"/>
              </a:ext>
            </a:extLst>
          </p:cNvPr>
          <p:cNvSpPr txBox="1">
            <a:spLocks/>
          </p:cNvSpPr>
          <p:nvPr/>
        </p:nvSpPr>
        <p:spPr>
          <a:xfrm>
            <a:off x="809624" y="1770078"/>
            <a:ext cx="4433495" cy="156644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rgbClr val="212529"/>
                </a:solidFill>
                <a:effectLst/>
                <a:uLnTx/>
                <a:uFillTx/>
                <a:latin typeface="Arial" panose="020B0604020202020204" pitchFamily="34" charset="0"/>
                <a:ea typeface="+mn-ea"/>
                <a:cs typeface="Arial" panose="020B0604020202020204" pitchFamily="34" charset="0"/>
              </a:rPr>
              <a:t>¿Qué es la Ley de Urgencia?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Es la condición médica del estado de salud de una persona, que pone al paciente en riesgo de muerte o de la pérdida de algún órgano, o la función del mismo, si es que no se le otorgan las atenciones médicas de forma inmediata.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rgbClr val="525252"/>
                </a:solidFill>
                <a:effectLst/>
                <a:uLnTx/>
                <a:uFillTx/>
                <a:latin typeface="Arial" panose="020B0604020202020204" pitchFamily="34" charset="0"/>
                <a:ea typeface="Arial Black" charset="0"/>
                <a:cs typeface="Arial" panose="020B0604020202020204" pitchFamily="34" charset="0"/>
              </a:rPr>
              <a:t>  </a:t>
            </a:r>
          </a:p>
        </p:txBody>
      </p:sp>
      <p:sp>
        <p:nvSpPr>
          <p:cNvPr id="7" name="CuadroTexto 6">
            <a:extLst>
              <a:ext uri="{FF2B5EF4-FFF2-40B4-BE49-F238E27FC236}">
                <a16:creationId xmlns:a16="http://schemas.microsoft.com/office/drawing/2014/main" id="{A4A65637-493E-26CC-6D42-884E172BD24F}"/>
              </a:ext>
            </a:extLst>
          </p:cNvPr>
          <p:cNvSpPr txBox="1"/>
          <p:nvPr/>
        </p:nvSpPr>
        <p:spPr>
          <a:xfrm>
            <a:off x="842200" y="3299561"/>
            <a:ext cx="4400919" cy="1815882"/>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La otorga Fonasa e </a:t>
            </a:r>
            <a:r>
              <a:rPr kumimoji="0" lang="es-ES" sz="1400" b="0" i="0" u="none" strike="noStrike" kern="1200" cap="none" spc="0" normalizeH="0" baseline="0" noProof="0" dirty="0" err="1">
                <a:ln>
                  <a:noFill/>
                </a:ln>
                <a:solidFill>
                  <a:srgbClr val="525252"/>
                </a:solidFill>
                <a:effectLst/>
                <a:uLnTx/>
                <a:uFillTx/>
                <a:latin typeface="Arial" panose="020B0604020202020204" pitchFamily="34" charset="0"/>
                <a:ea typeface="+mn-ea"/>
                <a:cs typeface="Arial" panose="020B0604020202020204" pitchFamily="34" charset="0"/>
              </a:rPr>
              <a:t>Isapres</a:t>
            </a: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una vez producida y terminada la primera atención.  El establecimiento de salud envía a Fonasa los antecedentes del caso los que son revisados por médicos asesores. Si este diagnóstico no concuerda, Fonasa posee la facultad legal de rechazar como emergencia de riesgo vital o secuela funcional grave, la atención prestada al beneficiario.</a:t>
            </a:r>
          </a:p>
        </p:txBody>
      </p:sp>
      <p:sp>
        <p:nvSpPr>
          <p:cNvPr id="9" name="CuadroTexto 8">
            <a:extLst>
              <a:ext uri="{FF2B5EF4-FFF2-40B4-BE49-F238E27FC236}">
                <a16:creationId xmlns:a16="http://schemas.microsoft.com/office/drawing/2014/main" id="{5D5CBE09-DC85-DB0D-7CE1-F952750537C9}"/>
              </a:ext>
            </a:extLst>
          </p:cNvPr>
          <p:cNvSpPr txBox="1"/>
          <p:nvPr/>
        </p:nvSpPr>
        <p:spPr>
          <a:xfrm>
            <a:off x="814718" y="5418429"/>
            <a:ext cx="9218515" cy="523220"/>
          </a:xfrm>
          <a:prstGeom prst="rect">
            <a:avLst/>
          </a:prstGeom>
          <a:noFill/>
          <a:ln>
            <a:solidFill>
              <a:schemeClr val="tx1">
                <a:lumMod val="95000"/>
                <a:lumOff val="5000"/>
              </a:schemeClr>
            </a:solidFill>
          </a:ln>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La cobertura financiera a todas las atenciones realizadas desde el ingreso del paciente al servicio de urgencia y hasta que su condición de salud se encuentre estabilizada.</a:t>
            </a:r>
          </a:p>
        </p:txBody>
      </p:sp>
      <p:sp>
        <p:nvSpPr>
          <p:cNvPr id="10" name="3 Marcador de contenido">
            <a:extLst>
              <a:ext uri="{FF2B5EF4-FFF2-40B4-BE49-F238E27FC236}">
                <a16:creationId xmlns:a16="http://schemas.microsoft.com/office/drawing/2014/main" id="{E405E0C2-735A-EE01-5B66-A19040BC927D}"/>
              </a:ext>
            </a:extLst>
          </p:cNvPr>
          <p:cNvSpPr txBox="1">
            <a:spLocks/>
          </p:cNvSpPr>
          <p:nvPr/>
        </p:nvSpPr>
        <p:spPr>
          <a:xfrm>
            <a:off x="842200" y="830620"/>
            <a:ext cx="4702923"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LEY DE URGENCIA</a:t>
            </a:r>
          </a:p>
        </p:txBody>
      </p:sp>
      <p:pic>
        <p:nvPicPr>
          <p:cNvPr id="4" name="Imagen 3">
            <a:extLst>
              <a:ext uri="{FF2B5EF4-FFF2-40B4-BE49-F238E27FC236}">
                <a16:creationId xmlns:a16="http://schemas.microsoft.com/office/drawing/2014/main" id="{16C6D995-9404-ABAF-0D76-352E7F64F8A7}"/>
              </a:ext>
            </a:extLst>
          </p:cNvPr>
          <p:cNvPicPr>
            <a:picLocks noChangeAspect="1"/>
          </p:cNvPicPr>
          <p:nvPr/>
        </p:nvPicPr>
        <p:blipFill>
          <a:blip r:embed="rId3"/>
          <a:stretch>
            <a:fillRect/>
          </a:stretch>
        </p:blipFill>
        <p:spPr>
          <a:xfrm>
            <a:off x="6230224" y="2357840"/>
            <a:ext cx="3652007" cy="2553580"/>
          </a:xfrm>
          <a:prstGeom prst="rect">
            <a:avLst/>
          </a:prstGeom>
        </p:spPr>
      </p:pic>
      <p:sp>
        <p:nvSpPr>
          <p:cNvPr id="5" name="3 Marcador de contenido">
            <a:extLst>
              <a:ext uri="{FF2B5EF4-FFF2-40B4-BE49-F238E27FC236}">
                <a16:creationId xmlns:a16="http://schemas.microsoft.com/office/drawing/2014/main" id="{2DB1D3A2-DCC1-2A60-E793-7FBD234EEDD4}"/>
              </a:ext>
            </a:extLst>
          </p:cNvPr>
          <p:cNvSpPr txBox="1">
            <a:spLocks/>
          </p:cNvSpPr>
          <p:nvPr/>
        </p:nvSpPr>
        <p:spPr>
          <a:xfrm>
            <a:off x="5545122" y="998282"/>
            <a:ext cx="3447875"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LEY N°19.650</a:t>
            </a:r>
          </a:p>
        </p:txBody>
      </p:sp>
    </p:spTree>
    <p:extLst>
      <p:ext uri="{BB962C8B-B14F-4D97-AF65-F5344CB8AC3E}">
        <p14:creationId xmlns:p14="http://schemas.microsoft.com/office/powerpoint/2010/main" val="2016139859"/>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3 Marcador de contenido">
            <a:extLst>
              <a:ext uri="{FF2B5EF4-FFF2-40B4-BE49-F238E27FC236}">
                <a16:creationId xmlns:a16="http://schemas.microsoft.com/office/drawing/2014/main" id="{E405E0C2-735A-EE01-5B66-A19040BC927D}"/>
              </a:ext>
            </a:extLst>
          </p:cNvPr>
          <p:cNvSpPr txBox="1">
            <a:spLocks/>
          </p:cNvSpPr>
          <p:nvPr/>
        </p:nvSpPr>
        <p:spPr>
          <a:xfrm>
            <a:off x="842200" y="830620"/>
            <a:ext cx="4669367"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LEY DE URGENCIA</a:t>
            </a:r>
          </a:p>
        </p:txBody>
      </p:sp>
      <p:sp>
        <p:nvSpPr>
          <p:cNvPr id="4" name="CuadroTexto 3">
            <a:extLst>
              <a:ext uri="{FF2B5EF4-FFF2-40B4-BE49-F238E27FC236}">
                <a16:creationId xmlns:a16="http://schemas.microsoft.com/office/drawing/2014/main" id="{915337F0-BC0F-2E09-13B2-3161E6F4E7C9}"/>
              </a:ext>
            </a:extLst>
          </p:cNvPr>
          <p:cNvSpPr txBox="1"/>
          <p:nvPr/>
        </p:nvSpPr>
        <p:spPr>
          <a:xfrm>
            <a:off x="842200" y="1499789"/>
            <a:ext cx="7774496" cy="255454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La estabilización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Es el espacio de tiempo que contempla desde el ingreso del paciente en condición de emergencia por riesgo vital o de secuela funcional grave, hasta el momento en que el médico tratante determina que se encuentra estable para ser trasladado o trasladada.</a:t>
            </a:r>
            <a:br>
              <a:rPr kumimoji="0" lang="es-ES" sz="16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br>
            <a:r>
              <a:rPr kumimoji="0" lang="es-ES" sz="16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El médico que atiende al paciente emite un Certificado de Estabilización, cuando este ha logrado superar el estado de riesgo vital y se encuentra en condiciones de ser trasladado o trasladada dentro del mismo establecimiento u otro de la red pública.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Se deberá Firmar la Declaración de opción de modalidad de atención (DOMA).</a:t>
            </a:r>
          </a:p>
        </p:txBody>
      </p:sp>
      <p:sp>
        <p:nvSpPr>
          <p:cNvPr id="11" name="CuadroTexto 10">
            <a:extLst>
              <a:ext uri="{FF2B5EF4-FFF2-40B4-BE49-F238E27FC236}">
                <a16:creationId xmlns:a16="http://schemas.microsoft.com/office/drawing/2014/main" id="{0C6D1D89-24B5-8D7A-9B44-50440A5D3DB5}"/>
              </a:ext>
            </a:extLst>
          </p:cNvPr>
          <p:cNvSpPr txBox="1"/>
          <p:nvPr/>
        </p:nvSpPr>
        <p:spPr>
          <a:xfrm>
            <a:off x="941663" y="4110588"/>
            <a:ext cx="4326623" cy="2462213"/>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Red Pública</a:t>
            </a: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persona beneficiaria o su representante tendrá que informar que continuará el tratamiento utilizando la Red Pública de Salud.</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 traslado solo se hará efectivo cuando exista una cama disponible en el Hospital que te hayan asignado.</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 no hay camas disponibles, la persona permanecerá en el Hospital o Clínica donde fue atendida tu urgencia.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endParaRPr>
          </a:p>
        </p:txBody>
      </p:sp>
      <p:sp>
        <p:nvSpPr>
          <p:cNvPr id="12" name="CuadroTexto 11">
            <a:extLst>
              <a:ext uri="{FF2B5EF4-FFF2-40B4-BE49-F238E27FC236}">
                <a16:creationId xmlns:a16="http://schemas.microsoft.com/office/drawing/2014/main" id="{266D52C7-3949-54A6-8D65-105C19B1632E}"/>
              </a:ext>
            </a:extLst>
          </p:cNvPr>
          <p:cNvSpPr txBox="1"/>
          <p:nvPr/>
        </p:nvSpPr>
        <p:spPr>
          <a:xfrm>
            <a:off x="6009554" y="4110588"/>
            <a:ext cx="4225016" cy="2462213"/>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Red Privada</a:t>
            </a: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La persona beneficiaria  o su representante tendrá que informar que continuará el tratamiento utilizando la Red privada en la que se encuentra</a:t>
            </a:r>
            <a:r>
              <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Desde la firma del DOMA deberá pagar las atenciones al prestador mediante la Modalidad de Libre Elección (MLE).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El traslado solo se hará efectivo cuando exista una cama disponible en el Hospital que te hayan asignado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ES" sz="1400"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endParaRPr>
          </a:p>
        </p:txBody>
      </p:sp>
      <p:pic>
        <p:nvPicPr>
          <p:cNvPr id="3" name="Imagen 2">
            <a:extLst>
              <a:ext uri="{FF2B5EF4-FFF2-40B4-BE49-F238E27FC236}">
                <a16:creationId xmlns:a16="http://schemas.microsoft.com/office/drawing/2014/main" id="{72CE3085-06E2-A446-08AF-6030DE1AFEC6}"/>
              </a:ext>
            </a:extLst>
          </p:cNvPr>
          <p:cNvPicPr>
            <a:picLocks noChangeAspect="1"/>
          </p:cNvPicPr>
          <p:nvPr/>
        </p:nvPicPr>
        <p:blipFill>
          <a:blip r:embed="rId3"/>
          <a:stretch>
            <a:fillRect/>
          </a:stretch>
        </p:blipFill>
        <p:spPr>
          <a:xfrm>
            <a:off x="8936192" y="2220012"/>
            <a:ext cx="1298378" cy="1647314"/>
          </a:xfrm>
          <a:prstGeom prst="rect">
            <a:avLst/>
          </a:prstGeom>
        </p:spPr>
      </p:pic>
    </p:spTree>
    <p:extLst>
      <p:ext uri="{BB962C8B-B14F-4D97-AF65-F5344CB8AC3E}">
        <p14:creationId xmlns:p14="http://schemas.microsoft.com/office/powerpoint/2010/main" val="617658405"/>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3 Marcador de contenido">
            <a:extLst>
              <a:ext uri="{FF2B5EF4-FFF2-40B4-BE49-F238E27FC236}">
                <a16:creationId xmlns:a16="http://schemas.microsoft.com/office/drawing/2014/main" id="{E405E0C2-735A-EE01-5B66-A19040BC927D}"/>
              </a:ext>
            </a:extLst>
          </p:cNvPr>
          <p:cNvSpPr txBox="1">
            <a:spLocks/>
          </p:cNvSpPr>
          <p:nvPr/>
        </p:nvSpPr>
        <p:spPr>
          <a:xfrm>
            <a:off x="842200" y="830620"/>
            <a:ext cx="4669367"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LEY DE URGENCIA</a:t>
            </a:r>
          </a:p>
        </p:txBody>
      </p:sp>
      <p:sp>
        <p:nvSpPr>
          <p:cNvPr id="5" name="Rectangle 1">
            <a:extLst>
              <a:ext uri="{FF2B5EF4-FFF2-40B4-BE49-F238E27FC236}">
                <a16:creationId xmlns:a16="http://schemas.microsoft.com/office/drawing/2014/main" id="{A310F3CA-BAB0-BA50-9D64-2B352F43A458}"/>
              </a:ext>
            </a:extLst>
          </p:cNvPr>
          <p:cNvSpPr>
            <a:spLocks noChangeArrowheads="1"/>
          </p:cNvSpPr>
          <p:nvPr/>
        </p:nvSpPr>
        <p:spPr bwMode="auto">
          <a:xfrm>
            <a:off x="878300" y="2017217"/>
            <a:ext cx="5289036" cy="231214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52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ES" sz="1800" b="1" i="0" u="none" strike="noStrike" kern="1200" cap="none" spc="0" normalizeH="0" baseline="0" noProof="0" dirty="0">
                <a:ln>
                  <a:noFill/>
                </a:ln>
                <a:solidFill>
                  <a:prstClr val="black"/>
                </a:solidFill>
                <a:effectLst/>
                <a:uLnTx/>
                <a:uFillTx/>
                <a:latin typeface="gobCl"/>
                <a:ea typeface="+mn-ea"/>
                <a:cs typeface="+mn-cs"/>
              </a:rPr>
              <a:t>Solicitud ciudadana de Ley de Urgencia</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ES" altLang="es-ES" sz="1800" b="0" i="0" u="none" strike="noStrike" kern="1200" cap="none" spc="0" normalizeH="0" baseline="0" noProof="0" dirty="0">
                <a:ln>
                  <a:noFill/>
                </a:ln>
                <a:solidFill>
                  <a:srgbClr val="000000"/>
                </a:solidFill>
                <a:effectLst/>
                <a:uLnTx/>
                <a:uFillTx/>
                <a:latin typeface="gobCl"/>
                <a:ea typeface="+mn-ea"/>
                <a:cs typeface="+mn-cs"/>
              </a:rPr>
              <a:t>Son las solicitudes presentadas por las personas beneficiarias o sus representantes, a través de la cual solicitan (demandan) cobertura financiera por Ley de Urgencia, para las atenciones o prestaciones de salud recibidas en la red privada que no fueron reconocidas como casos de riesgo vital o riesgo de secuela funcional grave por el prestador.</a:t>
            </a:r>
            <a:endParaRPr kumimoji="0" lang="es-ES" altLang="es-E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4" name="Imagen 3">
            <a:extLst>
              <a:ext uri="{FF2B5EF4-FFF2-40B4-BE49-F238E27FC236}">
                <a16:creationId xmlns:a16="http://schemas.microsoft.com/office/drawing/2014/main" id="{1646FE59-DB49-B3CF-2B6C-62F7DDDD2EDF}"/>
              </a:ext>
            </a:extLst>
          </p:cNvPr>
          <p:cNvPicPr>
            <a:picLocks noChangeAspect="1"/>
          </p:cNvPicPr>
          <p:nvPr/>
        </p:nvPicPr>
        <p:blipFill>
          <a:blip r:embed="rId3"/>
          <a:stretch>
            <a:fillRect/>
          </a:stretch>
        </p:blipFill>
        <p:spPr>
          <a:xfrm>
            <a:off x="7812025" y="2017217"/>
            <a:ext cx="2596571" cy="2722293"/>
          </a:xfrm>
          <a:prstGeom prst="rect">
            <a:avLst/>
          </a:prstGeom>
          <a:effectLst>
            <a:outerShdw blurRad="50800" dist="38100" dir="2700000" algn="tl" rotWithShape="0">
              <a:prstClr val="black">
                <a:alpha val="40000"/>
              </a:prstClr>
            </a:outerShdw>
          </a:effectLst>
        </p:spPr>
      </p:pic>
      <p:sp>
        <p:nvSpPr>
          <p:cNvPr id="6" name="CuadroTexto 5">
            <a:extLst>
              <a:ext uri="{FF2B5EF4-FFF2-40B4-BE49-F238E27FC236}">
                <a16:creationId xmlns:a16="http://schemas.microsoft.com/office/drawing/2014/main" id="{C123C459-A21B-2A0B-86EC-E67AAF68D10C}"/>
              </a:ext>
            </a:extLst>
          </p:cNvPr>
          <p:cNvSpPr txBox="1"/>
          <p:nvPr/>
        </p:nvSpPr>
        <p:spPr>
          <a:xfrm>
            <a:off x="842200" y="4739510"/>
            <a:ext cx="5325136" cy="120032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srgbClr val="525252"/>
                </a:solidFill>
                <a:effectLst/>
                <a:uLnTx/>
                <a:uFillTx/>
                <a:latin typeface="gobCl"/>
                <a:ea typeface="+mn-ea"/>
                <a:cs typeface="+mn-cs"/>
              </a:rPr>
              <a:t>Las solicitudes de aplicación de la Ley de Urgencia deben ser ingresadas posterior al alta o traslado del beneficiario, de manera de obtener la ficha médica completa.</a:t>
            </a:r>
          </a:p>
        </p:txBody>
      </p:sp>
      <p:pic>
        <p:nvPicPr>
          <p:cNvPr id="8" name="Imagen 7">
            <a:extLst>
              <a:ext uri="{FF2B5EF4-FFF2-40B4-BE49-F238E27FC236}">
                <a16:creationId xmlns:a16="http://schemas.microsoft.com/office/drawing/2014/main" id="{705C6F94-6957-57C1-36FF-F7122307C4ED}"/>
              </a:ext>
            </a:extLst>
          </p:cNvPr>
          <p:cNvPicPr>
            <a:picLocks noChangeAspect="1"/>
          </p:cNvPicPr>
          <p:nvPr/>
        </p:nvPicPr>
        <p:blipFill>
          <a:blip r:embed="rId4"/>
          <a:stretch>
            <a:fillRect/>
          </a:stretch>
        </p:blipFill>
        <p:spPr>
          <a:xfrm>
            <a:off x="7091933" y="4903218"/>
            <a:ext cx="4277322" cy="69542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0740279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177"/>
        <p:cNvGrpSpPr/>
        <p:nvPr/>
      </p:nvGrpSpPr>
      <p:grpSpPr>
        <a:xfrm>
          <a:off x="0" y="0"/>
          <a:ext cx="0" cy="0"/>
          <a:chOff x="0" y="0"/>
          <a:chExt cx="0" cy="0"/>
        </a:xfrm>
      </p:grpSpPr>
      <p:sp>
        <p:nvSpPr>
          <p:cNvPr id="178" name="Google Shape;178;g265fc538306_0_0"/>
          <p:cNvSpPr txBox="1"/>
          <p:nvPr/>
        </p:nvSpPr>
        <p:spPr>
          <a:xfrm>
            <a:off x="1058925" y="1893875"/>
            <a:ext cx="8658600" cy="163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ES" sz="2000" b="1">
                <a:solidFill>
                  <a:srgbClr val="0070C0"/>
                </a:solidFill>
                <a:latin typeface="Poppins"/>
                <a:ea typeface="Poppins"/>
                <a:cs typeface="Poppins"/>
                <a:sym typeface="Poppins"/>
              </a:rPr>
              <a:t> Copago Cero es una medida histórica que instaura la Salud como un derecho.</a:t>
            </a:r>
            <a:br>
              <a:rPr lang="es-ES" sz="2000" b="1">
                <a:solidFill>
                  <a:srgbClr val="0070C0"/>
                </a:solidFill>
                <a:latin typeface="Poppins"/>
                <a:ea typeface="Poppins"/>
                <a:cs typeface="Poppins"/>
                <a:sym typeface="Poppins"/>
              </a:rPr>
            </a:br>
            <a:endParaRPr sz="2000" b="1">
              <a:solidFill>
                <a:srgbClr val="0070C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700"/>
              <a:buFont typeface="Arial"/>
              <a:buNone/>
            </a:pPr>
            <a:r>
              <a:rPr lang="es-ES" sz="1750" b="1">
                <a:solidFill>
                  <a:srgbClr val="0070C0"/>
                </a:solidFill>
                <a:latin typeface="Poppins"/>
                <a:ea typeface="Poppins"/>
                <a:cs typeface="Poppins"/>
                <a:sym typeface="Poppins"/>
              </a:rPr>
              <a:t>¡Todas y todos los afiliados a Fonasa se atienden gratis en la red pública!</a:t>
            </a:r>
            <a:endParaRPr sz="2400" b="1">
              <a:solidFill>
                <a:srgbClr val="0070C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F69C4"/>
              </a:solidFill>
              <a:latin typeface="Arial"/>
              <a:ea typeface="Arial"/>
              <a:cs typeface="Arial"/>
              <a:sym typeface="Arial"/>
            </a:endParaRPr>
          </a:p>
        </p:txBody>
      </p:sp>
      <p:pic>
        <p:nvPicPr>
          <p:cNvPr id="179" name="Google Shape;179;g265fc538306_0_0"/>
          <p:cNvPicPr preferRelativeResize="0"/>
          <p:nvPr/>
        </p:nvPicPr>
        <p:blipFill rotWithShape="1">
          <a:blip r:embed="rId5">
            <a:alphaModFix/>
          </a:blip>
          <a:srcRect/>
          <a:stretch/>
        </p:blipFill>
        <p:spPr>
          <a:xfrm>
            <a:off x="6888700" y="4121200"/>
            <a:ext cx="3162975" cy="2108650"/>
          </a:xfrm>
          <a:prstGeom prst="rect">
            <a:avLst/>
          </a:prstGeom>
          <a:noFill/>
          <a:ln>
            <a:noFill/>
          </a:ln>
        </p:spPr>
      </p:pic>
      <p:sp>
        <p:nvSpPr>
          <p:cNvPr id="180" name="Google Shape;180;g265fc538306_0_0"/>
          <p:cNvSpPr txBox="1"/>
          <p:nvPr/>
        </p:nvSpPr>
        <p:spPr>
          <a:xfrm>
            <a:off x="1445200" y="3954225"/>
            <a:ext cx="5303100" cy="1834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s-ES" sz="1700" i="1" u="none" strike="noStrike" cap="none">
                <a:solidFill>
                  <a:srgbClr val="0F69C4"/>
                </a:solidFill>
                <a:latin typeface="Poppins"/>
                <a:ea typeface="Poppins"/>
                <a:cs typeface="Poppins"/>
                <a:sym typeface="Poppins"/>
              </a:rPr>
              <a:t>“Los derechos no tienen que ser negocio y para eso nos la vamos a jugar y vamos a dar lo mejor de nosotros para que la salud, para que las pensiones, para que la vivienda, para que la </a:t>
            </a:r>
            <a:r>
              <a:rPr lang="es-ES" sz="1700" i="1" u="none" strike="noStrike" cap="none">
                <a:solidFill>
                  <a:srgbClr val="0F69C4"/>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educación</a:t>
            </a:r>
            <a:r>
              <a:rPr lang="es-ES" sz="1700" i="1" u="none" strike="noStrike" cap="none">
                <a:solidFill>
                  <a:srgbClr val="0F69C4"/>
                </a:solidFill>
                <a:latin typeface="Poppins"/>
                <a:ea typeface="Poppins"/>
                <a:cs typeface="Poppins"/>
                <a:sym typeface="Poppins"/>
              </a:rPr>
              <a:t>, sean accesibles para todos los ciudadanos de nuestra patria”.</a:t>
            </a:r>
            <a:r>
              <a:rPr lang="es-ES" sz="1700" i="0" u="none" strike="noStrike" cap="none">
                <a:solidFill>
                  <a:srgbClr val="0F69C4"/>
                </a:solidFill>
                <a:latin typeface="Poppins"/>
                <a:ea typeface="Poppins"/>
                <a:cs typeface="Poppins"/>
                <a:sym typeface="Poppins"/>
              </a:rPr>
              <a:t> </a:t>
            </a:r>
            <a:endParaRPr sz="1700" i="0" u="none" strike="noStrike" cap="none">
              <a:solidFill>
                <a:srgbClr val="0F69C4"/>
              </a:solidFill>
              <a:latin typeface="Poppins"/>
              <a:ea typeface="Poppins"/>
              <a:cs typeface="Poppins"/>
              <a:sym typeface="Poppins"/>
            </a:endParaRPr>
          </a:p>
          <a:p>
            <a:pPr marL="0" marR="0" lvl="0" indent="0" algn="ctr" rtl="0">
              <a:lnSpc>
                <a:spcPct val="100000"/>
              </a:lnSpc>
              <a:spcBef>
                <a:spcPts val="0"/>
              </a:spcBef>
              <a:spcAft>
                <a:spcPts val="0"/>
              </a:spcAft>
              <a:buClr>
                <a:schemeClr val="dk1"/>
              </a:buClr>
              <a:buSzPts val="1100"/>
              <a:buFont typeface="Arial"/>
              <a:buNone/>
            </a:pPr>
            <a:br>
              <a:rPr lang="es-ES" sz="1700" i="0" u="none" strike="noStrike" cap="none">
                <a:solidFill>
                  <a:srgbClr val="0F69C4"/>
                </a:solidFill>
                <a:latin typeface="Poppins"/>
                <a:ea typeface="Poppins"/>
                <a:cs typeface="Poppins"/>
                <a:sym typeface="Poppins"/>
              </a:rPr>
            </a:br>
            <a:r>
              <a:rPr lang="es-ES" sz="1700" i="0" u="none" strike="noStrike" cap="none">
                <a:solidFill>
                  <a:srgbClr val="0F69C4"/>
                </a:solidFill>
                <a:latin typeface="Poppins"/>
                <a:ea typeface="Poppins"/>
                <a:cs typeface="Poppins"/>
                <a:sym typeface="Poppins"/>
              </a:rPr>
              <a:t>Presidente Gabriel Boric Font </a:t>
            </a:r>
            <a:endParaRPr sz="1700" i="0" u="none" strike="noStrike" cap="none">
              <a:solidFill>
                <a:srgbClr val="0F69C4"/>
              </a:solidFill>
              <a:latin typeface="Poppins"/>
              <a:ea typeface="Poppins"/>
              <a:cs typeface="Poppins"/>
              <a:sym typeface="Poppins"/>
            </a:endParaRPr>
          </a:p>
          <a:p>
            <a:pPr marL="0" marR="0" lvl="0" indent="0" algn="ctr" rtl="0">
              <a:lnSpc>
                <a:spcPct val="100000"/>
              </a:lnSpc>
              <a:spcBef>
                <a:spcPts val="0"/>
              </a:spcBef>
              <a:spcAft>
                <a:spcPts val="0"/>
              </a:spcAft>
              <a:buClr>
                <a:schemeClr val="dk1"/>
              </a:buClr>
              <a:buSzPts val="1100"/>
              <a:buFont typeface="Arial"/>
              <a:buNone/>
            </a:pPr>
            <a:r>
              <a:rPr lang="es-ES" sz="1100" i="0" u="none" strike="noStrike" cap="none">
                <a:solidFill>
                  <a:srgbClr val="0F69C4"/>
                </a:solidFill>
                <a:latin typeface="Poppins"/>
                <a:ea typeface="Poppins"/>
                <a:cs typeface="Poppins"/>
                <a:sym typeface="Poppins"/>
              </a:rPr>
              <a:t>27 julio, 2022. </a:t>
            </a:r>
            <a:endParaRPr sz="1700" i="0" u="none" strike="noStrike" cap="none">
              <a:solidFill>
                <a:srgbClr val="0F69C4"/>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81" name="Google Shape;181;g265fc538306_0_0"/>
          <p:cNvSpPr txBox="1"/>
          <p:nvPr/>
        </p:nvSpPr>
        <p:spPr>
          <a:xfrm>
            <a:off x="2840875" y="1126375"/>
            <a:ext cx="4106700" cy="2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800">
              <a:latin typeface="Calibri"/>
              <a:ea typeface="Calibri"/>
              <a:cs typeface="Calibri"/>
              <a:sym typeface="Calibri"/>
            </a:endParaRPr>
          </a:p>
        </p:txBody>
      </p:sp>
      <p:sp>
        <p:nvSpPr>
          <p:cNvPr id="182" name="Google Shape;182;g265fc538306_0_0"/>
          <p:cNvSpPr txBox="1"/>
          <p:nvPr/>
        </p:nvSpPr>
        <p:spPr>
          <a:xfrm>
            <a:off x="1861181" y="711675"/>
            <a:ext cx="5226300" cy="80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600"/>
              <a:buFont typeface="Poppins"/>
              <a:buNone/>
            </a:pPr>
            <a:r>
              <a:rPr lang="es-ES" sz="2600" b="1" dirty="0">
                <a:solidFill>
                  <a:srgbClr val="0F69C4"/>
                </a:solidFill>
                <a:latin typeface="Poppins"/>
                <a:ea typeface="Poppins"/>
                <a:cs typeface="Poppins"/>
                <a:sym typeface="Poppins"/>
              </a:rPr>
              <a:t>¿Qué es </a:t>
            </a:r>
            <a:r>
              <a:rPr lang="es-ES" sz="2600" b="1" dirty="0">
                <a:solidFill>
                  <a:srgbClr val="0F69C4"/>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Copago </a:t>
            </a:r>
            <a:r>
              <a:rPr lang="es-ES" sz="2600" b="1" dirty="0">
                <a:solidFill>
                  <a:srgbClr val="0F69C4"/>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Cero</a:t>
            </a:r>
            <a:r>
              <a:rPr lang="es-ES" sz="2600" b="1" dirty="0">
                <a:solidFill>
                  <a:srgbClr val="0F69C4"/>
                </a:solidFill>
                <a:latin typeface="Poppins"/>
                <a:ea typeface="Poppins"/>
                <a:cs typeface="Poppins"/>
                <a:sym typeface="Poppins"/>
              </a:rPr>
              <a:t>?</a:t>
            </a:r>
            <a:endParaRPr sz="2800" dirty="0">
              <a:latin typeface="Calibri"/>
              <a:ea typeface="Calibri"/>
              <a:cs typeface="Calibri"/>
              <a:sym typeface="Calibri"/>
            </a:endParaRPr>
          </a:p>
        </p:txBody>
      </p:sp>
    </p:spTree>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3 Marcador de contenido">
            <a:extLst>
              <a:ext uri="{FF2B5EF4-FFF2-40B4-BE49-F238E27FC236}">
                <a16:creationId xmlns:a16="http://schemas.microsoft.com/office/drawing/2014/main" id="{657613B5-CB4A-4D90-8F77-BEC78D880257}"/>
              </a:ext>
            </a:extLst>
          </p:cNvPr>
          <p:cNvSpPr txBox="1">
            <a:spLocks/>
          </p:cNvSpPr>
          <p:nvPr/>
        </p:nvSpPr>
        <p:spPr>
          <a:xfrm>
            <a:off x="595191" y="2532694"/>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AMPLIACIÓN DESCUENTOS </a:t>
            </a:r>
          </a:p>
        </p:txBody>
      </p:sp>
      <p:sp>
        <p:nvSpPr>
          <p:cNvPr id="4" name="3 Marcador de contenido">
            <a:extLst>
              <a:ext uri="{FF2B5EF4-FFF2-40B4-BE49-F238E27FC236}">
                <a16:creationId xmlns:a16="http://schemas.microsoft.com/office/drawing/2014/main" id="{79319140-7B9C-4DA6-8693-7B7B5475A063}"/>
              </a:ext>
            </a:extLst>
          </p:cNvPr>
          <p:cNvSpPr txBox="1">
            <a:spLocks/>
          </p:cNvSpPr>
          <p:nvPr/>
        </p:nvSpPr>
        <p:spPr>
          <a:xfrm>
            <a:off x="1832320" y="3346670"/>
            <a:ext cx="8530880" cy="710980"/>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0" normalizeH="0" baseline="0" noProof="0" dirty="0">
                <a:ln>
                  <a:noFill/>
                </a:ln>
                <a:solidFill>
                  <a:prstClr val="white"/>
                </a:solidFill>
                <a:effectLst/>
                <a:uLnTx/>
                <a:uFillTx/>
                <a:latin typeface="Arial Black" panose="020B0A04020102020204" pitchFamily="34" charset="0"/>
                <a:ea typeface="Arial Black" charset="0"/>
                <a:cs typeface="Arial" panose="020B0604020202020204" pitchFamily="34" charset="0"/>
              </a:rPr>
              <a:t>MEDICAMENTOS</a:t>
            </a:r>
          </a:p>
        </p:txBody>
      </p:sp>
    </p:spTree>
    <p:extLst>
      <p:ext uri="{BB962C8B-B14F-4D97-AF65-F5344CB8AC3E}">
        <p14:creationId xmlns:p14="http://schemas.microsoft.com/office/powerpoint/2010/main" val="173005010"/>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a:extLst>
              <a:ext uri="{FF2B5EF4-FFF2-40B4-BE49-F238E27FC236}">
                <a16:creationId xmlns:a16="http://schemas.microsoft.com/office/drawing/2014/main" id="{2E20E329-AB61-4FC0-94AE-32E21771A0F8}"/>
              </a:ext>
            </a:extLst>
          </p:cNvPr>
          <p:cNvSpPr txBox="1">
            <a:spLocks/>
          </p:cNvSpPr>
          <p:nvPr/>
        </p:nvSpPr>
        <p:spPr>
          <a:xfrm>
            <a:off x="886084" y="1354347"/>
            <a:ext cx="3343015" cy="1986729"/>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rgbClr val="525252"/>
                </a:solidFill>
                <a:effectLst/>
                <a:uLnTx/>
                <a:uFillTx/>
                <a:latin typeface="Arial" panose="020B0604020202020204" pitchFamily="34" charset="0"/>
                <a:ea typeface="Arial Black" charset="0"/>
                <a:cs typeface="Arial" panose="020B0604020202020204" pitchFamily="34" charset="0"/>
              </a:rPr>
              <a:t>Fonasa otorga este beneficio a todas las personas beneficiarias afiliados sin importar la edad, nacionalidad ni al tramo al que pertenecen. Actualmente se encuentran incorporado 13.362 medicamentos en convenio. </a:t>
            </a:r>
          </a:p>
        </p:txBody>
      </p:sp>
      <p:sp>
        <p:nvSpPr>
          <p:cNvPr id="5" name="3 Marcador de contenido">
            <a:extLst>
              <a:ext uri="{FF2B5EF4-FFF2-40B4-BE49-F238E27FC236}">
                <a16:creationId xmlns:a16="http://schemas.microsoft.com/office/drawing/2014/main" id="{3B20BA66-FCC8-4E3B-8119-36996591E546}"/>
              </a:ext>
            </a:extLst>
          </p:cNvPr>
          <p:cNvSpPr txBox="1">
            <a:spLocks/>
          </p:cNvSpPr>
          <p:nvPr/>
        </p:nvSpPr>
        <p:spPr>
          <a:xfrm>
            <a:off x="966472" y="505256"/>
            <a:ext cx="6951630"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CONVENIO MEDICAMENTOS</a:t>
            </a:r>
          </a:p>
        </p:txBody>
      </p:sp>
      <p:sp>
        <p:nvSpPr>
          <p:cNvPr id="6" name="3 Marcador de contenido">
            <a:extLst>
              <a:ext uri="{FF2B5EF4-FFF2-40B4-BE49-F238E27FC236}">
                <a16:creationId xmlns:a16="http://schemas.microsoft.com/office/drawing/2014/main" id="{DE01C952-0EA8-4E82-A7E1-357AC6F3ACE6}"/>
              </a:ext>
            </a:extLst>
          </p:cNvPr>
          <p:cNvSpPr txBox="1">
            <a:spLocks/>
          </p:cNvSpPr>
          <p:nvPr/>
        </p:nvSpPr>
        <p:spPr>
          <a:xfrm>
            <a:off x="886086" y="4270077"/>
            <a:ext cx="3566249" cy="198673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400" b="1" i="0" u="sng"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Farmacias en Convenios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L" sz="1400" b="1"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b="1" i="0" strike="noStrike" kern="1200" cap="none" spc="0" normalizeH="0" baseline="0" noProof="0" dirty="0" err="1">
                <a:ln>
                  <a:noFill/>
                </a:ln>
                <a:solidFill>
                  <a:srgbClr val="525252"/>
                </a:solidFill>
                <a:effectLst/>
                <a:uLnTx/>
                <a:uFillTx/>
                <a:latin typeface="Arial" panose="020B0604020202020204" pitchFamily="34" charset="0"/>
                <a:ea typeface="+mn-ea"/>
                <a:cs typeface="Arial" panose="020B0604020202020204" pitchFamily="34" charset="0"/>
              </a:rPr>
              <a:t>Farmex</a:t>
            </a:r>
            <a:r>
              <a:rPr kumimoji="0" lang="es-MX" b="1"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a:t>
            </a:r>
            <a:r>
              <a:rPr kumimoji="0" lang="es-MX" b="0"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locales en Región Metropolitana y venta online en todo el país.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b="1" i="0" strike="noStrike" kern="1200" cap="none" spc="0" normalizeH="0" baseline="0" noProof="0" dirty="0" err="1">
                <a:ln>
                  <a:noFill/>
                </a:ln>
                <a:solidFill>
                  <a:srgbClr val="525252"/>
                </a:solidFill>
                <a:effectLst/>
                <a:uLnTx/>
                <a:uFillTx/>
                <a:latin typeface="Arial" panose="020B0604020202020204" pitchFamily="34" charset="0"/>
                <a:ea typeface="+mn-ea"/>
                <a:cs typeface="Arial" panose="020B0604020202020204" pitchFamily="34" charset="0"/>
              </a:rPr>
              <a:t>Salcobrand</a:t>
            </a:r>
            <a:r>
              <a:rPr kumimoji="0" lang="es-MX" b="1"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a:t>
            </a:r>
            <a:r>
              <a:rPr kumimoji="0" lang="es-MX" b="0"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locales en todo Chile.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b="1"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Farmacias Ahumada:</a:t>
            </a:r>
            <a:r>
              <a:rPr kumimoji="0" lang="es-MX" b="0"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locales en todo Chile.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b="1" i="0" strike="noStrike" kern="1200" cap="none" spc="0" normalizeH="0" baseline="0" noProof="0" dirty="0" err="1">
                <a:ln>
                  <a:noFill/>
                </a:ln>
                <a:solidFill>
                  <a:srgbClr val="525252"/>
                </a:solidFill>
                <a:effectLst/>
                <a:uLnTx/>
                <a:uFillTx/>
                <a:latin typeface="Arial" panose="020B0604020202020204" pitchFamily="34" charset="0"/>
                <a:ea typeface="+mn-ea"/>
                <a:cs typeface="Arial" panose="020B0604020202020204" pitchFamily="34" charset="0"/>
              </a:rPr>
              <a:t>Cetep</a:t>
            </a:r>
            <a:r>
              <a:rPr kumimoji="0" lang="es-MX" b="1"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a:t>
            </a:r>
            <a:r>
              <a:rPr kumimoji="0" lang="es-MX" b="1" i="0" strike="noStrike" kern="1200" cap="none" spc="0" normalizeH="0" baseline="0" noProof="0" dirty="0" err="1">
                <a:ln>
                  <a:noFill/>
                </a:ln>
                <a:solidFill>
                  <a:srgbClr val="525252"/>
                </a:solidFill>
                <a:effectLst/>
                <a:uLnTx/>
                <a:uFillTx/>
                <a:latin typeface="Arial" panose="020B0604020202020204" pitchFamily="34" charset="0"/>
                <a:ea typeface="+mn-ea"/>
                <a:cs typeface="Arial" panose="020B0604020202020204" pitchFamily="34" charset="0"/>
              </a:rPr>
              <a:t>Farma</a:t>
            </a:r>
            <a:r>
              <a:rPr kumimoji="0" lang="es-MX" b="0"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 locales en Región Metropolitana.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b="1"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Clínica Andes Puerto Montt: </a:t>
            </a:r>
            <a:r>
              <a:rPr kumimoji="0" lang="es-MX" b="0" i="0"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locales en la Región de Los Lagos</a:t>
            </a:r>
            <a:r>
              <a:rPr kumimoji="0" lang="es-MX"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rPr>
              <a:t>.</a:t>
            </a:r>
            <a:endParaRPr kumimoji="0" lang="es-CL" b="0" i="0" u="none" strike="noStrike" kern="1200" cap="none" spc="0" normalizeH="0" baseline="0" noProof="0" dirty="0">
              <a:ln>
                <a:noFill/>
              </a:ln>
              <a:solidFill>
                <a:srgbClr val="525252"/>
              </a:solidFill>
              <a:effectLst/>
              <a:uLnTx/>
              <a:uFillTx/>
              <a:latin typeface="Arial" panose="020B0604020202020204" pitchFamily="34" charset="0"/>
              <a:ea typeface="+mn-ea"/>
              <a:cs typeface="Arial" panose="020B0604020202020204" pitchFamily="34" charset="0"/>
            </a:endParaRPr>
          </a:p>
        </p:txBody>
      </p:sp>
      <p:sp>
        <p:nvSpPr>
          <p:cNvPr id="7" name="3 Marcador de contenido">
            <a:extLst>
              <a:ext uri="{FF2B5EF4-FFF2-40B4-BE49-F238E27FC236}">
                <a16:creationId xmlns:a16="http://schemas.microsoft.com/office/drawing/2014/main" id="{CA407B7D-A5E7-022F-4093-FA003A315B9D}"/>
              </a:ext>
            </a:extLst>
          </p:cNvPr>
          <p:cNvSpPr txBox="1">
            <a:spLocks/>
          </p:cNvSpPr>
          <p:nvPr/>
        </p:nvSpPr>
        <p:spPr>
          <a:xfrm>
            <a:off x="886084" y="2751826"/>
            <a:ext cx="3343014" cy="1413690"/>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rgbClr val="525252"/>
                </a:solidFill>
                <a:effectLst/>
                <a:uLnTx/>
                <a:uFillTx/>
                <a:latin typeface="Arial" panose="020B0604020202020204" pitchFamily="34" charset="0"/>
                <a:ea typeface="Arial Black" charset="0"/>
                <a:cs typeface="Arial" panose="020B0604020202020204" pitchFamily="34" charset="0"/>
              </a:rPr>
              <a:t>Se accede al beneficio solo presentando la orden médica y la cedula de identidad, en las farmacias en convenio. No necesita inscribirse.</a:t>
            </a:r>
          </a:p>
        </p:txBody>
      </p:sp>
      <p:pic>
        <p:nvPicPr>
          <p:cNvPr id="10" name="Imagen 9">
            <a:extLst>
              <a:ext uri="{FF2B5EF4-FFF2-40B4-BE49-F238E27FC236}">
                <a16:creationId xmlns:a16="http://schemas.microsoft.com/office/drawing/2014/main" id="{CC62DF8C-B074-5D45-CB50-45419324E2A5}"/>
              </a:ext>
            </a:extLst>
          </p:cNvPr>
          <p:cNvPicPr>
            <a:picLocks noChangeAspect="1"/>
          </p:cNvPicPr>
          <p:nvPr/>
        </p:nvPicPr>
        <p:blipFill>
          <a:blip r:embed="rId4"/>
          <a:stretch>
            <a:fillRect/>
          </a:stretch>
        </p:blipFill>
        <p:spPr>
          <a:xfrm>
            <a:off x="4507059" y="2225145"/>
            <a:ext cx="2565962" cy="2242080"/>
          </a:xfrm>
          <a:prstGeom prst="rect">
            <a:avLst/>
          </a:prstGeom>
        </p:spPr>
      </p:pic>
      <p:pic>
        <p:nvPicPr>
          <p:cNvPr id="8" name="Imagen 7">
            <a:extLst>
              <a:ext uri="{FF2B5EF4-FFF2-40B4-BE49-F238E27FC236}">
                <a16:creationId xmlns:a16="http://schemas.microsoft.com/office/drawing/2014/main" id="{2F285B7B-F6EA-0E53-FDEF-1D43D7FF4AFD}"/>
              </a:ext>
            </a:extLst>
          </p:cNvPr>
          <p:cNvPicPr>
            <a:picLocks noChangeAspect="1"/>
          </p:cNvPicPr>
          <p:nvPr/>
        </p:nvPicPr>
        <p:blipFill>
          <a:blip r:embed="rId5"/>
          <a:stretch>
            <a:fillRect/>
          </a:stretch>
        </p:blipFill>
        <p:spPr>
          <a:xfrm>
            <a:off x="7574218" y="1492179"/>
            <a:ext cx="3951241" cy="4491613"/>
          </a:xfrm>
          <a:prstGeom prst="rect">
            <a:avLst/>
          </a:prstGeom>
        </p:spPr>
      </p:pic>
      <p:pic>
        <p:nvPicPr>
          <p:cNvPr id="3" name="Imagen 2">
            <a:extLst>
              <a:ext uri="{FF2B5EF4-FFF2-40B4-BE49-F238E27FC236}">
                <a16:creationId xmlns:a16="http://schemas.microsoft.com/office/drawing/2014/main" id="{6F5C1811-5DB7-8411-BC45-5CE73858D680}"/>
              </a:ext>
            </a:extLst>
          </p:cNvPr>
          <p:cNvPicPr>
            <a:picLocks noChangeAspect="1"/>
          </p:cNvPicPr>
          <p:nvPr/>
        </p:nvPicPr>
        <p:blipFill>
          <a:blip r:embed="rId4"/>
          <a:stretch>
            <a:fillRect/>
          </a:stretch>
        </p:blipFill>
        <p:spPr>
          <a:xfrm>
            <a:off x="7918102" y="406380"/>
            <a:ext cx="1025873" cy="819187"/>
          </a:xfrm>
          <a:prstGeom prst="rect">
            <a:avLst/>
          </a:prstGeom>
        </p:spPr>
      </p:pic>
    </p:spTree>
    <p:extLst>
      <p:ext uri="{BB962C8B-B14F-4D97-AF65-F5344CB8AC3E}">
        <p14:creationId xmlns:p14="http://schemas.microsoft.com/office/powerpoint/2010/main" val="373170511"/>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3 Marcador de contenido">
            <a:extLst>
              <a:ext uri="{FF2B5EF4-FFF2-40B4-BE49-F238E27FC236}">
                <a16:creationId xmlns:a16="http://schemas.microsoft.com/office/drawing/2014/main" id="{3B20BA66-FCC8-4E3B-8119-36996591E546}"/>
              </a:ext>
            </a:extLst>
          </p:cNvPr>
          <p:cNvSpPr txBox="1">
            <a:spLocks/>
          </p:cNvSpPr>
          <p:nvPr/>
        </p:nvSpPr>
        <p:spPr>
          <a:xfrm>
            <a:off x="966472" y="505256"/>
            <a:ext cx="6951630"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CONVENIO MEDICAMENTOS</a:t>
            </a:r>
          </a:p>
        </p:txBody>
      </p:sp>
      <p:sp>
        <p:nvSpPr>
          <p:cNvPr id="4" name="CuadroTexto 3">
            <a:extLst>
              <a:ext uri="{FF2B5EF4-FFF2-40B4-BE49-F238E27FC236}">
                <a16:creationId xmlns:a16="http://schemas.microsoft.com/office/drawing/2014/main" id="{C95EB1BF-53DD-A407-DF96-F4749D6FC5D4}"/>
              </a:ext>
            </a:extLst>
          </p:cNvPr>
          <p:cNvSpPr txBox="1"/>
          <p:nvPr/>
        </p:nvSpPr>
        <p:spPr>
          <a:xfrm>
            <a:off x="886085" y="1707714"/>
            <a:ext cx="9753340" cy="116955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212529"/>
                </a:solidFill>
                <a:effectLst/>
                <a:uLnTx/>
                <a:uFillTx/>
                <a:latin typeface="Arial" panose="020B0604020202020204" pitchFamily="34" charset="0"/>
                <a:ea typeface="+mn-ea"/>
                <a:cs typeface="Arial" panose="020B0604020202020204" pitchFamily="34" charset="0"/>
              </a:rPr>
              <a:t>Chile es uno de los países del mundo que tiene el mayor gasto de bolsillo en fármacos, por lo que Fonasa realizó el convenio con farmacias en el año 2019 una licitación para que sus más de 16 millones de personas beneficiarias puedan acceder a descuentos preferentes. </a:t>
            </a:r>
            <a:r>
              <a:rPr lang="es-MX" sz="1400" dirty="0">
                <a:solidFill>
                  <a:srgbClr val="212529"/>
                </a:solidFill>
                <a:latin typeface="Arial" panose="020B0604020202020204" pitchFamily="34" charset="0"/>
                <a:cs typeface="Arial" panose="020B0604020202020204" pitchFamily="34" charset="0"/>
              </a:rPr>
              <a:t>El convenio s</a:t>
            </a:r>
            <a:r>
              <a:rPr kumimoji="0" lang="es-MX" sz="1400" b="0" i="0" u="none" strike="noStrike" kern="1200" cap="none" spc="0" normalizeH="0" baseline="0" noProof="0" dirty="0">
                <a:ln>
                  <a:noFill/>
                </a:ln>
                <a:solidFill>
                  <a:srgbClr val="212529"/>
                </a:solidFill>
                <a:effectLst/>
                <a:uLnTx/>
                <a:uFillTx/>
                <a:latin typeface="Arial" panose="020B0604020202020204" pitchFamily="34" charset="0"/>
                <a:ea typeface="+mn-ea"/>
                <a:cs typeface="Arial" panose="020B0604020202020204" pitchFamily="34" charset="0"/>
              </a:rPr>
              <a:t>e renueva cada año, buscando mejorar los precios y el acceso de las personas usuarias del Fondo. Este 2024 el convenio se amplía, tanto en la cantidad de productos como en la cobertura territorial de los locales adheridos. </a:t>
            </a:r>
            <a:endParaRPr kumimoji="0" lang="es-E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9" name="Imagen 8">
            <a:extLst>
              <a:ext uri="{FF2B5EF4-FFF2-40B4-BE49-F238E27FC236}">
                <a16:creationId xmlns:a16="http://schemas.microsoft.com/office/drawing/2014/main" id="{B28E47A2-09FD-AB6D-CDE7-CB30045BD508}"/>
              </a:ext>
            </a:extLst>
          </p:cNvPr>
          <p:cNvPicPr>
            <a:picLocks noChangeAspect="1"/>
          </p:cNvPicPr>
          <p:nvPr/>
        </p:nvPicPr>
        <p:blipFill>
          <a:blip r:embed="rId4"/>
          <a:stretch>
            <a:fillRect/>
          </a:stretch>
        </p:blipFill>
        <p:spPr>
          <a:xfrm>
            <a:off x="5095875" y="3429000"/>
            <a:ext cx="5543550" cy="2396425"/>
          </a:xfrm>
          <a:prstGeom prst="rect">
            <a:avLst/>
          </a:prstGeom>
          <a:ln>
            <a:noFill/>
          </a:ln>
          <a:effectLst>
            <a:outerShdw blurRad="292100" dist="139700" dir="2700000" algn="tl" rotWithShape="0">
              <a:srgbClr val="333333">
                <a:alpha val="65000"/>
              </a:srgbClr>
            </a:outerShdw>
          </a:effectLst>
        </p:spPr>
      </p:pic>
      <p:sp>
        <p:nvSpPr>
          <p:cNvPr id="12" name="CuadroTexto 11">
            <a:extLst>
              <a:ext uri="{FF2B5EF4-FFF2-40B4-BE49-F238E27FC236}">
                <a16:creationId xmlns:a16="http://schemas.microsoft.com/office/drawing/2014/main" id="{01BBCC26-8E6C-153F-9DD2-A0152675FE56}"/>
              </a:ext>
            </a:extLst>
          </p:cNvPr>
          <p:cNvSpPr txBox="1"/>
          <p:nvPr/>
        </p:nvSpPr>
        <p:spPr>
          <a:xfrm>
            <a:off x="886085" y="3380388"/>
            <a:ext cx="3205479"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212529"/>
                </a:solidFill>
                <a:effectLst/>
                <a:uLnTx/>
                <a:uFillTx/>
                <a:latin typeface="Arial" panose="020B0604020202020204" pitchFamily="34" charset="0"/>
                <a:ea typeface="+mn-ea"/>
                <a:cs typeface="Arial" panose="020B0604020202020204" pitchFamily="34" charset="0"/>
              </a:rPr>
              <a:t>Todas las personas beneficiarias de Fonasa, sin importar su nacionalidad, edad, ni a qué tramo pertenecen.</a:t>
            </a:r>
            <a:endParaRPr kumimoji="0" lang="es-E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CuadroTexto 13">
            <a:extLst>
              <a:ext uri="{FF2B5EF4-FFF2-40B4-BE49-F238E27FC236}">
                <a16:creationId xmlns:a16="http://schemas.microsoft.com/office/drawing/2014/main" id="{095645D3-C9D1-643F-93F7-686DBC26FD10}"/>
              </a:ext>
            </a:extLst>
          </p:cNvPr>
          <p:cNvSpPr txBox="1"/>
          <p:nvPr/>
        </p:nvSpPr>
        <p:spPr>
          <a:xfrm>
            <a:off x="886085" y="4745285"/>
            <a:ext cx="3205479"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212529"/>
                </a:solidFill>
                <a:effectLst/>
                <a:uLnTx/>
                <a:uFillTx/>
                <a:latin typeface="Arial" panose="020B0604020202020204" pitchFamily="34" charset="0"/>
                <a:ea typeface="+mn-ea"/>
                <a:cs typeface="Arial" panose="020B0604020202020204" pitchFamily="34" charset="0"/>
              </a:rPr>
              <a:t>Personas con Rut provisorio, sólo es necesario ser una persona  beneficiaria  de Fonasa y presentar la receta médica</a:t>
            </a:r>
            <a:endParaRPr kumimoji="0" lang="es-E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2" name="Imagen 1">
            <a:extLst>
              <a:ext uri="{FF2B5EF4-FFF2-40B4-BE49-F238E27FC236}">
                <a16:creationId xmlns:a16="http://schemas.microsoft.com/office/drawing/2014/main" id="{4C5A24C2-F37F-A83F-94F3-BE682E602D8A}"/>
              </a:ext>
            </a:extLst>
          </p:cNvPr>
          <p:cNvPicPr>
            <a:picLocks noChangeAspect="1"/>
          </p:cNvPicPr>
          <p:nvPr/>
        </p:nvPicPr>
        <p:blipFill>
          <a:blip r:embed="rId5"/>
          <a:stretch>
            <a:fillRect/>
          </a:stretch>
        </p:blipFill>
        <p:spPr>
          <a:xfrm>
            <a:off x="7918102" y="406380"/>
            <a:ext cx="1025873" cy="819187"/>
          </a:xfrm>
          <a:prstGeom prst="rect">
            <a:avLst/>
          </a:prstGeom>
        </p:spPr>
      </p:pic>
    </p:spTree>
    <p:extLst>
      <p:ext uri="{BB962C8B-B14F-4D97-AF65-F5344CB8AC3E}">
        <p14:creationId xmlns:p14="http://schemas.microsoft.com/office/powerpoint/2010/main" val="647789233"/>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3 Marcador de contenido">
            <a:extLst>
              <a:ext uri="{FF2B5EF4-FFF2-40B4-BE49-F238E27FC236}">
                <a16:creationId xmlns:a16="http://schemas.microsoft.com/office/drawing/2014/main" id="{3B20BA66-FCC8-4E3B-8119-36996591E546}"/>
              </a:ext>
            </a:extLst>
          </p:cNvPr>
          <p:cNvSpPr txBox="1">
            <a:spLocks/>
          </p:cNvSpPr>
          <p:nvPr/>
        </p:nvSpPr>
        <p:spPr>
          <a:xfrm>
            <a:off x="966472" y="505256"/>
            <a:ext cx="6951630"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CONVENIO MEDICAMENTOS</a:t>
            </a:r>
          </a:p>
        </p:txBody>
      </p:sp>
      <p:pic>
        <p:nvPicPr>
          <p:cNvPr id="10" name="Imagen 9">
            <a:extLst>
              <a:ext uri="{FF2B5EF4-FFF2-40B4-BE49-F238E27FC236}">
                <a16:creationId xmlns:a16="http://schemas.microsoft.com/office/drawing/2014/main" id="{CC62DF8C-B074-5D45-CB50-45419324E2A5}"/>
              </a:ext>
            </a:extLst>
          </p:cNvPr>
          <p:cNvPicPr>
            <a:picLocks noChangeAspect="1"/>
          </p:cNvPicPr>
          <p:nvPr/>
        </p:nvPicPr>
        <p:blipFill>
          <a:blip r:embed="rId4"/>
          <a:stretch>
            <a:fillRect/>
          </a:stretch>
        </p:blipFill>
        <p:spPr>
          <a:xfrm>
            <a:off x="7918102" y="406380"/>
            <a:ext cx="1025873" cy="819187"/>
          </a:xfrm>
          <a:prstGeom prst="rect">
            <a:avLst/>
          </a:prstGeom>
        </p:spPr>
      </p:pic>
      <p:pic>
        <p:nvPicPr>
          <p:cNvPr id="3" name="Imagen 2">
            <a:extLst>
              <a:ext uri="{FF2B5EF4-FFF2-40B4-BE49-F238E27FC236}">
                <a16:creationId xmlns:a16="http://schemas.microsoft.com/office/drawing/2014/main" id="{9D4EF714-0500-B705-FB7D-C816367A96C5}"/>
              </a:ext>
            </a:extLst>
          </p:cNvPr>
          <p:cNvPicPr>
            <a:picLocks noChangeAspect="1"/>
          </p:cNvPicPr>
          <p:nvPr/>
        </p:nvPicPr>
        <p:blipFill>
          <a:blip r:embed="rId5"/>
          <a:stretch>
            <a:fillRect/>
          </a:stretch>
        </p:blipFill>
        <p:spPr>
          <a:xfrm>
            <a:off x="619125" y="1909589"/>
            <a:ext cx="2690976" cy="982451"/>
          </a:xfrm>
          <a:prstGeom prst="rect">
            <a:avLst/>
          </a:prstGeom>
        </p:spPr>
      </p:pic>
      <p:pic>
        <p:nvPicPr>
          <p:cNvPr id="6" name="Imagen 5">
            <a:extLst>
              <a:ext uri="{FF2B5EF4-FFF2-40B4-BE49-F238E27FC236}">
                <a16:creationId xmlns:a16="http://schemas.microsoft.com/office/drawing/2014/main" id="{5409AD0B-BBA6-4A8C-591E-2F916EC72425}"/>
              </a:ext>
            </a:extLst>
          </p:cNvPr>
          <p:cNvPicPr>
            <a:picLocks noChangeAspect="1"/>
          </p:cNvPicPr>
          <p:nvPr/>
        </p:nvPicPr>
        <p:blipFill>
          <a:blip r:embed="rId6"/>
          <a:stretch>
            <a:fillRect/>
          </a:stretch>
        </p:blipFill>
        <p:spPr>
          <a:xfrm>
            <a:off x="619125" y="2803522"/>
            <a:ext cx="2690976" cy="2127275"/>
          </a:xfrm>
          <a:prstGeom prst="rect">
            <a:avLst/>
          </a:prstGeom>
        </p:spPr>
      </p:pic>
      <p:pic>
        <p:nvPicPr>
          <p:cNvPr id="8" name="Imagen 7">
            <a:extLst>
              <a:ext uri="{FF2B5EF4-FFF2-40B4-BE49-F238E27FC236}">
                <a16:creationId xmlns:a16="http://schemas.microsoft.com/office/drawing/2014/main" id="{9156C773-B93E-4192-F6C6-22F07CE4F43F}"/>
              </a:ext>
            </a:extLst>
          </p:cNvPr>
          <p:cNvPicPr>
            <a:picLocks noChangeAspect="1"/>
          </p:cNvPicPr>
          <p:nvPr/>
        </p:nvPicPr>
        <p:blipFill>
          <a:blip r:embed="rId7"/>
          <a:stretch>
            <a:fillRect/>
          </a:stretch>
        </p:blipFill>
        <p:spPr>
          <a:xfrm>
            <a:off x="3771900" y="1814698"/>
            <a:ext cx="7062877" cy="3590553"/>
          </a:xfrm>
          <a:prstGeom prst="rect">
            <a:avLst/>
          </a:prstGeom>
          <a:ln>
            <a:solidFill>
              <a:schemeClr val="tx1"/>
            </a:solidFill>
          </a:ln>
        </p:spPr>
      </p:pic>
      <p:sp>
        <p:nvSpPr>
          <p:cNvPr id="16" name="CuadroTexto 15">
            <a:extLst>
              <a:ext uri="{FF2B5EF4-FFF2-40B4-BE49-F238E27FC236}">
                <a16:creationId xmlns:a16="http://schemas.microsoft.com/office/drawing/2014/main" id="{6EFD02A3-7F2E-E651-8764-996528EF4CAC}"/>
              </a:ext>
            </a:extLst>
          </p:cNvPr>
          <p:cNvSpPr txBox="1"/>
          <p:nvPr/>
        </p:nvSpPr>
        <p:spPr>
          <a:xfrm>
            <a:off x="622001" y="4897419"/>
            <a:ext cx="6094562" cy="276999"/>
          </a:xfrm>
          <a:prstGeom prst="rect">
            <a:avLst/>
          </a:prstGeom>
          <a:noFill/>
        </p:spPr>
        <p:txBody>
          <a:bodyPr wrap="square">
            <a:spAutoFit/>
          </a:bodyPr>
          <a:lstStyle/>
          <a:p>
            <a:r>
              <a:rPr lang="es-CL" sz="1200" b="0" i="0" dirty="0">
                <a:solidFill>
                  <a:srgbClr val="212529"/>
                </a:solidFill>
                <a:effectLst/>
                <a:highlight>
                  <a:srgbClr val="FFFFFF"/>
                </a:highlight>
                <a:latin typeface="Roboto" panose="02000000000000000000" pitchFamily="2" charset="0"/>
              </a:rPr>
              <a:t>link: </a:t>
            </a:r>
            <a:r>
              <a:rPr lang="es-CL" sz="1200" b="1" i="0" u="sng" dirty="0">
                <a:solidFill>
                  <a:srgbClr val="111111"/>
                </a:solidFill>
                <a:effectLst/>
                <a:highlight>
                  <a:srgbClr val="FFFFFF"/>
                </a:highlight>
                <a:latin typeface="Roboto" panose="02000000000000000000" pitchFamily="2" charset="0"/>
                <a:hlinkClick r:id="rId8"/>
              </a:rPr>
              <a:t>medicamentos.fonasa.cl</a:t>
            </a:r>
            <a:endParaRPr lang="es-CL" sz="1200" dirty="0"/>
          </a:p>
        </p:txBody>
      </p:sp>
    </p:spTree>
    <p:extLst>
      <p:ext uri="{BB962C8B-B14F-4D97-AF65-F5344CB8AC3E}">
        <p14:creationId xmlns:p14="http://schemas.microsoft.com/office/powerpoint/2010/main" val="2621940663"/>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p:cNvSpPr txBox="1">
            <a:spLocks/>
          </p:cNvSpPr>
          <p:nvPr/>
        </p:nvSpPr>
        <p:spPr>
          <a:xfrm>
            <a:off x="595191" y="2799229"/>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3600" b="1" spc="-150" dirty="0">
                <a:solidFill>
                  <a:schemeClr val="bg1"/>
                </a:solidFill>
                <a:latin typeface="Arial Black" charset="0"/>
                <a:ea typeface="Arial Black" charset="0"/>
                <a:cs typeface="Arial Black" charset="0"/>
              </a:rPr>
              <a:t>FONASA XXI</a:t>
            </a:r>
          </a:p>
        </p:txBody>
      </p:sp>
      <p:sp>
        <p:nvSpPr>
          <p:cNvPr id="3" name="3 Marcador de contenido">
            <a:extLst>
              <a:ext uri="{FF2B5EF4-FFF2-40B4-BE49-F238E27FC236}">
                <a16:creationId xmlns:a16="http://schemas.microsoft.com/office/drawing/2014/main" id="{D0D279A7-1F48-48E4-A8F6-131D3A148035}"/>
              </a:ext>
            </a:extLst>
          </p:cNvPr>
          <p:cNvSpPr txBox="1">
            <a:spLocks/>
          </p:cNvSpPr>
          <p:nvPr/>
        </p:nvSpPr>
        <p:spPr>
          <a:xfrm>
            <a:off x="2800350" y="3555737"/>
            <a:ext cx="6591300" cy="133704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sz="2800" b="1" dirty="0">
                <a:solidFill>
                  <a:prstClr val="white"/>
                </a:solidFill>
                <a:latin typeface="Arial Black" panose="020B0A04020102020204" pitchFamily="34" charset="0"/>
                <a:ea typeface="Arial" charset="0"/>
                <a:cs typeface="Arial" charset="0"/>
              </a:rPr>
              <a:t>Con nuevos servicios virtuales en línea, en nuestra Página Web</a:t>
            </a:r>
          </a:p>
        </p:txBody>
      </p:sp>
    </p:spTree>
    <p:extLst>
      <p:ext uri="{BB962C8B-B14F-4D97-AF65-F5344CB8AC3E}">
        <p14:creationId xmlns:p14="http://schemas.microsoft.com/office/powerpoint/2010/main" val="2379655113"/>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3 Marcador de contenido"/>
          <p:cNvSpPr txBox="1">
            <a:spLocks/>
          </p:cNvSpPr>
          <p:nvPr/>
        </p:nvSpPr>
        <p:spPr>
          <a:xfrm>
            <a:off x="492392" y="2542572"/>
            <a:ext cx="1967975" cy="3677369"/>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a:buFont typeface="Arial" panose="020B0604020202020204" pitchFamily="34" charset="0"/>
              <a:buChar char="•"/>
            </a:pPr>
            <a:r>
              <a:rPr lang="es-ES" sz="1050" dirty="0">
                <a:solidFill>
                  <a:srgbClr val="525252"/>
                </a:solidFill>
                <a:latin typeface="Arial" charset="0"/>
                <a:ea typeface="Arial" charset="0"/>
                <a:cs typeface="Arial" charset="0"/>
              </a:rPr>
              <a:t>Afiliación en Línea</a:t>
            </a:r>
          </a:p>
          <a:p>
            <a:pPr marL="171450" indent="-171450" algn="l">
              <a:buFont typeface="Arial" panose="020B0604020202020204" pitchFamily="34" charset="0"/>
              <a:buChar char="•"/>
            </a:pPr>
            <a:endParaRPr lang="es-ES"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ES" sz="1050" dirty="0">
                <a:solidFill>
                  <a:srgbClr val="525252"/>
                </a:solidFill>
                <a:latin typeface="Arial" charset="0"/>
                <a:ea typeface="Arial" charset="0"/>
                <a:cs typeface="Arial" charset="0"/>
              </a:rPr>
              <a:t>Inscripción</a:t>
            </a:r>
            <a:r>
              <a:rPr lang="es-CL" sz="1050" dirty="0">
                <a:solidFill>
                  <a:srgbClr val="525252"/>
                </a:solidFill>
                <a:latin typeface="Arial" charset="0"/>
                <a:ea typeface="Arial" charset="0"/>
                <a:cs typeface="Arial" charset="0"/>
              </a:rPr>
              <a:t> Atención Primaria</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Compra de Bono Consulta Médica</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Valorización de Programas y Ordenes Médicas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Pago Bono Consulta en </a:t>
            </a:r>
            <a:r>
              <a:rPr lang="es-CL" sz="1050" dirty="0" err="1">
                <a:solidFill>
                  <a:srgbClr val="525252"/>
                </a:solidFill>
                <a:latin typeface="Arial" charset="0"/>
                <a:ea typeface="Arial" charset="0"/>
                <a:cs typeface="Arial" charset="0"/>
              </a:rPr>
              <a:t>CajaVecina</a:t>
            </a: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Devolución de Pago en exceso</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Certificado de Afiliación</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Certificado de Cotizaciones</a:t>
            </a:r>
          </a:p>
          <a:p>
            <a:pPr marL="171450" indent="-171450" algn="l">
              <a:buFont typeface="Arial" panose="020B0604020202020204" pitchFamily="34" charset="0"/>
              <a:buChar char="•"/>
            </a:pPr>
            <a:endParaRPr lang="es-ES_tradnl" sz="1050" dirty="0">
              <a:solidFill>
                <a:srgbClr val="525252"/>
              </a:solidFill>
              <a:latin typeface="Arial" charset="0"/>
              <a:ea typeface="Arial" charset="0"/>
              <a:cs typeface="Arial" charset="0"/>
            </a:endParaRPr>
          </a:p>
        </p:txBody>
      </p:sp>
      <p:sp>
        <p:nvSpPr>
          <p:cNvPr id="14" name="3 Marcador de contenido">
            <a:extLst>
              <a:ext uri="{FF2B5EF4-FFF2-40B4-BE49-F238E27FC236}">
                <a16:creationId xmlns:a16="http://schemas.microsoft.com/office/drawing/2014/main" id="{7EA339B9-9146-45A9-A511-AA41D2D338BF}"/>
              </a:ext>
            </a:extLst>
          </p:cNvPr>
          <p:cNvSpPr txBox="1">
            <a:spLocks/>
          </p:cNvSpPr>
          <p:nvPr/>
        </p:nvSpPr>
        <p:spPr>
          <a:xfrm>
            <a:off x="2587885" y="2542573"/>
            <a:ext cx="1967975" cy="3677369"/>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Conoce el Valor de tu Bono en la MLE</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Revisa el Estado de tus Licencias Médicas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Redes de Prestadores en Convenio</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Redes Prestadores Bono Electrónico</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Redes Prestadores Bono Web</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Red de Prestadores PAD</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Redes de Nutricionistas y Tecnólogos Médicos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Sucursales y Puntos de Atención</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p:txBody>
      </p:sp>
      <p:sp>
        <p:nvSpPr>
          <p:cNvPr id="15" name="3 Marcador de contenido">
            <a:extLst>
              <a:ext uri="{FF2B5EF4-FFF2-40B4-BE49-F238E27FC236}">
                <a16:creationId xmlns:a16="http://schemas.microsoft.com/office/drawing/2014/main" id="{4D3A423A-6613-4170-88BF-0549A876DF4A}"/>
              </a:ext>
            </a:extLst>
          </p:cNvPr>
          <p:cNvSpPr txBox="1">
            <a:spLocks/>
          </p:cNvSpPr>
          <p:nvPr/>
        </p:nvSpPr>
        <p:spPr>
          <a:xfrm>
            <a:off x="4683378" y="2542573"/>
            <a:ext cx="1967975" cy="3677369"/>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Redes de Entidades Delegadas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Calendario Fonasa en Terreno</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Seguimiento Garantías AUGE</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Deudas GES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Consultas, Reclamos, Sugerencias y Felicitaciones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Estado de Consultas, Reclamos, Sugerencias y Felicitaciones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p:txBody>
      </p:sp>
      <p:sp>
        <p:nvSpPr>
          <p:cNvPr id="16" name="3 Marcador de contenido">
            <a:extLst>
              <a:ext uri="{FF2B5EF4-FFF2-40B4-BE49-F238E27FC236}">
                <a16:creationId xmlns:a16="http://schemas.microsoft.com/office/drawing/2014/main" id="{E1146438-D5BC-4762-A831-598D41CBF681}"/>
              </a:ext>
            </a:extLst>
          </p:cNvPr>
          <p:cNvSpPr txBox="1">
            <a:spLocks/>
          </p:cNvSpPr>
          <p:nvPr/>
        </p:nvSpPr>
        <p:spPr>
          <a:xfrm>
            <a:off x="7274190" y="2542573"/>
            <a:ext cx="1967975" cy="3677369"/>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Inscripción y Actualización de Profesionales de Salud</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Certificado de Honorarios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Cartola Pago Prestadores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Información Financiera Servicio de Salud</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Seguimiento de Prestadores en Diálisis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Certificado Previsional para Servicio de Salud</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Inscripción Prestadores Ricarte Soto</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p:txBody>
      </p:sp>
      <p:sp>
        <p:nvSpPr>
          <p:cNvPr id="21" name="3 Marcador de contenido">
            <a:extLst>
              <a:ext uri="{FF2B5EF4-FFF2-40B4-BE49-F238E27FC236}">
                <a16:creationId xmlns:a16="http://schemas.microsoft.com/office/drawing/2014/main" id="{AAE0CE15-03FB-464E-9D46-8C33BF3A875D}"/>
              </a:ext>
            </a:extLst>
          </p:cNvPr>
          <p:cNvSpPr txBox="1">
            <a:spLocks/>
          </p:cNvSpPr>
          <p:nvPr/>
        </p:nvSpPr>
        <p:spPr>
          <a:xfrm>
            <a:off x="10017388" y="2542573"/>
            <a:ext cx="1967975" cy="3677369"/>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Pago Préstamos Médicos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Lagunas Previsionales</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a:p>
            <a:pPr marL="171450" indent="-171450" algn="l">
              <a:buFont typeface="Arial" panose="020B0604020202020204" pitchFamily="34" charset="0"/>
              <a:buChar char="•"/>
            </a:pPr>
            <a:r>
              <a:rPr lang="es-CL" sz="1050" dirty="0">
                <a:solidFill>
                  <a:srgbClr val="525252"/>
                </a:solidFill>
                <a:latin typeface="Arial" charset="0"/>
                <a:ea typeface="Arial" charset="0"/>
                <a:cs typeface="Arial" charset="0"/>
              </a:rPr>
              <a:t>Deudas Empleador</a:t>
            </a:r>
          </a:p>
          <a:p>
            <a:pPr marL="171450" indent="-171450" algn="l">
              <a:buFont typeface="Arial" panose="020B0604020202020204" pitchFamily="34" charset="0"/>
              <a:buChar char="•"/>
            </a:pPr>
            <a:endParaRPr lang="es-CL" sz="1050" dirty="0">
              <a:solidFill>
                <a:srgbClr val="525252"/>
              </a:solidFill>
              <a:latin typeface="Arial" charset="0"/>
              <a:ea typeface="Arial" charset="0"/>
              <a:cs typeface="Arial" charset="0"/>
            </a:endParaRPr>
          </a:p>
        </p:txBody>
      </p:sp>
      <p:sp>
        <p:nvSpPr>
          <p:cNvPr id="22" name="3 Marcador de contenido">
            <a:extLst>
              <a:ext uri="{FF2B5EF4-FFF2-40B4-BE49-F238E27FC236}">
                <a16:creationId xmlns:a16="http://schemas.microsoft.com/office/drawing/2014/main" id="{CA2310C5-D73F-4498-B54D-34265138F29C}"/>
              </a:ext>
            </a:extLst>
          </p:cNvPr>
          <p:cNvSpPr txBox="1">
            <a:spLocks/>
          </p:cNvSpPr>
          <p:nvPr/>
        </p:nvSpPr>
        <p:spPr>
          <a:xfrm>
            <a:off x="492392" y="2046940"/>
            <a:ext cx="1967975" cy="295107"/>
          </a:xfrm>
          <a:prstGeom prst="rect">
            <a:avLst/>
          </a:prstGeom>
          <a:solidFill>
            <a:srgbClr val="F51C41"/>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b="1" dirty="0">
                <a:solidFill>
                  <a:schemeClr val="bg1"/>
                </a:solidFill>
                <a:latin typeface="Arial" charset="0"/>
                <a:ea typeface="Arial" charset="0"/>
                <a:cs typeface="Arial" charset="0"/>
              </a:rPr>
              <a:t>BENEFICIARIOS</a:t>
            </a:r>
            <a:endParaRPr lang="es-ES_tradnl" dirty="0">
              <a:solidFill>
                <a:schemeClr val="bg1"/>
              </a:solidFill>
              <a:latin typeface="Arial" charset="0"/>
              <a:ea typeface="Arial" charset="0"/>
              <a:cs typeface="Arial" charset="0"/>
            </a:endParaRPr>
          </a:p>
        </p:txBody>
      </p:sp>
      <p:sp>
        <p:nvSpPr>
          <p:cNvPr id="23" name="3 Marcador de contenido">
            <a:extLst>
              <a:ext uri="{FF2B5EF4-FFF2-40B4-BE49-F238E27FC236}">
                <a16:creationId xmlns:a16="http://schemas.microsoft.com/office/drawing/2014/main" id="{88C7D653-6DDE-40BB-8930-A2E8ECE65EEC}"/>
              </a:ext>
            </a:extLst>
          </p:cNvPr>
          <p:cNvSpPr txBox="1">
            <a:spLocks/>
          </p:cNvSpPr>
          <p:nvPr/>
        </p:nvSpPr>
        <p:spPr>
          <a:xfrm>
            <a:off x="7274190" y="2046941"/>
            <a:ext cx="1967975" cy="295107"/>
          </a:xfrm>
          <a:prstGeom prst="rect">
            <a:avLst/>
          </a:prstGeom>
          <a:solidFill>
            <a:srgbClr val="22B573"/>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b="1" dirty="0">
                <a:solidFill>
                  <a:schemeClr val="bg1"/>
                </a:solidFill>
                <a:latin typeface="Arial" charset="0"/>
                <a:ea typeface="Arial" charset="0"/>
                <a:cs typeface="Arial" charset="0"/>
              </a:rPr>
              <a:t>PRESTADORES</a:t>
            </a:r>
          </a:p>
        </p:txBody>
      </p:sp>
      <p:sp>
        <p:nvSpPr>
          <p:cNvPr id="24" name="3 Marcador de contenido">
            <a:extLst>
              <a:ext uri="{FF2B5EF4-FFF2-40B4-BE49-F238E27FC236}">
                <a16:creationId xmlns:a16="http://schemas.microsoft.com/office/drawing/2014/main" id="{3D916AB6-7B22-442E-8292-6EC89E710887}"/>
              </a:ext>
            </a:extLst>
          </p:cNvPr>
          <p:cNvSpPr txBox="1">
            <a:spLocks/>
          </p:cNvSpPr>
          <p:nvPr/>
        </p:nvSpPr>
        <p:spPr>
          <a:xfrm>
            <a:off x="10017388" y="2046941"/>
            <a:ext cx="1967975" cy="295107"/>
          </a:xfrm>
          <a:prstGeom prst="rect">
            <a:avLst/>
          </a:prstGeom>
          <a:solidFill>
            <a:srgbClr val="072F41"/>
          </a:solidFill>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b="1" dirty="0">
                <a:solidFill>
                  <a:schemeClr val="bg1"/>
                </a:solidFill>
                <a:latin typeface="Arial" charset="0"/>
                <a:ea typeface="Arial" charset="0"/>
                <a:cs typeface="Arial" charset="0"/>
              </a:rPr>
              <a:t>EMPLEADORES</a:t>
            </a:r>
          </a:p>
          <a:p>
            <a:pPr algn="l"/>
            <a:endParaRPr lang="es-CL" b="1" dirty="0">
              <a:solidFill>
                <a:schemeClr val="bg1"/>
              </a:solidFill>
              <a:latin typeface="Arial" charset="0"/>
              <a:ea typeface="Arial" charset="0"/>
              <a:cs typeface="Arial" charset="0"/>
            </a:endParaRPr>
          </a:p>
        </p:txBody>
      </p:sp>
      <p:sp>
        <p:nvSpPr>
          <p:cNvPr id="17" name="3 Marcador de contenido">
            <a:extLst>
              <a:ext uri="{FF2B5EF4-FFF2-40B4-BE49-F238E27FC236}">
                <a16:creationId xmlns:a16="http://schemas.microsoft.com/office/drawing/2014/main" id="{1ABE4FFE-4DE9-4D97-AE7C-547CEA2804AC}"/>
              </a:ext>
            </a:extLst>
          </p:cNvPr>
          <p:cNvSpPr txBox="1">
            <a:spLocks/>
          </p:cNvSpPr>
          <p:nvPr/>
        </p:nvSpPr>
        <p:spPr>
          <a:xfrm>
            <a:off x="2587885" y="641800"/>
            <a:ext cx="4447053"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FONASA VIRTUAL</a:t>
            </a:r>
          </a:p>
        </p:txBody>
      </p:sp>
      <p:sp>
        <p:nvSpPr>
          <p:cNvPr id="18" name="3 Marcador de contenido">
            <a:extLst>
              <a:ext uri="{FF2B5EF4-FFF2-40B4-BE49-F238E27FC236}">
                <a16:creationId xmlns:a16="http://schemas.microsoft.com/office/drawing/2014/main" id="{43DDE952-1062-4B85-A3A6-3B8EC7779E35}"/>
              </a:ext>
            </a:extLst>
          </p:cNvPr>
          <p:cNvSpPr txBox="1">
            <a:spLocks/>
          </p:cNvSpPr>
          <p:nvPr/>
        </p:nvSpPr>
        <p:spPr>
          <a:xfrm>
            <a:off x="4735211" y="1341175"/>
            <a:ext cx="1967975" cy="295107"/>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dirty="0">
                <a:solidFill>
                  <a:srgbClr val="525252"/>
                </a:solidFill>
                <a:latin typeface="Arial" charset="0"/>
                <a:ea typeface="Arial" charset="0"/>
                <a:cs typeface="Arial" charset="0"/>
              </a:rPr>
              <a:t>32 Servicios en Línea</a:t>
            </a:r>
            <a:endParaRPr lang="es-ES_tradnl" dirty="0">
              <a:solidFill>
                <a:srgbClr val="525252"/>
              </a:solidFill>
              <a:latin typeface="Arial" charset="0"/>
              <a:ea typeface="Arial" charset="0"/>
              <a:cs typeface="Arial" charset="0"/>
            </a:endParaRPr>
          </a:p>
        </p:txBody>
      </p:sp>
    </p:spTree>
    <p:extLst>
      <p:ext uri="{BB962C8B-B14F-4D97-AF65-F5344CB8AC3E}">
        <p14:creationId xmlns:p14="http://schemas.microsoft.com/office/powerpoint/2010/main" val="1255157315"/>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 name="3 Marcador de contenido">
            <a:extLst>
              <a:ext uri="{FF2B5EF4-FFF2-40B4-BE49-F238E27FC236}">
                <a16:creationId xmlns:a16="http://schemas.microsoft.com/office/drawing/2014/main" id="{B6F53D0E-0129-4DF5-AC5D-38FA2EE80AB0}"/>
              </a:ext>
            </a:extLst>
          </p:cNvPr>
          <p:cNvSpPr txBox="1">
            <a:spLocks/>
          </p:cNvSpPr>
          <p:nvPr/>
        </p:nvSpPr>
        <p:spPr>
          <a:xfrm>
            <a:off x="591672" y="1203725"/>
            <a:ext cx="3551703" cy="621437"/>
          </a:xfrm>
          <a:prstGeom prst="rect">
            <a:avLst/>
          </a:prstGeom>
          <a:solidFill>
            <a:srgbClr val="FFFF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rgbClr val="525252"/>
                </a:solidFill>
                <a:latin typeface="Arial Black" charset="0"/>
                <a:ea typeface="Arial Black" charset="0"/>
                <a:cs typeface="Arial Black" charset="0"/>
              </a:rPr>
              <a:t>EJEMPLOS DE</a:t>
            </a:r>
          </a:p>
        </p:txBody>
      </p:sp>
      <p:sp>
        <p:nvSpPr>
          <p:cNvPr id="22" name="3 Marcador de contenido">
            <a:extLst>
              <a:ext uri="{FF2B5EF4-FFF2-40B4-BE49-F238E27FC236}">
                <a16:creationId xmlns:a16="http://schemas.microsoft.com/office/drawing/2014/main" id="{6ED428D5-C67E-40CE-966D-AE955FB328FF}"/>
              </a:ext>
            </a:extLst>
          </p:cNvPr>
          <p:cNvSpPr txBox="1">
            <a:spLocks/>
          </p:cNvSpPr>
          <p:nvPr/>
        </p:nvSpPr>
        <p:spPr>
          <a:xfrm>
            <a:off x="591671" y="1759750"/>
            <a:ext cx="5237629" cy="621437"/>
          </a:xfrm>
          <a:prstGeom prst="rect">
            <a:avLst/>
          </a:prstGeom>
          <a:solidFill>
            <a:srgbClr val="FFFF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rgbClr val="525252"/>
                </a:solidFill>
                <a:latin typeface="Arial Black" charset="0"/>
                <a:ea typeface="Arial Black" charset="0"/>
                <a:cs typeface="Arial Black" charset="0"/>
              </a:rPr>
              <a:t>NUESTRO SITIO WEB</a:t>
            </a:r>
          </a:p>
        </p:txBody>
      </p:sp>
      <p:sp>
        <p:nvSpPr>
          <p:cNvPr id="25" name="3 Marcador de contenido">
            <a:extLst>
              <a:ext uri="{FF2B5EF4-FFF2-40B4-BE49-F238E27FC236}">
                <a16:creationId xmlns:a16="http://schemas.microsoft.com/office/drawing/2014/main" id="{C4E2F23C-CB9A-4CE2-982E-DEEB99A32F1E}"/>
              </a:ext>
            </a:extLst>
          </p:cNvPr>
          <p:cNvSpPr txBox="1">
            <a:spLocks/>
          </p:cNvSpPr>
          <p:nvPr/>
        </p:nvSpPr>
        <p:spPr>
          <a:xfrm>
            <a:off x="666495" y="830177"/>
            <a:ext cx="1967975" cy="295107"/>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CL" dirty="0">
                <a:solidFill>
                  <a:srgbClr val="525252"/>
                </a:solidFill>
                <a:latin typeface="Arial" charset="0"/>
                <a:ea typeface="Arial" charset="0"/>
                <a:cs typeface="Arial" charset="0"/>
              </a:rPr>
              <a:t>www.</a:t>
            </a:r>
            <a:r>
              <a:rPr lang="es-CL" dirty="0">
                <a:solidFill>
                  <a:srgbClr val="525252"/>
                </a:solidFill>
              </a:rPr>
              <a:t>F</a:t>
            </a:r>
            <a:r>
              <a:rPr lang="es-CL" dirty="0">
                <a:solidFill>
                  <a:srgbClr val="525252"/>
                </a:solidFill>
                <a:latin typeface="Arial" charset="0"/>
                <a:ea typeface="Arial" charset="0"/>
                <a:cs typeface="Arial" charset="0"/>
              </a:rPr>
              <a:t>onasa.cl</a:t>
            </a:r>
            <a:endParaRPr lang="es-ES_tradnl" dirty="0">
              <a:solidFill>
                <a:srgbClr val="525252"/>
              </a:solidFill>
              <a:latin typeface="Arial" charset="0"/>
              <a:ea typeface="Arial" charset="0"/>
              <a:cs typeface="Arial" charset="0"/>
            </a:endParaRPr>
          </a:p>
        </p:txBody>
      </p:sp>
      <p:pic>
        <p:nvPicPr>
          <p:cNvPr id="27" name="Imagen 26">
            <a:extLst>
              <a:ext uri="{FF2B5EF4-FFF2-40B4-BE49-F238E27FC236}">
                <a16:creationId xmlns:a16="http://schemas.microsoft.com/office/drawing/2014/main" id="{01CD5415-8F4B-4123-942B-CB2225CF56E7}"/>
              </a:ext>
            </a:extLst>
          </p:cNvPr>
          <p:cNvPicPr>
            <a:picLocks noChangeAspect="1"/>
          </p:cNvPicPr>
          <p:nvPr/>
        </p:nvPicPr>
        <p:blipFill>
          <a:blip r:embed="rId3"/>
          <a:stretch>
            <a:fillRect/>
          </a:stretch>
        </p:blipFill>
        <p:spPr>
          <a:xfrm>
            <a:off x="5494579" y="1069325"/>
            <a:ext cx="868123" cy="868123"/>
          </a:xfrm>
          <a:prstGeom prst="rect">
            <a:avLst/>
          </a:prstGeom>
        </p:spPr>
      </p:pic>
      <p:pic>
        <p:nvPicPr>
          <p:cNvPr id="28" name="Imagen 27">
            <a:extLst>
              <a:ext uri="{FF2B5EF4-FFF2-40B4-BE49-F238E27FC236}">
                <a16:creationId xmlns:a16="http://schemas.microsoft.com/office/drawing/2014/main" id="{86FF1163-22E3-4241-B622-44C1B8E0764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2588360"/>
            <a:ext cx="5806744" cy="3871161"/>
          </a:xfrm>
          <a:prstGeom prst="rect">
            <a:avLst/>
          </a:prstGeom>
        </p:spPr>
      </p:pic>
      <p:sp>
        <p:nvSpPr>
          <p:cNvPr id="2" name="3 Marcador de contenido">
            <a:extLst>
              <a:ext uri="{FF2B5EF4-FFF2-40B4-BE49-F238E27FC236}">
                <a16:creationId xmlns:a16="http://schemas.microsoft.com/office/drawing/2014/main" id="{344E51EA-3017-47CF-B0FE-3D0EA469F595}"/>
              </a:ext>
            </a:extLst>
          </p:cNvPr>
          <p:cNvSpPr txBox="1">
            <a:spLocks/>
          </p:cNvSpPr>
          <p:nvPr/>
        </p:nvSpPr>
        <p:spPr>
          <a:xfrm>
            <a:off x="4354641" y="3911279"/>
            <a:ext cx="2203680" cy="469030"/>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sz="1050" b="1" dirty="0">
                <a:solidFill>
                  <a:schemeClr val="bg1"/>
                </a:solidFill>
                <a:latin typeface="Arial" charset="0"/>
                <a:ea typeface="Arial" charset="0"/>
                <a:cs typeface="Arial" charset="0"/>
              </a:rPr>
              <a:t>AFILIACIÓN EN LÍNEA</a:t>
            </a:r>
            <a:endParaRPr lang="es-ES_tradnl" sz="1050" dirty="0">
              <a:solidFill>
                <a:schemeClr val="bg1"/>
              </a:solidFill>
              <a:latin typeface="Arial" charset="0"/>
              <a:ea typeface="Arial" charset="0"/>
              <a:cs typeface="Arial" charset="0"/>
            </a:endParaRPr>
          </a:p>
        </p:txBody>
      </p:sp>
      <p:sp>
        <p:nvSpPr>
          <p:cNvPr id="3" name="3 Marcador de contenido">
            <a:extLst>
              <a:ext uri="{FF2B5EF4-FFF2-40B4-BE49-F238E27FC236}">
                <a16:creationId xmlns:a16="http://schemas.microsoft.com/office/drawing/2014/main" id="{72F4B3D9-33DF-4275-8676-17647FC24396}"/>
              </a:ext>
            </a:extLst>
          </p:cNvPr>
          <p:cNvSpPr txBox="1">
            <a:spLocks/>
          </p:cNvSpPr>
          <p:nvPr/>
        </p:nvSpPr>
        <p:spPr>
          <a:xfrm>
            <a:off x="4354641" y="4523940"/>
            <a:ext cx="2203680" cy="469030"/>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sz="1050" b="1" dirty="0">
                <a:solidFill>
                  <a:schemeClr val="bg1"/>
                </a:solidFill>
                <a:latin typeface="Arial" charset="0"/>
                <a:ea typeface="Arial" charset="0"/>
                <a:cs typeface="Arial" charset="0"/>
              </a:rPr>
              <a:t>COMPRA DE BONO CONSULTA MÉDICA</a:t>
            </a:r>
            <a:endParaRPr lang="es-ES_tradnl" sz="1050" dirty="0">
              <a:solidFill>
                <a:schemeClr val="bg1"/>
              </a:solidFill>
              <a:latin typeface="Arial" charset="0"/>
              <a:ea typeface="Arial" charset="0"/>
              <a:cs typeface="Arial" charset="0"/>
            </a:endParaRPr>
          </a:p>
        </p:txBody>
      </p:sp>
      <p:sp>
        <p:nvSpPr>
          <p:cNvPr id="4" name="3 Marcador de contenido">
            <a:extLst>
              <a:ext uri="{FF2B5EF4-FFF2-40B4-BE49-F238E27FC236}">
                <a16:creationId xmlns:a16="http://schemas.microsoft.com/office/drawing/2014/main" id="{02BF6C12-33B8-4730-8E58-AFAEC78421AB}"/>
              </a:ext>
            </a:extLst>
          </p:cNvPr>
          <p:cNvSpPr txBox="1">
            <a:spLocks/>
          </p:cNvSpPr>
          <p:nvPr/>
        </p:nvSpPr>
        <p:spPr>
          <a:xfrm>
            <a:off x="4354641" y="5211161"/>
            <a:ext cx="2203680" cy="469030"/>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sz="1050" b="1" dirty="0">
                <a:solidFill>
                  <a:schemeClr val="bg1"/>
                </a:solidFill>
                <a:latin typeface="Arial" charset="0"/>
                <a:ea typeface="Arial" charset="0"/>
                <a:cs typeface="Arial" charset="0"/>
              </a:rPr>
              <a:t>EMISIÓN DE CERTIFICADOS</a:t>
            </a:r>
            <a:endParaRPr lang="es-ES_tradnl" sz="1050" dirty="0">
              <a:solidFill>
                <a:schemeClr val="bg1"/>
              </a:solidFill>
              <a:latin typeface="Arial" charset="0"/>
              <a:ea typeface="Arial" charset="0"/>
              <a:cs typeface="Arial" charset="0"/>
            </a:endParaRPr>
          </a:p>
        </p:txBody>
      </p:sp>
      <p:sp>
        <p:nvSpPr>
          <p:cNvPr id="10" name="3 Marcador de contenido">
            <a:extLst>
              <a:ext uri="{FF2B5EF4-FFF2-40B4-BE49-F238E27FC236}">
                <a16:creationId xmlns:a16="http://schemas.microsoft.com/office/drawing/2014/main" id="{02BF6C12-33B8-4730-8E58-AFAEC78421AB}"/>
              </a:ext>
            </a:extLst>
          </p:cNvPr>
          <p:cNvSpPr txBox="1">
            <a:spLocks/>
          </p:cNvSpPr>
          <p:nvPr/>
        </p:nvSpPr>
        <p:spPr>
          <a:xfrm>
            <a:off x="4354641" y="5963019"/>
            <a:ext cx="2203680" cy="469030"/>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MX" sz="1050" b="1" dirty="0">
                <a:solidFill>
                  <a:schemeClr val="bg1"/>
                </a:solidFill>
                <a:latin typeface="Arial" charset="0"/>
                <a:ea typeface="Arial" charset="0"/>
                <a:cs typeface="Arial" charset="0"/>
              </a:rPr>
              <a:t>PORTAL SERVICIOS WEB</a:t>
            </a:r>
            <a:endParaRPr lang="es-ES_tradnl" sz="105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375342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p:cNvSpPr txBox="1">
            <a:spLocks/>
          </p:cNvSpPr>
          <p:nvPr/>
        </p:nvSpPr>
        <p:spPr>
          <a:xfrm>
            <a:off x="3405809" y="238537"/>
            <a:ext cx="5128591" cy="133704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2800" b="1" dirty="0">
                <a:solidFill>
                  <a:srgbClr val="0063AE"/>
                </a:solidFill>
                <a:latin typeface="Arial Black" charset="0"/>
                <a:ea typeface="Arial Black" charset="0"/>
                <a:cs typeface="Arial Black" charset="0"/>
              </a:rPr>
              <a:t>AFILIACIÓN EN LÍNEA</a:t>
            </a:r>
          </a:p>
          <a:p>
            <a:pPr algn="l"/>
            <a:r>
              <a:rPr lang="es-ES" dirty="0">
                <a:solidFill>
                  <a:srgbClr val="E7E6E6">
                    <a:lumMod val="50000"/>
                  </a:srgbClr>
                </a:solidFill>
                <a:latin typeface="Arial" charset="0"/>
                <a:ea typeface="Arial" charset="0"/>
                <a:cs typeface="Arial" charset="0"/>
              </a:rPr>
              <a:t>Fonasa en Terreno</a:t>
            </a:r>
            <a:endParaRPr lang="es-ES_tradnl" dirty="0">
              <a:solidFill>
                <a:srgbClr val="E7E6E6">
                  <a:lumMod val="50000"/>
                </a:srgbClr>
              </a:solidFill>
              <a:latin typeface="Arial" charset="0"/>
              <a:ea typeface="Arial" charset="0"/>
              <a:cs typeface="Arial" charset="0"/>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0401" y="1866899"/>
            <a:ext cx="6240912" cy="426281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Imagen 3">
            <a:extLst>
              <a:ext uri="{FF2B5EF4-FFF2-40B4-BE49-F238E27FC236}">
                <a16:creationId xmlns:a16="http://schemas.microsoft.com/office/drawing/2014/main" id="{2FB94FAE-B9BD-C761-9354-B4DFBD44634F}"/>
              </a:ext>
            </a:extLst>
          </p:cNvPr>
          <p:cNvPicPr>
            <a:picLocks noChangeAspect="1"/>
          </p:cNvPicPr>
          <p:nvPr/>
        </p:nvPicPr>
        <p:blipFill>
          <a:blip r:embed="rId5"/>
          <a:stretch>
            <a:fillRect/>
          </a:stretch>
        </p:blipFill>
        <p:spPr>
          <a:xfrm>
            <a:off x="878413" y="1866898"/>
            <a:ext cx="2658417" cy="4262814"/>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78017685"/>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3 CuadroTexto"/>
          <p:cNvSpPr txBox="1"/>
          <p:nvPr/>
        </p:nvSpPr>
        <p:spPr>
          <a:xfrm>
            <a:off x="1816100" y="3464868"/>
            <a:ext cx="1016000" cy="461665"/>
          </a:xfrm>
          <a:prstGeom prst="rect">
            <a:avLst/>
          </a:prstGeom>
        </p:spPr>
        <p:txBody>
          <a:bodyPr vert="horz" wrap="square" lIns="91440" tIns="45720" rIns="91440" bIns="45720" rtlCol="0" anchor="ctr">
            <a:spAutoFit/>
          </a:bodyPr>
          <a:lstStyle/>
          <a:p>
            <a:r>
              <a:rPr lang="es-CL" sz="800" b="1" dirty="0">
                <a:solidFill>
                  <a:prstClr val="white"/>
                </a:solidFill>
                <a:latin typeface="Arial" charset="0"/>
                <a:ea typeface="Arial" charset="0"/>
                <a:cs typeface="Arial" charset="0"/>
              </a:rPr>
              <a:t>PARA </a:t>
            </a:r>
          </a:p>
          <a:p>
            <a:endParaRPr lang="es-CL" sz="800" b="1" dirty="0">
              <a:solidFill>
                <a:prstClr val="white"/>
              </a:solidFill>
              <a:latin typeface="Arial" charset="0"/>
              <a:ea typeface="Arial" charset="0"/>
              <a:cs typeface="Arial" charset="0"/>
            </a:endParaRPr>
          </a:p>
          <a:p>
            <a:endParaRPr lang="es-CL" sz="800" b="1" dirty="0">
              <a:solidFill>
                <a:prstClr val="white"/>
              </a:solidFill>
              <a:latin typeface="Arial" charset="0"/>
              <a:ea typeface="Arial" charset="0"/>
              <a:cs typeface="Arial" charset="0"/>
            </a:endParaRPr>
          </a:p>
        </p:txBody>
      </p:sp>
      <p:sp>
        <p:nvSpPr>
          <p:cNvPr id="9" name="8 CuadroTexto"/>
          <p:cNvSpPr txBox="1"/>
          <p:nvPr/>
        </p:nvSpPr>
        <p:spPr>
          <a:xfrm>
            <a:off x="1698885" y="4635728"/>
            <a:ext cx="2111115" cy="215444"/>
          </a:xfrm>
          <a:prstGeom prst="rect">
            <a:avLst/>
          </a:prstGeom>
        </p:spPr>
        <p:txBody>
          <a:bodyPr vert="horz" wrap="square" lIns="91440" tIns="45720" rIns="91440" bIns="45720" rtlCol="0" anchor="ctr">
            <a:spAutoFit/>
          </a:bodyPr>
          <a:lstStyle/>
          <a:p>
            <a:endParaRPr lang="es-CL" sz="800" b="1" dirty="0">
              <a:solidFill>
                <a:prstClr val="white"/>
              </a:solidFill>
              <a:latin typeface="Arial" charset="0"/>
              <a:ea typeface="Arial" charset="0"/>
              <a:cs typeface="Arial" charset="0"/>
            </a:endParaRPr>
          </a:p>
        </p:txBody>
      </p:sp>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2730" y="1822537"/>
            <a:ext cx="6864627" cy="393658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3 Marcador de contenido"/>
          <p:cNvSpPr txBox="1">
            <a:spLocks/>
          </p:cNvSpPr>
          <p:nvPr/>
        </p:nvSpPr>
        <p:spPr>
          <a:xfrm>
            <a:off x="3228915" y="348491"/>
            <a:ext cx="5857335" cy="133704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2800" b="1" dirty="0">
                <a:solidFill>
                  <a:srgbClr val="0063AE"/>
                </a:solidFill>
                <a:latin typeface="Arial Black" charset="0"/>
                <a:ea typeface="Arial Black" charset="0"/>
                <a:cs typeface="Arial Black" charset="0"/>
              </a:rPr>
              <a:t>COMPRA DE BONO EN LÍNEA</a:t>
            </a:r>
          </a:p>
          <a:p>
            <a:pPr algn="l"/>
            <a:r>
              <a:rPr lang="es-ES" dirty="0">
                <a:solidFill>
                  <a:srgbClr val="E7E6E6">
                    <a:lumMod val="50000"/>
                  </a:srgbClr>
                </a:solidFill>
                <a:latin typeface="Arial" charset="0"/>
                <a:ea typeface="Arial" charset="0"/>
                <a:cs typeface="Arial" charset="0"/>
              </a:rPr>
              <a:t>Fonasa en Terreno</a:t>
            </a:r>
            <a:endParaRPr lang="es-ES_tradnl" dirty="0">
              <a:solidFill>
                <a:srgbClr val="E7E6E6">
                  <a:lumMod val="50000"/>
                </a:srgbClr>
              </a:solidFill>
              <a:latin typeface="Arial" charset="0"/>
              <a:ea typeface="Arial" charset="0"/>
              <a:cs typeface="Arial" charset="0"/>
            </a:endParaRPr>
          </a:p>
        </p:txBody>
      </p:sp>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650" y="1747865"/>
            <a:ext cx="3255272"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625" y="2876976"/>
            <a:ext cx="3485321" cy="3020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4885485"/>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513" y="1659106"/>
            <a:ext cx="4740895" cy="107721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659106"/>
            <a:ext cx="2727408" cy="342185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73039" y="1659105"/>
            <a:ext cx="2727408" cy="348223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3563223" y="581888"/>
            <a:ext cx="5065554" cy="1077218"/>
          </a:xfrm>
          <a:prstGeom prst="rect">
            <a:avLst/>
          </a:prstGeom>
        </p:spPr>
        <p:txBody>
          <a:bodyPr vert="horz" wrap="none" lIns="91440" tIns="45720" rIns="91440" bIns="45720" rtlCol="0" anchor="ctr">
            <a:spAutoFit/>
          </a:bodyPr>
          <a:lstStyle/>
          <a:p>
            <a:r>
              <a:rPr lang="es-ES" sz="2800" b="1" dirty="0">
                <a:solidFill>
                  <a:srgbClr val="0063AE"/>
                </a:solidFill>
                <a:latin typeface="Arial Black" charset="0"/>
                <a:ea typeface="Arial Black" charset="0"/>
                <a:cs typeface="Arial Black" charset="0"/>
              </a:rPr>
              <a:t>CERTIFICADOS FONASA </a:t>
            </a:r>
          </a:p>
          <a:p>
            <a:r>
              <a:rPr lang="es-ES" sz="1200" dirty="0">
                <a:solidFill>
                  <a:schemeClr val="bg2">
                    <a:lumMod val="50000"/>
                  </a:schemeClr>
                </a:solidFill>
                <a:latin typeface="Arial" panose="020B0604020202020204" pitchFamily="34" charset="0"/>
                <a:ea typeface="Arial" charset="0"/>
                <a:cs typeface="Arial" panose="020B0604020202020204" pitchFamily="34" charset="0"/>
              </a:rPr>
              <a:t>Fonasa en Terreno</a:t>
            </a:r>
            <a:endParaRPr lang="es-CL" sz="1200" b="1" dirty="0">
              <a:solidFill>
                <a:schemeClr val="bg1"/>
              </a:solidFill>
              <a:latin typeface="Arial" charset="0"/>
              <a:ea typeface="Arial" charset="0"/>
              <a:cs typeface="Arial" charset="0"/>
            </a:endParaRPr>
          </a:p>
          <a:p>
            <a:pPr algn="l"/>
            <a:endParaRPr lang="es-CL" sz="800" b="1" dirty="0">
              <a:solidFill>
                <a:schemeClr val="bg1"/>
              </a:solidFill>
              <a:latin typeface="Arial" charset="0"/>
              <a:ea typeface="Arial" charset="0"/>
              <a:cs typeface="Arial" charset="0"/>
            </a:endParaRPr>
          </a:p>
          <a:p>
            <a:pPr algn="l"/>
            <a:endParaRPr lang="es-CL" sz="800" b="1" dirty="0">
              <a:solidFill>
                <a:schemeClr val="bg1"/>
              </a:solidFill>
              <a:latin typeface="Arial" charset="0"/>
              <a:ea typeface="Arial" charset="0"/>
              <a:cs typeface="Arial" charset="0"/>
            </a:endParaRPr>
          </a:p>
          <a:p>
            <a:pPr algn="l"/>
            <a:endParaRPr lang="es-CL" sz="800" b="1" dirty="0">
              <a:solidFill>
                <a:schemeClr val="bg1"/>
              </a:solidFill>
              <a:latin typeface="Arial" charset="0"/>
              <a:ea typeface="Arial" charset="0"/>
              <a:cs typeface="Arial" charset="0"/>
            </a:endParaRPr>
          </a:p>
        </p:txBody>
      </p:sp>
      <p:sp>
        <p:nvSpPr>
          <p:cNvPr id="3" name="CuadroTexto 2">
            <a:extLst>
              <a:ext uri="{FF2B5EF4-FFF2-40B4-BE49-F238E27FC236}">
                <a16:creationId xmlns:a16="http://schemas.microsoft.com/office/drawing/2014/main" id="{912F1BD7-7E9C-2310-09FC-9EBF90F16037}"/>
              </a:ext>
            </a:extLst>
          </p:cNvPr>
          <p:cNvSpPr txBox="1"/>
          <p:nvPr/>
        </p:nvSpPr>
        <p:spPr>
          <a:xfrm>
            <a:off x="787162" y="3215557"/>
            <a:ext cx="5159208" cy="2031325"/>
          </a:xfrm>
          <a:prstGeom prst="rect">
            <a:avLst/>
          </a:prstGeom>
          <a:noFill/>
        </p:spPr>
        <p:txBody>
          <a:bodyPr wrap="square">
            <a:spAutoFit/>
          </a:bodyPr>
          <a:lstStyle/>
          <a:p>
            <a:pPr marL="285750" indent="-285750">
              <a:buFont typeface="Wingdings" panose="05000000000000000000" pitchFamily="2" charset="2"/>
              <a:buChar char="§"/>
            </a:pPr>
            <a:r>
              <a:rPr lang="es-CL" b="1" i="0" dirty="0">
                <a:solidFill>
                  <a:srgbClr val="000000"/>
                </a:solidFill>
                <a:effectLst/>
                <a:latin typeface="Roboto" panose="02000000000000000000" pitchFamily="2" charset="0"/>
              </a:rPr>
              <a:t>Certificado Afiliación</a:t>
            </a:r>
            <a:r>
              <a:rPr lang="es-CL" b="0" i="0" dirty="0">
                <a:solidFill>
                  <a:srgbClr val="000000"/>
                </a:solidFill>
                <a:effectLst/>
                <a:latin typeface="Roboto" panose="02000000000000000000" pitchFamily="2" charset="0"/>
              </a:rPr>
              <a:t> para acreditar si está o no afiliada a Fonasa. Tramites.</a:t>
            </a:r>
          </a:p>
          <a:p>
            <a:endParaRPr lang="es-CL" b="0" i="0" dirty="0">
              <a:solidFill>
                <a:srgbClr val="000000"/>
              </a:solidFill>
              <a:effectLst/>
              <a:latin typeface="Roboto" panose="02000000000000000000" pitchFamily="2" charset="0"/>
            </a:endParaRPr>
          </a:p>
          <a:p>
            <a:pPr marL="285750" indent="-285750" algn="l">
              <a:buFont typeface="Wingdings" panose="05000000000000000000" pitchFamily="2" charset="2"/>
              <a:buChar char="§"/>
            </a:pPr>
            <a:r>
              <a:rPr lang="es-CL" b="1" dirty="0">
                <a:solidFill>
                  <a:srgbClr val="000000"/>
                </a:solidFill>
                <a:latin typeface="Roboto" panose="02000000000000000000" pitchFamily="2" charset="0"/>
              </a:rPr>
              <a:t>Certificado</a:t>
            </a:r>
            <a:r>
              <a:rPr lang="es-CL" dirty="0">
                <a:solidFill>
                  <a:srgbClr val="000000"/>
                </a:solidFill>
                <a:latin typeface="Roboto" panose="02000000000000000000" pitchFamily="2" charset="0"/>
              </a:rPr>
              <a:t> </a:t>
            </a:r>
            <a:r>
              <a:rPr lang="es-MX" b="1" i="0" dirty="0">
                <a:solidFill>
                  <a:srgbClr val="000000"/>
                </a:solidFill>
                <a:effectLst/>
                <a:latin typeface="Roboto" panose="02000000000000000000" pitchFamily="2" charset="0"/>
              </a:rPr>
              <a:t>Cotizaciones </a:t>
            </a:r>
            <a:r>
              <a:rPr lang="es-MX" b="0" i="0" dirty="0">
                <a:solidFill>
                  <a:srgbClr val="000000"/>
                </a:solidFill>
                <a:effectLst/>
                <a:latin typeface="Roboto" panose="02000000000000000000" pitchFamily="2" charset="0"/>
              </a:rPr>
              <a:t>registradas ante Fonasa. Este monto corresponde al 7% de la remuneración mensual del trabajador.</a:t>
            </a:r>
          </a:p>
          <a:p>
            <a:pPr marL="285750" indent="-285750">
              <a:buFont typeface="Wingdings" panose="05000000000000000000" pitchFamily="2" charset="2"/>
              <a:buChar char="§"/>
            </a:pPr>
            <a:endParaRPr lang="es-CL" dirty="0"/>
          </a:p>
        </p:txBody>
      </p:sp>
    </p:spTree>
    <p:extLst>
      <p:ext uri="{BB962C8B-B14F-4D97-AF65-F5344CB8AC3E}">
        <p14:creationId xmlns:p14="http://schemas.microsoft.com/office/powerpoint/2010/main" val="327118861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187"/>
        <p:cNvGrpSpPr/>
        <p:nvPr/>
      </p:nvGrpSpPr>
      <p:grpSpPr>
        <a:xfrm>
          <a:off x="0" y="0"/>
          <a:ext cx="0" cy="0"/>
          <a:chOff x="0" y="0"/>
          <a:chExt cx="0" cy="0"/>
        </a:xfrm>
      </p:grpSpPr>
      <p:sp>
        <p:nvSpPr>
          <p:cNvPr id="188" name="Google Shape;188;g265fc538306_0_16"/>
          <p:cNvSpPr txBox="1"/>
          <p:nvPr/>
        </p:nvSpPr>
        <p:spPr>
          <a:xfrm>
            <a:off x="2719800" y="805848"/>
            <a:ext cx="6752400" cy="690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s-ES" sz="2800" b="1" i="0" u="none" strike="noStrike" cap="none" dirty="0">
                <a:solidFill>
                  <a:srgbClr val="0F69C4"/>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¿Quién paga por esas atenciones?</a:t>
            </a:r>
            <a:endParaRPr sz="2800" b="1" i="0" u="none" strike="noStrike" cap="none" dirty="0">
              <a:solidFill>
                <a:srgbClr val="0F69C4"/>
              </a:solidFill>
              <a:latin typeface="Arial"/>
              <a:ea typeface="Arial"/>
              <a:cs typeface="Arial"/>
              <a:sym typeface="Arial"/>
            </a:endParaRPr>
          </a:p>
        </p:txBody>
      </p:sp>
      <p:sp>
        <p:nvSpPr>
          <p:cNvPr id="189" name="Google Shape;189;g265fc538306_0_16"/>
          <p:cNvSpPr txBox="1"/>
          <p:nvPr/>
        </p:nvSpPr>
        <p:spPr>
          <a:xfrm>
            <a:off x="1460250" y="1496748"/>
            <a:ext cx="9271500" cy="1164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s-ES" sz="1800" i="0" u="none" strike="noStrike" cap="none" dirty="0">
                <a:solidFill>
                  <a:srgbClr val="0F69C4"/>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El Fondo Nacional de Salud (FONASA) se hace cargo del pago de todas las atenciones médicas que las personas afiliadas realicen en la Red Pública.</a:t>
            </a:r>
            <a:endParaRPr sz="1800" i="0" u="none" strike="noStrike" cap="none" dirty="0">
              <a:solidFill>
                <a:srgbClr val="0F69C4"/>
              </a:solidFill>
              <a:latin typeface="Poppins"/>
              <a:ea typeface="Poppins"/>
              <a:cs typeface="Poppins"/>
              <a:sym typeface="Poppins"/>
            </a:endParaRPr>
          </a:p>
        </p:txBody>
      </p:sp>
      <p:pic>
        <p:nvPicPr>
          <p:cNvPr id="190" name="Google Shape;190;g265fc538306_0_16"/>
          <p:cNvPicPr preferRelativeResize="0"/>
          <p:nvPr/>
        </p:nvPicPr>
        <p:blipFill rotWithShape="1">
          <a:blip r:embed="rId5">
            <a:alphaModFix/>
          </a:blip>
          <a:srcRect/>
          <a:stretch/>
        </p:blipFill>
        <p:spPr>
          <a:xfrm>
            <a:off x="3502625" y="2685953"/>
            <a:ext cx="5186749" cy="3456999"/>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7BCBDCBD-93EC-B4BE-06B0-8B58CDABB49B}"/>
            </a:ext>
          </a:extLst>
        </p:cNvPr>
        <p:cNvGrpSpPr/>
        <p:nvPr/>
      </p:nvGrpSpPr>
      <p:grpSpPr>
        <a:xfrm>
          <a:off x="0" y="0"/>
          <a:ext cx="0" cy="0"/>
          <a:chOff x="0" y="0"/>
          <a:chExt cx="0" cy="0"/>
        </a:xfrm>
      </p:grpSpPr>
      <p:sp>
        <p:nvSpPr>
          <p:cNvPr id="2" name="3 Marcador de contenido">
            <a:extLst>
              <a:ext uri="{FF2B5EF4-FFF2-40B4-BE49-F238E27FC236}">
                <a16:creationId xmlns:a16="http://schemas.microsoft.com/office/drawing/2014/main" id="{9A52CCBC-EB49-77CB-FD1E-EB775B09C76E}"/>
              </a:ext>
            </a:extLst>
          </p:cNvPr>
          <p:cNvSpPr txBox="1">
            <a:spLocks/>
          </p:cNvSpPr>
          <p:nvPr/>
        </p:nvSpPr>
        <p:spPr>
          <a:xfrm>
            <a:off x="3405809" y="238537"/>
            <a:ext cx="5128591" cy="133704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0063AE"/>
                </a:solidFill>
                <a:effectLst/>
                <a:uLnTx/>
                <a:uFillTx/>
                <a:latin typeface="Arial Black" charset="0"/>
                <a:ea typeface="Arial Black" charset="0"/>
                <a:cs typeface="Arial Black" charset="0"/>
              </a:rPr>
              <a:t>PORTAL SERVICIOS WEB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b="0" i="0" u="none" strike="noStrike" kern="1200" cap="none" spc="0" normalizeH="0" baseline="0" noProof="0" dirty="0">
                <a:ln>
                  <a:noFill/>
                </a:ln>
                <a:solidFill>
                  <a:srgbClr val="E7E6E6">
                    <a:lumMod val="50000"/>
                  </a:srgbClr>
                </a:solidFill>
                <a:effectLst/>
                <a:uLnTx/>
                <a:uFillTx/>
                <a:latin typeface="Arial" charset="0"/>
                <a:ea typeface="Arial" charset="0"/>
                <a:cs typeface="Arial" charset="0"/>
              </a:rPr>
              <a:t>Fonasa en Terreno</a:t>
            </a:r>
            <a:endParaRPr kumimoji="0" lang="es-ES_tradnl" b="0" i="0" u="none" strike="noStrike" kern="1200" cap="none" spc="0" normalizeH="0" baseline="0" noProof="0" dirty="0">
              <a:ln>
                <a:noFill/>
              </a:ln>
              <a:solidFill>
                <a:srgbClr val="E7E6E6">
                  <a:lumMod val="50000"/>
                </a:srgbClr>
              </a:solidFill>
              <a:effectLst/>
              <a:uLnTx/>
              <a:uFillTx/>
              <a:latin typeface="Arial" charset="0"/>
              <a:ea typeface="Arial" charset="0"/>
              <a:cs typeface="Arial" charset="0"/>
            </a:endParaRPr>
          </a:p>
        </p:txBody>
      </p:sp>
      <p:pic>
        <p:nvPicPr>
          <p:cNvPr id="4" name="Imagen 3">
            <a:extLst>
              <a:ext uri="{FF2B5EF4-FFF2-40B4-BE49-F238E27FC236}">
                <a16:creationId xmlns:a16="http://schemas.microsoft.com/office/drawing/2014/main" id="{9D13293A-C76A-6420-FAE6-2A863133F52B}"/>
              </a:ext>
            </a:extLst>
          </p:cNvPr>
          <p:cNvPicPr>
            <a:picLocks noChangeAspect="1"/>
          </p:cNvPicPr>
          <p:nvPr/>
        </p:nvPicPr>
        <p:blipFill>
          <a:blip r:embed="rId4"/>
          <a:stretch>
            <a:fillRect/>
          </a:stretch>
        </p:blipFill>
        <p:spPr>
          <a:xfrm>
            <a:off x="1532888" y="1390930"/>
            <a:ext cx="9126224" cy="1143160"/>
          </a:xfrm>
          <a:prstGeom prst="rect">
            <a:avLst/>
          </a:prstGeom>
        </p:spPr>
      </p:pic>
      <p:pic>
        <p:nvPicPr>
          <p:cNvPr id="9" name="Imagen 8">
            <a:extLst>
              <a:ext uri="{FF2B5EF4-FFF2-40B4-BE49-F238E27FC236}">
                <a16:creationId xmlns:a16="http://schemas.microsoft.com/office/drawing/2014/main" id="{9C5E9B40-7C7A-5E6D-F485-84722695B62D}"/>
              </a:ext>
            </a:extLst>
          </p:cNvPr>
          <p:cNvPicPr>
            <a:picLocks noChangeAspect="1"/>
          </p:cNvPicPr>
          <p:nvPr/>
        </p:nvPicPr>
        <p:blipFill>
          <a:blip r:embed="rId5"/>
          <a:stretch>
            <a:fillRect/>
          </a:stretch>
        </p:blipFill>
        <p:spPr>
          <a:xfrm>
            <a:off x="2104976" y="2812451"/>
            <a:ext cx="8189082" cy="3281714"/>
          </a:xfrm>
          <a:prstGeom prst="rect">
            <a:avLst/>
          </a:prstGeom>
        </p:spPr>
      </p:pic>
    </p:spTree>
    <p:extLst>
      <p:ext uri="{BB962C8B-B14F-4D97-AF65-F5344CB8AC3E}">
        <p14:creationId xmlns:p14="http://schemas.microsoft.com/office/powerpoint/2010/main" val="3002104522"/>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p:cNvSpPr txBox="1">
            <a:spLocks/>
          </p:cNvSpPr>
          <p:nvPr/>
        </p:nvSpPr>
        <p:spPr>
          <a:xfrm>
            <a:off x="595191" y="2799229"/>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3600" b="1" spc="-150" dirty="0">
                <a:solidFill>
                  <a:prstClr val="white"/>
                </a:solidFill>
                <a:latin typeface="Arial Black" charset="0"/>
                <a:ea typeface="Arial Black" charset="0"/>
                <a:cs typeface="Arial Black" charset="0"/>
              </a:rPr>
              <a:t>AGENDA  TU HORA</a:t>
            </a:r>
          </a:p>
        </p:txBody>
      </p:sp>
      <p:sp>
        <p:nvSpPr>
          <p:cNvPr id="3" name="3 Marcador de contenido">
            <a:extLst>
              <a:ext uri="{FF2B5EF4-FFF2-40B4-BE49-F238E27FC236}">
                <a16:creationId xmlns:a16="http://schemas.microsoft.com/office/drawing/2014/main" id="{2683815F-CD17-4A17-BE97-40AE20BDEF3A}"/>
              </a:ext>
            </a:extLst>
          </p:cNvPr>
          <p:cNvSpPr txBox="1">
            <a:spLocks/>
          </p:cNvSpPr>
          <p:nvPr/>
        </p:nvSpPr>
        <p:spPr>
          <a:xfrm>
            <a:off x="1911400" y="3555737"/>
            <a:ext cx="8369200" cy="133704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sz="2800" b="1" dirty="0">
                <a:solidFill>
                  <a:prstClr val="white"/>
                </a:solidFill>
                <a:latin typeface="Arial Black" panose="020B0A04020102020204" pitchFamily="34" charset="0"/>
                <a:ea typeface="Arial" charset="0"/>
                <a:cs typeface="Arial" charset="0"/>
              </a:rPr>
              <a:t>Desde la página web</a:t>
            </a:r>
          </a:p>
        </p:txBody>
      </p:sp>
    </p:spTree>
    <p:extLst>
      <p:ext uri="{BB962C8B-B14F-4D97-AF65-F5344CB8AC3E}">
        <p14:creationId xmlns:p14="http://schemas.microsoft.com/office/powerpoint/2010/main" val="1303428015"/>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 name="3 Marcador de contenido">
            <a:extLst>
              <a:ext uri="{FF2B5EF4-FFF2-40B4-BE49-F238E27FC236}">
                <a16:creationId xmlns:a16="http://schemas.microsoft.com/office/drawing/2014/main" id="{7923FAA6-A8FB-4C82-BB55-88899E457F5B}"/>
              </a:ext>
            </a:extLst>
          </p:cNvPr>
          <p:cNvSpPr txBox="1">
            <a:spLocks/>
          </p:cNvSpPr>
          <p:nvPr/>
        </p:nvSpPr>
        <p:spPr>
          <a:xfrm>
            <a:off x="1020297" y="1041800"/>
            <a:ext cx="2440286" cy="621437"/>
          </a:xfrm>
          <a:prstGeom prst="rect">
            <a:avLst/>
          </a:prstGeom>
          <a:solidFill>
            <a:srgbClr val="FFFF0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rgbClr val="525252"/>
                </a:solidFill>
                <a:latin typeface="Arial Black" charset="0"/>
                <a:ea typeface="Arial Black" charset="0"/>
                <a:cs typeface="Arial Black" charset="0"/>
              </a:rPr>
              <a:t>AGENDA</a:t>
            </a:r>
          </a:p>
        </p:txBody>
      </p:sp>
      <p:sp>
        <p:nvSpPr>
          <p:cNvPr id="17" name="3 Marcador de contenido">
            <a:extLst>
              <a:ext uri="{FF2B5EF4-FFF2-40B4-BE49-F238E27FC236}">
                <a16:creationId xmlns:a16="http://schemas.microsoft.com/office/drawing/2014/main" id="{02EF109C-8AB1-4212-8CD4-8ECE8DC19E34}"/>
              </a:ext>
            </a:extLst>
          </p:cNvPr>
          <p:cNvSpPr txBox="1">
            <a:spLocks/>
          </p:cNvSpPr>
          <p:nvPr/>
        </p:nvSpPr>
        <p:spPr>
          <a:xfrm>
            <a:off x="522659" y="2679168"/>
            <a:ext cx="4083847" cy="3074652"/>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s-MX" sz="1600" dirty="0">
                <a:solidFill>
                  <a:schemeClr val="tx1"/>
                </a:solidFill>
              </a:rPr>
              <a:t>Agenda una hora en la página de Fonasa.cl para poder acudir a una sucursal de Fonasa, donde será atendido en el día y horario que más le acomode. Un asesor de salud se contactará contigo para confirmar la hora agendada.</a:t>
            </a:r>
          </a:p>
          <a:p>
            <a:pPr algn="just"/>
            <a:r>
              <a:rPr lang="es-CL" sz="1600" dirty="0">
                <a:solidFill>
                  <a:schemeClr val="tx1"/>
                </a:solidFill>
              </a:rPr>
              <a:t>Recuerda llegar </a:t>
            </a:r>
            <a:r>
              <a:rPr lang="es-CL" sz="1600" b="1" dirty="0">
                <a:solidFill>
                  <a:schemeClr val="tx1"/>
                </a:solidFill>
              </a:rPr>
              <a:t>10 minutos antes del inicio de tu cita </a:t>
            </a:r>
            <a:r>
              <a:rPr lang="es-CL" sz="1600" dirty="0">
                <a:solidFill>
                  <a:schemeClr val="tx1"/>
                </a:solidFill>
              </a:rPr>
              <a:t>e informar en el acceso a la sucursal que cuentas con el agendamiento de tu atención.</a:t>
            </a:r>
          </a:p>
          <a:p>
            <a:pPr algn="just"/>
            <a:r>
              <a:rPr lang="es-CL" sz="1600" dirty="0">
                <a:solidFill>
                  <a:schemeClr val="tx1"/>
                </a:solidFill>
              </a:rPr>
              <a:t>Podrás ingresar a la sucursal con hasta 5 minutos de retraso respecto a la hora agendada.</a:t>
            </a:r>
          </a:p>
          <a:p>
            <a:pPr algn="just"/>
            <a:endParaRPr lang="es-CL" sz="1600" dirty="0">
              <a:solidFill>
                <a:schemeClr val="tx1"/>
              </a:solidFill>
            </a:endParaRPr>
          </a:p>
          <a:p>
            <a:pPr algn="just"/>
            <a:endParaRPr lang="es-CL" sz="1600" dirty="0"/>
          </a:p>
          <a:p>
            <a:pPr algn="just"/>
            <a:endParaRPr lang="es-ES" sz="1600" dirty="0">
              <a:solidFill>
                <a:srgbClr val="E7E6E6">
                  <a:lumMod val="25000"/>
                </a:srgbClr>
              </a:solidFill>
              <a:latin typeface="Arial" charset="0"/>
              <a:ea typeface="Arial" charset="0"/>
              <a:cs typeface="Arial" charset="0"/>
            </a:endParaRPr>
          </a:p>
        </p:txBody>
      </p:sp>
      <p:sp>
        <p:nvSpPr>
          <p:cNvPr id="8" name="3 Marcador de contenido">
            <a:extLst>
              <a:ext uri="{FF2B5EF4-FFF2-40B4-BE49-F238E27FC236}">
                <a16:creationId xmlns:a16="http://schemas.microsoft.com/office/drawing/2014/main" id="{B1FB00E5-31A7-4E72-9031-57E86BEEC86C}"/>
              </a:ext>
            </a:extLst>
          </p:cNvPr>
          <p:cNvSpPr txBox="1">
            <a:spLocks/>
          </p:cNvSpPr>
          <p:nvPr/>
        </p:nvSpPr>
        <p:spPr>
          <a:xfrm>
            <a:off x="3179464" y="1549765"/>
            <a:ext cx="2574640"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TÚ HORA</a:t>
            </a:r>
          </a:p>
        </p:txBody>
      </p:sp>
      <p:pic>
        <p:nvPicPr>
          <p:cNvPr id="5" name="Picture 3">
            <a:extLst>
              <a:ext uri="{FF2B5EF4-FFF2-40B4-BE49-F238E27FC236}">
                <a16:creationId xmlns:a16="http://schemas.microsoft.com/office/drawing/2014/main" id="{F216AF8E-460C-4589-83D9-036DC44EE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355012"/>
            <a:ext cx="6714623" cy="3809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698789"/>
      </p:ext>
    </p:extLst>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p:cNvSpPr txBox="1">
            <a:spLocks/>
          </p:cNvSpPr>
          <p:nvPr/>
        </p:nvSpPr>
        <p:spPr>
          <a:xfrm>
            <a:off x="595191" y="2799229"/>
            <a:ext cx="11005138" cy="125954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AHORRATE LA FILA</a:t>
            </a:r>
          </a:p>
        </p:txBody>
      </p:sp>
      <p:sp>
        <p:nvSpPr>
          <p:cNvPr id="3" name="3 Marcador de contenido">
            <a:extLst>
              <a:ext uri="{FF2B5EF4-FFF2-40B4-BE49-F238E27FC236}">
                <a16:creationId xmlns:a16="http://schemas.microsoft.com/office/drawing/2014/main" id="{2683815F-CD17-4A17-BE97-40AE20BDEF3A}"/>
              </a:ext>
            </a:extLst>
          </p:cNvPr>
          <p:cNvSpPr txBox="1">
            <a:spLocks/>
          </p:cNvSpPr>
          <p:nvPr/>
        </p:nvSpPr>
        <p:spPr>
          <a:xfrm>
            <a:off x="1911400" y="3555737"/>
            <a:ext cx="8369200" cy="133704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2800" b="1" i="0" u="none" strike="noStrike" kern="1200" cap="none" spc="0" normalizeH="0" baseline="0" noProof="0" dirty="0">
                <a:ln>
                  <a:noFill/>
                </a:ln>
                <a:solidFill>
                  <a:prstClr val="white"/>
                </a:solidFill>
                <a:effectLst/>
                <a:uLnTx/>
                <a:uFillTx/>
                <a:latin typeface="Arial Black" panose="020B0A04020102020204" pitchFamily="34" charset="0"/>
                <a:ea typeface="Arial" charset="0"/>
                <a:cs typeface="Arial" charset="0"/>
              </a:rPr>
              <a:t>APLICACIÓN QR</a:t>
            </a:r>
          </a:p>
        </p:txBody>
      </p:sp>
    </p:spTree>
    <p:extLst>
      <p:ext uri="{BB962C8B-B14F-4D97-AF65-F5344CB8AC3E}">
        <p14:creationId xmlns:p14="http://schemas.microsoft.com/office/powerpoint/2010/main" val="2326095651"/>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3 Marcador de contenido">
            <a:extLst>
              <a:ext uri="{FF2B5EF4-FFF2-40B4-BE49-F238E27FC236}">
                <a16:creationId xmlns:a16="http://schemas.microsoft.com/office/drawing/2014/main" id="{37E07734-2688-239C-B4DA-17B800BDD8BA}"/>
              </a:ext>
            </a:extLst>
          </p:cNvPr>
          <p:cNvSpPr txBox="1">
            <a:spLocks/>
          </p:cNvSpPr>
          <p:nvPr/>
        </p:nvSpPr>
        <p:spPr>
          <a:xfrm>
            <a:off x="866775" y="1138313"/>
            <a:ext cx="4867276"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150" normalizeH="0" baseline="0" noProof="0" dirty="0">
                <a:ln>
                  <a:noFill/>
                </a:ln>
                <a:solidFill>
                  <a:prstClr val="white"/>
                </a:solidFill>
                <a:effectLst/>
                <a:uLnTx/>
                <a:uFillTx/>
                <a:latin typeface="Arial Black" charset="0"/>
                <a:ea typeface="Arial Black" charset="0"/>
                <a:cs typeface="Arial Black" charset="0"/>
              </a:rPr>
              <a:t>AHORRATE LA FILA</a:t>
            </a:r>
          </a:p>
        </p:txBody>
      </p:sp>
      <p:sp>
        <p:nvSpPr>
          <p:cNvPr id="3" name="3 Marcador de contenido">
            <a:extLst>
              <a:ext uri="{FF2B5EF4-FFF2-40B4-BE49-F238E27FC236}">
                <a16:creationId xmlns:a16="http://schemas.microsoft.com/office/drawing/2014/main" id="{6F340722-F0B8-A724-B16D-92C3CC8012D9}"/>
              </a:ext>
            </a:extLst>
          </p:cNvPr>
          <p:cNvSpPr txBox="1">
            <a:spLocks/>
          </p:cNvSpPr>
          <p:nvPr/>
        </p:nvSpPr>
        <p:spPr>
          <a:xfrm>
            <a:off x="866775" y="2047187"/>
            <a:ext cx="5585783" cy="1381813"/>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L" sz="16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600" b="0" i="0" u="none" strike="noStrike" kern="1200" cap="none" spc="0" normalizeH="0" baseline="0" noProof="0" dirty="0">
                <a:ln>
                  <a:noFill/>
                </a:ln>
                <a:solidFill>
                  <a:prstClr val="black"/>
                </a:solidFill>
                <a:effectLst/>
                <a:uLnTx/>
                <a:uFillTx/>
                <a:latin typeface="Calibri" panose="020F0502020204030204"/>
                <a:ea typeface="+mn-ea"/>
                <a:cs typeface="+mn-cs"/>
              </a:rPr>
              <a:t>Es un servicio que permite facilitar el acceso las atenciones que Fonasa ofrece a  las personas beneficiarias afiliadas, pudiendo acceder desde su celular escaneando el código QR o ingresando a la página web de Fonasa, donde tendrá acceso a solicitar: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CL"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CL"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CL"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algn="just"/>
            <a:r>
              <a:rPr lang="es-MX" sz="2400" b="0" i="0" dirty="0">
                <a:solidFill>
                  <a:srgbClr val="212529"/>
                </a:solidFill>
                <a:effectLst/>
                <a:latin typeface="Roboto" panose="02000000000000000000" pitchFamily="2"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E7E6E6">
                  <a:lumMod val="25000"/>
                </a:srgbClr>
              </a:solidFill>
              <a:effectLst/>
              <a:uLnTx/>
              <a:uFillTx/>
              <a:latin typeface="Arial" charset="0"/>
              <a:ea typeface="Arial" charset="0"/>
              <a:cs typeface="Arial" charset="0"/>
            </a:endParaRPr>
          </a:p>
        </p:txBody>
      </p:sp>
      <p:pic>
        <p:nvPicPr>
          <p:cNvPr id="4" name="Imagen 3" descr="Código QR&#10;&#10;Descripción generada automáticamente">
            <a:extLst>
              <a:ext uri="{FF2B5EF4-FFF2-40B4-BE49-F238E27FC236}">
                <a16:creationId xmlns:a16="http://schemas.microsoft.com/office/drawing/2014/main" id="{662D465E-D0E6-D283-BB9C-7F8F9FE0609E}"/>
              </a:ext>
            </a:extLst>
          </p:cNvPr>
          <p:cNvPicPr>
            <a:picLocks noChangeAspect="1"/>
          </p:cNvPicPr>
          <p:nvPr/>
        </p:nvPicPr>
        <p:blipFill>
          <a:blip r:embed="rId3"/>
          <a:stretch>
            <a:fillRect/>
          </a:stretch>
        </p:blipFill>
        <p:spPr>
          <a:xfrm>
            <a:off x="6843195" y="1349652"/>
            <a:ext cx="3886628" cy="4900077"/>
          </a:xfrm>
          <a:prstGeom prst="rect">
            <a:avLst/>
          </a:prstGeom>
        </p:spPr>
      </p:pic>
      <p:sp>
        <p:nvSpPr>
          <p:cNvPr id="8" name="CuadroTexto 7">
            <a:extLst>
              <a:ext uri="{FF2B5EF4-FFF2-40B4-BE49-F238E27FC236}">
                <a16:creationId xmlns:a16="http://schemas.microsoft.com/office/drawing/2014/main" id="{289591D7-73FD-C432-01BE-2F44E88A4572}"/>
              </a:ext>
            </a:extLst>
          </p:cNvPr>
          <p:cNvSpPr txBox="1"/>
          <p:nvPr/>
        </p:nvSpPr>
        <p:spPr>
          <a:xfrm>
            <a:off x="1067810" y="3561593"/>
            <a:ext cx="6094562" cy="1169551"/>
          </a:xfrm>
          <a:prstGeom prst="rect">
            <a:avLst/>
          </a:prstGeom>
          <a:noFill/>
        </p:spPr>
        <p:txBody>
          <a:bodyPr wrap="square">
            <a:spAutoFit/>
          </a:bodyPr>
          <a:lstStyle/>
          <a:p>
            <a:pPr algn="just">
              <a:buFont typeface="Arial" panose="020B0604020202020204" pitchFamily="34" charset="0"/>
              <a:buChar char="•"/>
            </a:pPr>
            <a:r>
              <a:rPr lang="es-MX" sz="1400" b="0" i="0" dirty="0">
                <a:solidFill>
                  <a:srgbClr val="212529"/>
                </a:solidFill>
                <a:effectLst/>
                <a:latin typeface="Roboto" panose="02000000000000000000" pitchFamily="2" charset="0"/>
              </a:rPr>
              <a:t>Afiliación a Fonasa</a:t>
            </a:r>
          </a:p>
          <a:p>
            <a:pPr algn="just">
              <a:buFont typeface="Arial" panose="020B0604020202020204" pitchFamily="34" charset="0"/>
              <a:buChar char="•"/>
            </a:pPr>
            <a:r>
              <a:rPr lang="es-MX" sz="1400" b="0" i="0" dirty="0" err="1">
                <a:solidFill>
                  <a:srgbClr val="212529"/>
                </a:solidFill>
                <a:effectLst/>
                <a:latin typeface="Roboto" panose="02000000000000000000" pitchFamily="2" charset="0"/>
              </a:rPr>
              <a:t>Pre-folio</a:t>
            </a:r>
            <a:r>
              <a:rPr lang="es-MX" sz="1400" b="0" i="0" dirty="0">
                <a:solidFill>
                  <a:srgbClr val="212529"/>
                </a:solidFill>
                <a:effectLst/>
                <a:latin typeface="Roboto" panose="02000000000000000000" pitchFamily="2" charset="0"/>
              </a:rPr>
              <a:t> de bono para pago en Sencillito o </a:t>
            </a:r>
            <a:r>
              <a:rPr lang="es-MX" sz="1400" b="0" i="0" dirty="0" err="1">
                <a:solidFill>
                  <a:srgbClr val="212529"/>
                </a:solidFill>
                <a:effectLst/>
                <a:latin typeface="Roboto" panose="02000000000000000000" pitchFamily="2" charset="0"/>
              </a:rPr>
              <a:t>Klap</a:t>
            </a:r>
            <a:endParaRPr lang="es-MX" sz="1400" b="0" i="0" dirty="0">
              <a:solidFill>
                <a:srgbClr val="212529"/>
              </a:solidFill>
              <a:effectLst/>
              <a:latin typeface="Roboto" panose="02000000000000000000" pitchFamily="2" charset="0"/>
            </a:endParaRPr>
          </a:p>
          <a:p>
            <a:pPr algn="just">
              <a:buFont typeface="Arial" panose="020B0604020202020204" pitchFamily="34" charset="0"/>
              <a:buChar char="•"/>
            </a:pPr>
            <a:r>
              <a:rPr lang="es-MX" sz="1400" b="0" i="0" dirty="0">
                <a:solidFill>
                  <a:srgbClr val="212529"/>
                </a:solidFill>
                <a:effectLst/>
                <a:latin typeface="Roboto" panose="02000000000000000000" pitchFamily="2" charset="0"/>
              </a:rPr>
              <a:t>Certificado de Afiliación y/o Certificado de Cotizaciones</a:t>
            </a:r>
          </a:p>
          <a:p>
            <a:pPr algn="just">
              <a:buFont typeface="Arial" panose="020B0604020202020204" pitchFamily="34" charset="0"/>
              <a:buChar char="•"/>
            </a:pPr>
            <a:r>
              <a:rPr lang="es-MX" sz="1400" b="0" i="0" dirty="0">
                <a:solidFill>
                  <a:srgbClr val="212529"/>
                </a:solidFill>
                <a:effectLst/>
                <a:latin typeface="Roboto" panose="02000000000000000000" pitchFamily="2" charset="0"/>
              </a:rPr>
              <a:t>Reembolsos</a:t>
            </a:r>
          </a:p>
          <a:p>
            <a:pPr algn="just">
              <a:buFont typeface="Arial" panose="020B0604020202020204" pitchFamily="34" charset="0"/>
              <a:buChar char="•"/>
            </a:pPr>
            <a:r>
              <a:rPr lang="es-MX" sz="1400" b="0" i="0" dirty="0">
                <a:solidFill>
                  <a:srgbClr val="212529"/>
                </a:solidFill>
                <a:effectLst/>
                <a:latin typeface="Roboto" panose="02000000000000000000" pitchFamily="2" charset="0"/>
              </a:rPr>
              <a:t>Valorización de Programas Médicos</a:t>
            </a:r>
          </a:p>
        </p:txBody>
      </p:sp>
      <p:sp>
        <p:nvSpPr>
          <p:cNvPr id="10" name="CuadroTexto 9">
            <a:extLst>
              <a:ext uri="{FF2B5EF4-FFF2-40B4-BE49-F238E27FC236}">
                <a16:creationId xmlns:a16="http://schemas.microsoft.com/office/drawing/2014/main" id="{42702ED6-D622-D02A-0B22-F53891450D63}"/>
              </a:ext>
            </a:extLst>
          </p:cNvPr>
          <p:cNvSpPr txBox="1"/>
          <p:nvPr/>
        </p:nvSpPr>
        <p:spPr>
          <a:xfrm>
            <a:off x="992249" y="5458077"/>
            <a:ext cx="5460309" cy="523220"/>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400" b="1" i="0" dirty="0">
                <a:solidFill>
                  <a:srgbClr val="212529"/>
                </a:solidFill>
                <a:effectLst/>
                <a:latin typeface="Roboto" panose="02000000000000000000" pitchFamily="2" charset="0"/>
              </a:rPr>
              <a:t>Ten presente que el horario de atención remota es de lunes a jueves de 08:40 a 16:30 </a:t>
            </a:r>
            <a:r>
              <a:rPr lang="es-MX" sz="1400" b="1" i="0" dirty="0" err="1">
                <a:solidFill>
                  <a:srgbClr val="212529"/>
                </a:solidFill>
                <a:effectLst/>
                <a:latin typeface="Roboto" panose="02000000000000000000" pitchFamily="2" charset="0"/>
              </a:rPr>
              <a:t>hrs</a:t>
            </a:r>
            <a:r>
              <a:rPr lang="es-MX" sz="1400" b="1" i="0" dirty="0">
                <a:solidFill>
                  <a:srgbClr val="212529"/>
                </a:solidFill>
                <a:effectLst/>
                <a:latin typeface="Roboto" panose="02000000000000000000" pitchFamily="2" charset="0"/>
              </a:rPr>
              <a:t>. y viernes de 08:40 a 15:30 </a:t>
            </a:r>
            <a:r>
              <a:rPr lang="es-MX" sz="1400" b="1" i="0" dirty="0" err="1">
                <a:solidFill>
                  <a:srgbClr val="212529"/>
                </a:solidFill>
                <a:effectLst/>
                <a:latin typeface="Roboto" panose="02000000000000000000" pitchFamily="2" charset="0"/>
              </a:rPr>
              <a:t>hrs</a:t>
            </a:r>
            <a:r>
              <a:rPr lang="es-MX" sz="1400" b="0" i="0" dirty="0">
                <a:solidFill>
                  <a:srgbClr val="212529"/>
                </a:solidFill>
                <a:effectLst/>
                <a:latin typeface="Roboto" panose="02000000000000000000" pitchFamily="2" charset="0"/>
              </a:rPr>
              <a:t>.</a:t>
            </a:r>
            <a:endParaRPr kumimoji="0" lang="es-CL"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41485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3 Marcador de contenido">
            <a:extLst>
              <a:ext uri="{FF2B5EF4-FFF2-40B4-BE49-F238E27FC236}">
                <a16:creationId xmlns:a16="http://schemas.microsoft.com/office/drawing/2014/main" id="{C1E804D5-E537-4A7B-92A4-59C6BDC1D9E4}"/>
              </a:ext>
            </a:extLst>
          </p:cNvPr>
          <p:cNvSpPr txBox="1">
            <a:spLocks/>
          </p:cNvSpPr>
          <p:nvPr/>
        </p:nvSpPr>
        <p:spPr>
          <a:xfrm>
            <a:off x="591672" y="1203725"/>
            <a:ext cx="5351928" cy="621437"/>
          </a:xfrm>
          <a:prstGeom prst="rect">
            <a:avLst/>
          </a:prstGeom>
          <a:solidFill>
            <a:srgbClr val="7030A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CANALES VIRTUALES</a:t>
            </a:r>
          </a:p>
        </p:txBody>
      </p:sp>
      <p:sp>
        <p:nvSpPr>
          <p:cNvPr id="4" name="3 Marcador de contenido">
            <a:extLst>
              <a:ext uri="{FF2B5EF4-FFF2-40B4-BE49-F238E27FC236}">
                <a16:creationId xmlns:a16="http://schemas.microsoft.com/office/drawing/2014/main" id="{B1FB00E5-31A7-4E72-9031-57E86BEEC86C}"/>
              </a:ext>
            </a:extLst>
          </p:cNvPr>
          <p:cNvSpPr txBox="1">
            <a:spLocks/>
          </p:cNvSpPr>
          <p:nvPr/>
        </p:nvSpPr>
        <p:spPr>
          <a:xfrm>
            <a:off x="2991971" y="1759750"/>
            <a:ext cx="3485029" cy="621437"/>
          </a:xfrm>
          <a:prstGeom prst="rect">
            <a:avLst/>
          </a:prstGeom>
          <a:solidFill>
            <a:srgbClr val="F51C41"/>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DE ATENCIÓN</a:t>
            </a:r>
          </a:p>
        </p:txBody>
      </p:sp>
      <p:grpSp>
        <p:nvGrpSpPr>
          <p:cNvPr id="13" name="Grupo 12">
            <a:extLst>
              <a:ext uri="{FF2B5EF4-FFF2-40B4-BE49-F238E27FC236}">
                <a16:creationId xmlns:a16="http://schemas.microsoft.com/office/drawing/2014/main" id="{EB31BC71-F20C-428E-9864-3DD67D846E2A}"/>
              </a:ext>
            </a:extLst>
          </p:cNvPr>
          <p:cNvGrpSpPr/>
          <p:nvPr/>
        </p:nvGrpSpPr>
        <p:grpSpPr>
          <a:xfrm>
            <a:off x="846180" y="3607650"/>
            <a:ext cx="1368312" cy="1343544"/>
            <a:chOff x="846180" y="3607650"/>
            <a:chExt cx="1368312" cy="1343544"/>
          </a:xfrm>
        </p:grpSpPr>
        <p:pic>
          <p:nvPicPr>
            <p:cNvPr id="7" name="Imagen 6">
              <a:extLst>
                <a:ext uri="{FF2B5EF4-FFF2-40B4-BE49-F238E27FC236}">
                  <a16:creationId xmlns:a16="http://schemas.microsoft.com/office/drawing/2014/main" id="{2C9B0860-3FBA-495C-A723-7842FD955631}"/>
                </a:ext>
              </a:extLst>
            </p:cNvPr>
            <p:cNvPicPr>
              <a:picLocks noChangeAspect="1"/>
            </p:cNvPicPr>
            <p:nvPr/>
          </p:nvPicPr>
          <p:blipFill>
            <a:blip r:embed="rId3"/>
            <a:stretch>
              <a:fillRect/>
            </a:stretch>
          </p:blipFill>
          <p:spPr>
            <a:xfrm>
              <a:off x="1096275" y="3607650"/>
              <a:ext cx="868123" cy="868123"/>
            </a:xfrm>
            <a:prstGeom prst="rect">
              <a:avLst/>
            </a:prstGeom>
          </p:spPr>
        </p:pic>
        <p:sp>
          <p:nvSpPr>
            <p:cNvPr id="14" name="3 Marcador de contenido">
              <a:extLst>
                <a:ext uri="{FF2B5EF4-FFF2-40B4-BE49-F238E27FC236}">
                  <a16:creationId xmlns:a16="http://schemas.microsoft.com/office/drawing/2014/main" id="{AB07F637-B629-4B50-8103-3285621E0A3E}"/>
                </a:ext>
              </a:extLst>
            </p:cNvPr>
            <p:cNvSpPr txBox="1">
              <a:spLocks/>
            </p:cNvSpPr>
            <p:nvPr/>
          </p:nvSpPr>
          <p:spPr>
            <a:xfrm>
              <a:off x="846180"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www.</a:t>
              </a:r>
              <a:r>
                <a:rPr lang="es-CL" dirty="0">
                  <a:solidFill>
                    <a:srgbClr val="525252"/>
                  </a:solidFill>
                  <a:latin typeface="Arial" panose="020B0604020202020204" pitchFamily="34" charset="0"/>
                  <a:cs typeface="Arial" panose="020B0604020202020204" pitchFamily="34" charset="0"/>
                </a:rPr>
                <a:t>F</a:t>
              </a:r>
              <a:r>
                <a:rPr lang="es-CL" dirty="0">
                  <a:solidFill>
                    <a:srgbClr val="525252"/>
                  </a:solidFill>
                  <a:latin typeface="Arial" panose="020B0604020202020204" pitchFamily="34" charset="0"/>
                  <a:ea typeface="Arial" charset="0"/>
                  <a:cs typeface="Arial" panose="020B0604020202020204" pitchFamily="34" charset="0"/>
                </a:rPr>
                <a:t>onasa.cl</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grpSp>
        <p:nvGrpSpPr>
          <p:cNvPr id="22" name="Grupo 21">
            <a:extLst>
              <a:ext uri="{FF2B5EF4-FFF2-40B4-BE49-F238E27FC236}">
                <a16:creationId xmlns:a16="http://schemas.microsoft.com/office/drawing/2014/main" id="{CC227C6D-DB4B-49F2-B5F9-2BDC50D21116}"/>
              </a:ext>
            </a:extLst>
          </p:cNvPr>
          <p:cNvGrpSpPr/>
          <p:nvPr/>
        </p:nvGrpSpPr>
        <p:grpSpPr>
          <a:xfrm>
            <a:off x="2367294" y="3606609"/>
            <a:ext cx="1368312" cy="1344585"/>
            <a:chOff x="2367294" y="3606609"/>
            <a:chExt cx="1368312" cy="1344585"/>
          </a:xfrm>
        </p:grpSpPr>
        <p:pic>
          <p:nvPicPr>
            <p:cNvPr id="9" name="Imagen 8">
              <a:extLst>
                <a:ext uri="{FF2B5EF4-FFF2-40B4-BE49-F238E27FC236}">
                  <a16:creationId xmlns:a16="http://schemas.microsoft.com/office/drawing/2014/main" id="{58171513-E079-4556-8C14-B16E4F52D341}"/>
                </a:ext>
              </a:extLst>
            </p:cNvPr>
            <p:cNvPicPr>
              <a:picLocks noChangeAspect="1"/>
            </p:cNvPicPr>
            <p:nvPr/>
          </p:nvPicPr>
          <p:blipFill>
            <a:blip r:embed="rId4"/>
            <a:stretch>
              <a:fillRect/>
            </a:stretch>
          </p:blipFill>
          <p:spPr>
            <a:xfrm>
              <a:off x="2616348" y="3606609"/>
              <a:ext cx="870205" cy="870205"/>
            </a:xfrm>
            <a:prstGeom prst="rect">
              <a:avLst/>
            </a:prstGeom>
          </p:spPr>
        </p:pic>
        <p:sp>
          <p:nvSpPr>
            <p:cNvPr id="15" name="3 Marcador de contenido">
              <a:extLst>
                <a:ext uri="{FF2B5EF4-FFF2-40B4-BE49-F238E27FC236}">
                  <a16:creationId xmlns:a16="http://schemas.microsoft.com/office/drawing/2014/main" id="{41E9684D-44CD-4AED-B1D6-03DF5A48605C}"/>
                </a:ext>
              </a:extLst>
            </p:cNvPr>
            <p:cNvSpPr txBox="1">
              <a:spLocks/>
            </p:cNvSpPr>
            <p:nvPr/>
          </p:nvSpPr>
          <p:spPr>
            <a:xfrm>
              <a:off x="2367294"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Fonasa Chile</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grpSp>
        <p:nvGrpSpPr>
          <p:cNvPr id="23" name="Grupo 22">
            <a:extLst>
              <a:ext uri="{FF2B5EF4-FFF2-40B4-BE49-F238E27FC236}">
                <a16:creationId xmlns:a16="http://schemas.microsoft.com/office/drawing/2014/main" id="{85D96DCB-65DA-4FC3-A5E3-B633EA11230D}"/>
              </a:ext>
            </a:extLst>
          </p:cNvPr>
          <p:cNvGrpSpPr/>
          <p:nvPr/>
        </p:nvGrpSpPr>
        <p:grpSpPr>
          <a:xfrm>
            <a:off x="3890006" y="3606609"/>
            <a:ext cx="1368312" cy="1344585"/>
            <a:chOff x="3890006" y="3606609"/>
            <a:chExt cx="1368312" cy="1344585"/>
          </a:xfrm>
        </p:grpSpPr>
        <p:pic>
          <p:nvPicPr>
            <p:cNvPr id="10" name="Imagen 9">
              <a:extLst>
                <a:ext uri="{FF2B5EF4-FFF2-40B4-BE49-F238E27FC236}">
                  <a16:creationId xmlns:a16="http://schemas.microsoft.com/office/drawing/2014/main" id="{C8ADFE8F-18B7-4412-AA21-B062207D54B2}"/>
                </a:ext>
              </a:extLst>
            </p:cNvPr>
            <p:cNvPicPr>
              <a:picLocks noChangeAspect="1"/>
            </p:cNvPicPr>
            <p:nvPr/>
          </p:nvPicPr>
          <p:blipFill>
            <a:blip r:embed="rId5"/>
            <a:stretch>
              <a:fillRect/>
            </a:stretch>
          </p:blipFill>
          <p:spPr>
            <a:xfrm>
              <a:off x="4137536" y="3606609"/>
              <a:ext cx="870205" cy="870205"/>
            </a:xfrm>
            <a:prstGeom prst="rect">
              <a:avLst/>
            </a:prstGeom>
          </p:spPr>
        </p:pic>
        <p:sp>
          <p:nvSpPr>
            <p:cNvPr id="16" name="3 Marcador de contenido">
              <a:extLst>
                <a:ext uri="{FF2B5EF4-FFF2-40B4-BE49-F238E27FC236}">
                  <a16:creationId xmlns:a16="http://schemas.microsoft.com/office/drawing/2014/main" id="{A78AAB5B-4829-4681-B98F-85E31EA0C02D}"/>
                </a:ext>
              </a:extLst>
            </p:cNvPr>
            <p:cNvSpPr txBox="1">
              <a:spLocks/>
            </p:cNvSpPr>
            <p:nvPr/>
          </p:nvSpPr>
          <p:spPr>
            <a:xfrm>
              <a:off x="3890006"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@Fonasa</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grpSp>
        <p:nvGrpSpPr>
          <p:cNvPr id="24" name="Grupo 23">
            <a:extLst>
              <a:ext uri="{FF2B5EF4-FFF2-40B4-BE49-F238E27FC236}">
                <a16:creationId xmlns:a16="http://schemas.microsoft.com/office/drawing/2014/main" id="{D6AD4B82-88E1-4291-85F5-08E54743D24B}"/>
              </a:ext>
            </a:extLst>
          </p:cNvPr>
          <p:cNvGrpSpPr/>
          <p:nvPr/>
        </p:nvGrpSpPr>
        <p:grpSpPr>
          <a:xfrm>
            <a:off x="5410079" y="3606609"/>
            <a:ext cx="1368312" cy="1344585"/>
            <a:chOff x="5410079" y="3606609"/>
            <a:chExt cx="1368312" cy="1344585"/>
          </a:xfrm>
        </p:grpSpPr>
        <p:pic>
          <p:nvPicPr>
            <p:cNvPr id="17" name="Imagen 16">
              <a:extLst>
                <a:ext uri="{FF2B5EF4-FFF2-40B4-BE49-F238E27FC236}">
                  <a16:creationId xmlns:a16="http://schemas.microsoft.com/office/drawing/2014/main" id="{D77CCF7A-1009-4626-BAFA-01B6573A6C5A}"/>
                </a:ext>
              </a:extLst>
            </p:cNvPr>
            <p:cNvPicPr>
              <a:picLocks noChangeAspect="1"/>
            </p:cNvPicPr>
            <p:nvPr/>
          </p:nvPicPr>
          <p:blipFill>
            <a:blip r:embed="rId5"/>
            <a:stretch>
              <a:fillRect/>
            </a:stretch>
          </p:blipFill>
          <p:spPr>
            <a:xfrm>
              <a:off x="5657609" y="3606609"/>
              <a:ext cx="870205" cy="870205"/>
            </a:xfrm>
            <a:prstGeom prst="rect">
              <a:avLst/>
            </a:prstGeom>
          </p:spPr>
        </p:pic>
        <p:sp>
          <p:nvSpPr>
            <p:cNvPr id="18" name="3 Marcador de contenido">
              <a:extLst>
                <a:ext uri="{FF2B5EF4-FFF2-40B4-BE49-F238E27FC236}">
                  <a16:creationId xmlns:a16="http://schemas.microsoft.com/office/drawing/2014/main" id="{C7FD0839-B14E-44AE-AEE4-4D060CEB4288}"/>
                </a:ext>
              </a:extLst>
            </p:cNvPr>
            <p:cNvSpPr txBox="1">
              <a:spLocks/>
            </p:cNvSpPr>
            <p:nvPr/>
          </p:nvSpPr>
          <p:spPr>
            <a:xfrm>
              <a:off x="5410079"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@AyudaFonasa</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grpSp>
        <p:nvGrpSpPr>
          <p:cNvPr id="25" name="Grupo 24">
            <a:extLst>
              <a:ext uri="{FF2B5EF4-FFF2-40B4-BE49-F238E27FC236}">
                <a16:creationId xmlns:a16="http://schemas.microsoft.com/office/drawing/2014/main" id="{46F304CA-B1A7-42D0-B06B-216480DBC39A}"/>
              </a:ext>
            </a:extLst>
          </p:cNvPr>
          <p:cNvGrpSpPr/>
          <p:nvPr/>
        </p:nvGrpSpPr>
        <p:grpSpPr>
          <a:xfrm>
            <a:off x="6929594" y="3606609"/>
            <a:ext cx="1368312" cy="1344585"/>
            <a:chOff x="6929594" y="3606609"/>
            <a:chExt cx="1368312" cy="1344585"/>
          </a:xfrm>
        </p:grpSpPr>
        <p:pic>
          <p:nvPicPr>
            <p:cNvPr id="11" name="Imagen 10">
              <a:extLst>
                <a:ext uri="{FF2B5EF4-FFF2-40B4-BE49-F238E27FC236}">
                  <a16:creationId xmlns:a16="http://schemas.microsoft.com/office/drawing/2014/main" id="{4F2F3320-6561-4133-94EB-B9DA5EF605E3}"/>
                </a:ext>
              </a:extLst>
            </p:cNvPr>
            <p:cNvPicPr>
              <a:picLocks noChangeAspect="1"/>
            </p:cNvPicPr>
            <p:nvPr/>
          </p:nvPicPr>
          <p:blipFill>
            <a:blip r:embed="rId6"/>
            <a:stretch>
              <a:fillRect/>
            </a:stretch>
          </p:blipFill>
          <p:spPr>
            <a:xfrm>
              <a:off x="7177682" y="3606609"/>
              <a:ext cx="868123" cy="870205"/>
            </a:xfrm>
            <a:prstGeom prst="rect">
              <a:avLst/>
            </a:prstGeom>
          </p:spPr>
        </p:pic>
        <p:sp>
          <p:nvSpPr>
            <p:cNvPr id="19" name="3 Marcador de contenido">
              <a:extLst>
                <a:ext uri="{FF2B5EF4-FFF2-40B4-BE49-F238E27FC236}">
                  <a16:creationId xmlns:a16="http://schemas.microsoft.com/office/drawing/2014/main" id="{154476E1-AE30-4501-8C64-5A6A81225C4D}"/>
                </a:ext>
              </a:extLst>
            </p:cNvPr>
            <p:cNvSpPr txBox="1">
              <a:spLocks/>
            </p:cNvSpPr>
            <p:nvPr/>
          </p:nvSpPr>
          <p:spPr>
            <a:xfrm>
              <a:off x="6929594"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@FonasaChile</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grpSp>
        <p:nvGrpSpPr>
          <p:cNvPr id="26" name="Grupo 25">
            <a:extLst>
              <a:ext uri="{FF2B5EF4-FFF2-40B4-BE49-F238E27FC236}">
                <a16:creationId xmlns:a16="http://schemas.microsoft.com/office/drawing/2014/main" id="{A431AC7A-6302-4977-9C25-8726366D1423}"/>
              </a:ext>
            </a:extLst>
          </p:cNvPr>
          <p:cNvGrpSpPr/>
          <p:nvPr/>
        </p:nvGrpSpPr>
        <p:grpSpPr>
          <a:xfrm>
            <a:off x="8448700" y="3599768"/>
            <a:ext cx="1368312" cy="1351426"/>
            <a:chOff x="8448700" y="3599768"/>
            <a:chExt cx="1368312" cy="1351426"/>
          </a:xfrm>
        </p:grpSpPr>
        <p:pic>
          <p:nvPicPr>
            <p:cNvPr id="8" name="Imagen 7">
              <a:extLst>
                <a:ext uri="{FF2B5EF4-FFF2-40B4-BE49-F238E27FC236}">
                  <a16:creationId xmlns:a16="http://schemas.microsoft.com/office/drawing/2014/main" id="{3F794C12-F8ED-45D6-BA50-F30049967746}"/>
                </a:ext>
              </a:extLst>
            </p:cNvPr>
            <p:cNvPicPr>
              <a:picLocks noChangeAspect="1"/>
            </p:cNvPicPr>
            <p:nvPr/>
          </p:nvPicPr>
          <p:blipFill>
            <a:blip r:embed="rId7"/>
            <a:stretch>
              <a:fillRect/>
            </a:stretch>
          </p:blipFill>
          <p:spPr>
            <a:xfrm>
              <a:off x="8698795" y="3599768"/>
              <a:ext cx="868123" cy="870205"/>
            </a:xfrm>
            <a:prstGeom prst="rect">
              <a:avLst/>
            </a:prstGeom>
          </p:spPr>
        </p:pic>
        <p:sp>
          <p:nvSpPr>
            <p:cNvPr id="20" name="3 Marcador de contenido">
              <a:extLst>
                <a:ext uri="{FF2B5EF4-FFF2-40B4-BE49-F238E27FC236}">
                  <a16:creationId xmlns:a16="http://schemas.microsoft.com/office/drawing/2014/main" id="{BFFB5AD3-4323-4760-B7BD-8F0F4314F84A}"/>
                </a:ext>
              </a:extLst>
            </p:cNvPr>
            <p:cNvSpPr txBox="1">
              <a:spLocks/>
            </p:cNvSpPr>
            <p:nvPr/>
          </p:nvSpPr>
          <p:spPr>
            <a:xfrm>
              <a:off x="8448700"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@CanalFonasa</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grpSp>
        <p:nvGrpSpPr>
          <p:cNvPr id="27" name="Grupo 26">
            <a:extLst>
              <a:ext uri="{FF2B5EF4-FFF2-40B4-BE49-F238E27FC236}">
                <a16:creationId xmlns:a16="http://schemas.microsoft.com/office/drawing/2014/main" id="{53383D9A-CA86-4A23-88A9-5ADC869E6266}"/>
              </a:ext>
            </a:extLst>
          </p:cNvPr>
          <p:cNvGrpSpPr/>
          <p:nvPr/>
        </p:nvGrpSpPr>
        <p:grpSpPr>
          <a:xfrm>
            <a:off x="9972861" y="3606609"/>
            <a:ext cx="1368312" cy="1344585"/>
            <a:chOff x="9972861" y="3606609"/>
            <a:chExt cx="1368312" cy="1344585"/>
          </a:xfrm>
        </p:grpSpPr>
        <p:pic>
          <p:nvPicPr>
            <p:cNvPr id="12" name="Imagen 11">
              <a:extLst>
                <a:ext uri="{FF2B5EF4-FFF2-40B4-BE49-F238E27FC236}">
                  <a16:creationId xmlns:a16="http://schemas.microsoft.com/office/drawing/2014/main" id="{0E1EC704-C13E-4456-B668-83FADDBA0AF6}"/>
                </a:ext>
              </a:extLst>
            </p:cNvPr>
            <p:cNvPicPr>
              <a:picLocks noChangeAspect="1"/>
            </p:cNvPicPr>
            <p:nvPr/>
          </p:nvPicPr>
          <p:blipFill>
            <a:blip r:embed="rId8"/>
            <a:stretch>
              <a:fillRect/>
            </a:stretch>
          </p:blipFill>
          <p:spPr>
            <a:xfrm>
              <a:off x="10221432" y="3606609"/>
              <a:ext cx="868123" cy="870205"/>
            </a:xfrm>
            <a:prstGeom prst="rect">
              <a:avLst/>
            </a:prstGeom>
          </p:spPr>
        </p:pic>
        <p:sp>
          <p:nvSpPr>
            <p:cNvPr id="21" name="3 Marcador de contenido">
              <a:extLst>
                <a:ext uri="{FF2B5EF4-FFF2-40B4-BE49-F238E27FC236}">
                  <a16:creationId xmlns:a16="http://schemas.microsoft.com/office/drawing/2014/main" id="{C5AD66F3-6332-4650-B4BC-02432303A249}"/>
                </a:ext>
              </a:extLst>
            </p:cNvPr>
            <p:cNvSpPr txBox="1">
              <a:spLocks/>
            </p:cNvSpPr>
            <p:nvPr/>
          </p:nvSpPr>
          <p:spPr>
            <a:xfrm>
              <a:off x="9972861" y="4659964"/>
              <a:ext cx="1368312" cy="291230"/>
            </a:xfrm>
            <a:prstGeom prst="rect">
              <a:avLst/>
            </a:prstGeom>
          </p:spPr>
          <p:txBody>
            <a:bodyPr vert="horz" lIns="91440" tIns="45720" rIns="91440" bIns="45720" rtlCol="0" anchor="t"/>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L" dirty="0">
                  <a:solidFill>
                    <a:srgbClr val="525252"/>
                  </a:solidFill>
                  <a:latin typeface="Arial" panose="020B0604020202020204" pitchFamily="34" charset="0"/>
                  <a:ea typeface="Arial" charset="0"/>
                  <a:cs typeface="Arial" panose="020B0604020202020204" pitchFamily="34" charset="0"/>
                </a:rPr>
                <a:t>600 360 3000</a:t>
              </a:r>
              <a:endParaRPr lang="es-ES_tradnl" dirty="0">
                <a:solidFill>
                  <a:srgbClr val="525252"/>
                </a:solidFill>
                <a:latin typeface="Arial" panose="020B0604020202020204" pitchFamily="34" charset="0"/>
                <a:ea typeface="Arial" charset="0"/>
                <a:cs typeface="Arial" panose="020B0604020202020204" pitchFamily="34" charset="0"/>
              </a:endParaRPr>
            </a:p>
          </p:txBody>
        </p:sp>
      </p:grpSp>
    </p:spTree>
    <p:extLst>
      <p:ext uri="{BB962C8B-B14F-4D97-AF65-F5344CB8AC3E}">
        <p14:creationId xmlns:p14="http://schemas.microsoft.com/office/powerpoint/2010/main" val="35448102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50"/>
                                        <p:tgtEl>
                                          <p:spTgt spid="13"/>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250"/>
                                        <p:tgtEl>
                                          <p:spTgt spid="22"/>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250"/>
                                        <p:tgtEl>
                                          <p:spTgt spid="23"/>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250"/>
                                        <p:tgtEl>
                                          <p:spTgt spid="25"/>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250"/>
                                        <p:tgtEl>
                                          <p:spTgt spid="26"/>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3 Marcador de contenido">
            <a:extLst>
              <a:ext uri="{FF2B5EF4-FFF2-40B4-BE49-F238E27FC236}">
                <a16:creationId xmlns:a16="http://schemas.microsoft.com/office/drawing/2014/main" id="{C7E62D92-889A-486B-9DD1-8EEF4A6C4BE9}"/>
              </a:ext>
            </a:extLst>
          </p:cNvPr>
          <p:cNvSpPr txBox="1">
            <a:spLocks/>
          </p:cNvSpPr>
          <p:nvPr/>
        </p:nvSpPr>
        <p:spPr>
          <a:xfrm>
            <a:off x="591672" y="1203725"/>
            <a:ext cx="5247153"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¿POR QUÉ ES BUENO</a:t>
            </a:r>
          </a:p>
        </p:txBody>
      </p:sp>
      <p:sp>
        <p:nvSpPr>
          <p:cNvPr id="12" name="3 Marcador de contenido">
            <a:extLst>
              <a:ext uri="{FF2B5EF4-FFF2-40B4-BE49-F238E27FC236}">
                <a16:creationId xmlns:a16="http://schemas.microsoft.com/office/drawing/2014/main" id="{6AFB4B4B-A745-41E2-97E3-B2D270156A32}"/>
              </a:ext>
            </a:extLst>
          </p:cNvPr>
          <p:cNvSpPr txBox="1">
            <a:spLocks/>
          </p:cNvSpPr>
          <p:nvPr/>
        </p:nvSpPr>
        <p:spPr>
          <a:xfrm>
            <a:off x="6096000" y="2871687"/>
            <a:ext cx="5000625" cy="2161152"/>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1600" b="1" dirty="0">
                <a:solidFill>
                  <a:srgbClr val="525252"/>
                </a:solidFill>
                <a:latin typeface="Arial" charset="0"/>
                <a:ea typeface="Arial" charset="0"/>
                <a:cs typeface="Arial" charset="0"/>
              </a:rPr>
              <a:t>Paga sólo el 7% de cotización</a:t>
            </a:r>
            <a:r>
              <a:rPr lang="es-ES_tradnl" sz="1600" b="1" dirty="0">
                <a:solidFill>
                  <a:srgbClr val="525252"/>
                </a:solidFill>
                <a:latin typeface="Arial" charset="0"/>
                <a:ea typeface="Arial" charset="0"/>
                <a:cs typeface="Arial" charset="0"/>
              </a:rPr>
              <a:t> </a:t>
            </a:r>
            <a:r>
              <a:rPr lang="es-ES_tradnl" sz="1600" dirty="0">
                <a:solidFill>
                  <a:srgbClr val="525252"/>
                </a:solidFill>
                <a:latin typeface="Arial" charset="0"/>
                <a:ea typeface="Arial" charset="0"/>
                <a:cs typeface="Arial" charset="0"/>
              </a:rPr>
              <a:t>. No rechaza preexistencias . </a:t>
            </a:r>
            <a:r>
              <a:rPr lang="es-ES_tradnl" sz="1600" b="1" dirty="0">
                <a:solidFill>
                  <a:srgbClr val="525252"/>
                </a:solidFill>
                <a:latin typeface="Arial" charset="0"/>
                <a:ea typeface="Arial" charset="0"/>
                <a:cs typeface="Arial" charset="0"/>
              </a:rPr>
              <a:t>Elección de Clínicas u Hospitales</a:t>
            </a:r>
            <a:r>
              <a:rPr lang="es-ES_tradnl" sz="1600" dirty="0">
                <a:solidFill>
                  <a:srgbClr val="525252"/>
                </a:solidFill>
                <a:latin typeface="Arial" charset="0"/>
                <a:ea typeface="Arial" charset="0"/>
                <a:cs typeface="Arial" charset="0"/>
              </a:rPr>
              <a:t> . Accesos a los Bonos PAD . </a:t>
            </a:r>
            <a:r>
              <a:rPr lang="es-ES_tradnl" sz="1600" b="1" dirty="0">
                <a:solidFill>
                  <a:srgbClr val="525252"/>
                </a:solidFill>
                <a:latin typeface="Arial" charset="0"/>
                <a:ea typeface="Arial" charset="0"/>
                <a:cs typeface="Arial" charset="0"/>
              </a:rPr>
              <a:t>Acceso a Examen de Medicina Preventiva</a:t>
            </a:r>
            <a:r>
              <a:rPr lang="es-ES_tradnl" sz="1600" dirty="0">
                <a:solidFill>
                  <a:srgbClr val="525252"/>
                </a:solidFill>
                <a:latin typeface="Arial" charset="0"/>
                <a:ea typeface="Arial" charset="0"/>
                <a:cs typeface="Arial" charset="0"/>
              </a:rPr>
              <a:t> . Accesos a Préstamos Médicos . Nunca te va a dejar sin salud al estar sin trabajo . </a:t>
            </a:r>
            <a:r>
              <a:rPr lang="es-ES_tradnl" sz="1600" b="1" dirty="0">
                <a:solidFill>
                  <a:srgbClr val="525252"/>
                </a:solidFill>
                <a:latin typeface="Arial" charset="0"/>
                <a:ea typeface="Arial" charset="0"/>
                <a:cs typeface="Arial" charset="0"/>
              </a:rPr>
              <a:t>Solicitar condonación deuda MAI.</a:t>
            </a:r>
            <a:endParaRPr lang="es-ES" sz="1600" b="1" dirty="0">
              <a:solidFill>
                <a:srgbClr val="525252"/>
              </a:solidFill>
              <a:latin typeface="Arial" charset="0"/>
              <a:ea typeface="Arial" charset="0"/>
              <a:cs typeface="Arial" charset="0"/>
            </a:endParaRPr>
          </a:p>
        </p:txBody>
      </p:sp>
      <p:sp>
        <p:nvSpPr>
          <p:cNvPr id="17" name="3 Marcador de contenido">
            <a:extLst>
              <a:ext uri="{FF2B5EF4-FFF2-40B4-BE49-F238E27FC236}">
                <a16:creationId xmlns:a16="http://schemas.microsoft.com/office/drawing/2014/main" id="{EF99F390-07AE-402F-B147-531F3F2ED6DB}"/>
              </a:ext>
            </a:extLst>
          </p:cNvPr>
          <p:cNvSpPr txBox="1">
            <a:spLocks/>
          </p:cNvSpPr>
          <p:nvPr/>
        </p:nvSpPr>
        <p:spPr>
          <a:xfrm>
            <a:off x="591671" y="1759750"/>
            <a:ext cx="4961404" cy="621437"/>
          </a:xfrm>
          <a:prstGeom prst="rect">
            <a:avLst/>
          </a:prstGeom>
          <a:solidFill>
            <a:srgbClr val="0063AE"/>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ESTAR EN FONASA?</a:t>
            </a:r>
          </a:p>
        </p:txBody>
      </p:sp>
    </p:spTree>
    <p:extLst>
      <p:ext uri="{BB962C8B-B14F-4D97-AF65-F5344CB8AC3E}">
        <p14:creationId xmlns:p14="http://schemas.microsoft.com/office/powerpoint/2010/main" val="2768871556"/>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77395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195"/>
        <p:cNvGrpSpPr/>
        <p:nvPr/>
      </p:nvGrpSpPr>
      <p:grpSpPr>
        <a:xfrm>
          <a:off x="0" y="0"/>
          <a:ext cx="0" cy="0"/>
          <a:chOff x="0" y="0"/>
          <a:chExt cx="0" cy="0"/>
        </a:xfrm>
      </p:grpSpPr>
      <p:sp>
        <p:nvSpPr>
          <p:cNvPr id="196" name="Google Shape;196;g265fc538306_0_63"/>
          <p:cNvSpPr txBox="1"/>
          <p:nvPr/>
        </p:nvSpPr>
        <p:spPr>
          <a:xfrm>
            <a:off x="1965655" y="384600"/>
            <a:ext cx="8084400" cy="1490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s-ES" sz="2800" b="1" i="0" u="none" strike="noStrike" cap="none" dirty="0">
                <a:solidFill>
                  <a:srgbClr val="0F69C4"/>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¿Y las personas que tienen deudas por prestaciones de salud en el sistema público?</a:t>
            </a:r>
            <a:endParaRPr sz="2800" b="1" i="0" u="none" strike="noStrike" cap="none" dirty="0">
              <a:solidFill>
                <a:srgbClr val="0F69C4"/>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0F69C4"/>
              </a:solidFill>
              <a:latin typeface="Arial"/>
              <a:ea typeface="Arial"/>
              <a:cs typeface="Arial"/>
              <a:sym typeface="Arial"/>
            </a:endParaRPr>
          </a:p>
        </p:txBody>
      </p:sp>
      <p:sp>
        <p:nvSpPr>
          <p:cNvPr id="197" name="Google Shape;197;g265fc538306_0_63"/>
          <p:cNvSpPr txBox="1"/>
          <p:nvPr/>
        </p:nvSpPr>
        <p:spPr>
          <a:xfrm>
            <a:off x="1064800" y="1756200"/>
            <a:ext cx="10564500" cy="5101800"/>
          </a:xfrm>
          <a:prstGeom prst="rect">
            <a:avLst/>
          </a:prstGeom>
          <a:noFill/>
          <a:ln>
            <a:noFill/>
          </a:ln>
        </p:spPr>
        <p:txBody>
          <a:bodyPr spcFirstLastPara="1" wrap="square" lIns="91425" tIns="91425" rIns="91425" bIns="91425" anchor="t" anchorCtr="0">
            <a:noAutofit/>
          </a:bodyPr>
          <a:lstStyle/>
          <a:p>
            <a:pPr marL="457200" lvl="0" indent="-336550" algn="l" rtl="0">
              <a:lnSpc>
                <a:spcPct val="115000"/>
              </a:lnSpc>
              <a:spcBef>
                <a:spcPts val="0"/>
              </a:spcBef>
              <a:spcAft>
                <a:spcPts val="0"/>
              </a:spcAft>
              <a:buClr>
                <a:srgbClr val="0070C0"/>
              </a:buClr>
              <a:buSzPts val="1700"/>
              <a:buFont typeface="Poppins"/>
              <a:buChar char="●"/>
            </a:pPr>
            <a:r>
              <a:rPr lang="es-ES" sz="1700"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Si bien desde el 1 de septiembre de 2022 comenzó el </a:t>
            </a:r>
            <a:r>
              <a:rPr lang="es-ES" sz="1700" u="sng"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Copago Cero de Fonasa</a:t>
            </a:r>
            <a:r>
              <a:rPr lang="es-ES" sz="1700"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 esto </a:t>
            </a:r>
            <a:r>
              <a:rPr lang="es-ES" sz="1700" b="1"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NO es retroactivo</a:t>
            </a:r>
            <a:r>
              <a:rPr lang="es-ES" sz="1700"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 </a:t>
            </a:r>
            <a:br>
              <a:rPr lang="es-ES" sz="1700"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br>
            <a:endParaRPr sz="1700" dirty="0">
              <a:solidFill>
                <a:srgbClr val="0070C0"/>
              </a:solidFill>
              <a:latin typeface="Poppins"/>
              <a:ea typeface="Poppins"/>
              <a:cs typeface="Poppins"/>
              <a:sym typeface="Poppins"/>
            </a:endParaRPr>
          </a:p>
          <a:p>
            <a:pPr marL="457200" lvl="0" indent="-336550" algn="l" rtl="0">
              <a:lnSpc>
                <a:spcPct val="115000"/>
              </a:lnSpc>
              <a:spcBef>
                <a:spcPts val="0"/>
              </a:spcBef>
              <a:spcAft>
                <a:spcPts val="0"/>
              </a:spcAft>
              <a:buClr>
                <a:srgbClr val="0070C0"/>
              </a:buClr>
              <a:buSzPts val="1700"/>
              <a:buFont typeface="Poppins"/>
              <a:buChar char="●"/>
            </a:pPr>
            <a:r>
              <a:rPr lang="es-ES" sz="1700" dirty="0">
                <a:solidFill>
                  <a:srgbClr val="0070C0"/>
                </a:solidFill>
                <a:latin typeface="Poppins"/>
                <a:ea typeface="Poppins"/>
                <a:cs typeface="Poppins"/>
                <a:sym typeface="Poppins"/>
              </a:rPr>
              <a:t>Si existía previamente una deuda por atención en el sistema público, se puede elevar una </a:t>
            </a:r>
            <a:r>
              <a:rPr lang="es-ES" sz="1700" b="1" dirty="0">
                <a:solidFill>
                  <a:srgbClr val="0070C0"/>
                </a:solidFill>
                <a:latin typeface="Poppins"/>
                <a:ea typeface="Poppins"/>
                <a:cs typeface="Poppins"/>
                <a:sym typeface="Poppins"/>
              </a:rPr>
              <a:t>solicitud de condonación total o parcial a Fonasa</a:t>
            </a:r>
            <a:r>
              <a:rPr lang="es-ES" sz="1700" dirty="0">
                <a:solidFill>
                  <a:srgbClr val="0070C0"/>
                </a:solidFill>
                <a:latin typeface="Poppins"/>
                <a:ea typeface="Poppins"/>
                <a:cs typeface="Poppins"/>
                <a:sym typeface="Poppins"/>
              </a:rPr>
              <a:t> para regularizar esta situación. Este beneficio se entrega después de una evaluación socioeconómica del afiliado o afiliada.</a:t>
            </a:r>
            <a:br>
              <a:rPr lang="es-ES" sz="1700" dirty="0">
                <a:solidFill>
                  <a:srgbClr val="0070C0"/>
                </a:solidFill>
                <a:latin typeface="Poppins"/>
                <a:ea typeface="Poppins"/>
                <a:cs typeface="Poppins"/>
                <a:sym typeface="Poppins"/>
              </a:rPr>
            </a:br>
            <a:endParaRPr sz="1700" dirty="0">
              <a:solidFill>
                <a:srgbClr val="0070C0"/>
              </a:solidFill>
              <a:highlight>
                <a:srgbClr val="FFFFFF"/>
              </a:highlight>
              <a:latin typeface="Poppins"/>
              <a:ea typeface="Poppins"/>
              <a:cs typeface="Poppins"/>
              <a:sym typeface="Poppins"/>
            </a:endParaRPr>
          </a:p>
          <a:p>
            <a:pPr marL="457200" lvl="0" indent="-336550" algn="l" rtl="0">
              <a:lnSpc>
                <a:spcPct val="115000"/>
              </a:lnSpc>
              <a:spcBef>
                <a:spcPts val="0"/>
              </a:spcBef>
              <a:spcAft>
                <a:spcPts val="0"/>
              </a:spcAft>
              <a:buClr>
                <a:srgbClr val="0070C0"/>
              </a:buClr>
              <a:buSzPts val="1700"/>
              <a:buFont typeface="Poppins"/>
              <a:buChar char="●"/>
            </a:pPr>
            <a:r>
              <a:rPr lang="es-ES" sz="1700" dirty="0">
                <a:solidFill>
                  <a:srgbClr val="0070C0"/>
                </a:solidFill>
                <a:latin typeface="Poppins"/>
                <a:ea typeface="Poppins"/>
                <a:cs typeface="Poppins"/>
                <a:sym typeface="Poppins"/>
              </a:rPr>
              <a:t>La condonación de la deuda la puedes solicitar en las </a:t>
            </a:r>
            <a:r>
              <a:rPr lang="es-ES" sz="1700" b="1" dirty="0">
                <a:solidFill>
                  <a:srgbClr val="0070C0"/>
                </a:solidFill>
                <a:latin typeface="Poppins"/>
                <a:ea typeface="Poppins"/>
                <a:cs typeface="Poppins"/>
                <a:sym typeface="Poppins"/>
              </a:rPr>
              <a:t>sucursales de Fonasa</a:t>
            </a:r>
            <a:r>
              <a:rPr lang="es-ES" sz="1700" dirty="0">
                <a:solidFill>
                  <a:srgbClr val="0070C0"/>
                </a:solidFill>
                <a:latin typeface="Poppins"/>
                <a:ea typeface="Poppins"/>
                <a:cs typeface="Poppins"/>
                <a:sym typeface="Poppins"/>
              </a:rPr>
              <a:t>. La condonación de la deuda en AUGE/GES se puede solicitar a través de </a:t>
            </a:r>
            <a:r>
              <a:rPr lang="es-ES" sz="1700" b="1" dirty="0">
                <a:solidFill>
                  <a:srgbClr val="0070C0"/>
                </a:solidFill>
                <a:latin typeface="Poppins"/>
                <a:ea typeface="Poppins"/>
                <a:cs typeface="Poppins"/>
                <a:sym typeface="Poppins"/>
              </a:rPr>
              <a:t>Mi Fonasa</a:t>
            </a:r>
            <a:r>
              <a:rPr lang="es-ES" sz="1700" dirty="0">
                <a:solidFill>
                  <a:srgbClr val="0070C0"/>
                </a:solidFill>
                <a:latin typeface="Poppins"/>
                <a:ea typeface="Poppins"/>
                <a:cs typeface="Poppins"/>
                <a:sym typeface="Poppins"/>
              </a:rPr>
              <a:t>.</a:t>
            </a:r>
            <a:br>
              <a:rPr lang="es-ES" sz="1700" dirty="0">
                <a:solidFill>
                  <a:srgbClr val="0070C0"/>
                </a:solidFill>
                <a:latin typeface="Poppins"/>
                <a:ea typeface="Poppins"/>
                <a:cs typeface="Poppins"/>
                <a:sym typeface="Poppins"/>
              </a:rPr>
            </a:br>
            <a:endParaRPr sz="1700" dirty="0">
              <a:solidFill>
                <a:srgbClr val="0070C0"/>
              </a:solidFill>
              <a:latin typeface="Poppins"/>
              <a:ea typeface="Poppins"/>
              <a:cs typeface="Poppins"/>
              <a:sym typeface="Poppins"/>
            </a:endParaRPr>
          </a:p>
          <a:p>
            <a:pPr marL="457200" lvl="0" indent="-317500" algn="l" rtl="0">
              <a:lnSpc>
                <a:spcPct val="115000"/>
              </a:lnSpc>
              <a:spcBef>
                <a:spcPts val="0"/>
              </a:spcBef>
              <a:spcAft>
                <a:spcPts val="0"/>
              </a:spcAft>
              <a:buClr>
                <a:srgbClr val="0070C0"/>
              </a:buClr>
              <a:buSzPts val="1400"/>
              <a:buFont typeface="Poppins"/>
              <a:buChar char="●"/>
            </a:pPr>
            <a:r>
              <a:rPr lang="es-ES" sz="1700" dirty="0">
                <a:solidFill>
                  <a:srgbClr val="0070C0"/>
                </a:solidFill>
                <a:latin typeface="Poppins"/>
                <a:ea typeface="Poppins"/>
                <a:cs typeface="Poppins"/>
                <a:sym typeface="Poppins"/>
              </a:rPr>
              <a:t>Importante: con atenciones en </a:t>
            </a:r>
            <a:r>
              <a:rPr lang="es-ES" sz="1700" dirty="0">
                <a:solidFill>
                  <a:srgbClr val="0070C0"/>
                </a:solidFill>
                <a:latin typeface="Poppins"/>
                <a:ea typeface="Poppins"/>
                <a:cs typeface="Poppins"/>
                <a:sym typeface="Poppi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sistema</a:t>
            </a:r>
            <a:r>
              <a:rPr lang="es-ES" sz="1700" dirty="0">
                <a:solidFill>
                  <a:srgbClr val="0070C0"/>
                </a:solidFill>
                <a:latin typeface="Poppins"/>
                <a:ea typeface="Poppins"/>
                <a:cs typeface="Poppins"/>
                <a:sym typeface="Poppins"/>
              </a:rPr>
              <a:t> público de salud nos referimos a: AUGE/GES, urgencias que requieren, hospitalización, medicamentos, prótesis, tratamientos odontológicos y de salud mental, programas especiales (cirugía bariátrica, fertilización in vitro), entre otros.</a:t>
            </a:r>
            <a:br>
              <a:rPr lang="es-ES" sz="1800" dirty="0">
                <a:solidFill>
                  <a:srgbClr val="0070C0"/>
                </a:solidFill>
                <a:latin typeface="Poppins"/>
                <a:ea typeface="Poppins"/>
                <a:cs typeface="Poppins"/>
                <a:sym typeface="Poppins"/>
              </a:rPr>
            </a:br>
            <a:br>
              <a:rPr lang="es-ES" dirty="0">
                <a:solidFill>
                  <a:srgbClr val="0070C0"/>
                </a:solidFill>
                <a:latin typeface="Poppins"/>
                <a:ea typeface="Poppins"/>
                <a:cs typeface="Poppins"/>
                <a:sym typeface="Poppins"/>
              </a:rPr>
            </a:br>
            <a:endParaRPr dirty="0">
              <a:solidFill>
                <a:srgbClr val="0070C0"/>
              </a:solidFill>
              <a:latin typeface="Poppins"/>
              <a:ea typeface="Poppins"/>
              <a:cs typeface="Poppins"/>
              <a:sym typeface="Poppins"/>
            </a:endParaRPr>
          </a:p>
          <a:p>
            <a:pPr marL="457200" lvl="0" indent="0" algn="l" rtl="0">
              <a:lnSpc>
                <a:spcPct val="115000"/>
              </a:lnSpc>
              <a:spcBef>
                <a:spcPts val="0"/>
              </a:spcBef>
              <a:spcAft>
                <a:spcPts val="0"/>
              </a:spcAft>
              <a:buNone/>
            </a:pPr>
            <a:endParaRPr sz="1600" b="0" i="0" u="none" strike="noStrike" cap="none" dirty="0">
              <a:solidFill>
                <a:srgbClr val="0F69C4"/>
              </a:solidFill>
              <a:latin typeface="Arial"/>
              <a:ea typeface="Arial"/>
              <a:cs typeface="Arial"/>
              <a:sym typeface="Arial"/>
            </a:endParaRPr>
          </a:p>
          <a:p>
            <a:pPr marL="0" marR="0" lvl="0" indent="0" algn="l" rtl="0">
              <a:lnSpc>
                <a:spcPct val="100000"/>
              </a:lnSpc>
              <a:spcBef>
                <a:spcPts val="1200"/>
              </a:spcBef>
              <a:spcAft>
                <a:spcPts val="0"/>
              </a:spcAft>
              <a:buClr>
                <a:srgbClr val="000000"/>
              </a:buClr>
              <a:buSzPts val="1600"/>
              <a:buFont typeface="Arial"/>
              <a:buNone/>
            </a:pPr>
            <a:endParaRPr sz="1600" b="0" i="0" u="none" strike="noStrike" cap="none" dirty="0">
              <a:solidFill>
                <a:srgbClr val="0F69C4"/>
              </a:solidFill>
              <a:highlight>
                <a:srgbClr val="E5F1FF"/>
              </a:highlight>
              <a:latin typeface="Arial"/>
              <a:ea typeface="Arial"/>
              <a:cs typeface="Arial"/>
              <a:sym typeface="Arial"/>
            </a:endParaRP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202"/>
        <p:cNvGrpSpPr/>
        <p:nvPr/>
      </p:nvGrpSpPr>
      <p:grpSpPr>
        <a:xfrm>
          <a:off x="0" y="0"/>
          <a:ext cx="0" cy="0"/>
          <a:chOff x="0" y="0"/>
          <a:chExt cx="0" cy="0"/>
        </a:xfrm>
      </p:grpSpPr>
      <p:pic>
        <p:nvPicPr>
          <p:cNvPr id="203" name="Google Shape;203;g265fc538306_0_28"/>
          <p:cNvPicPr preferRelativeResize="0"/>
          <p:nvPr/>
        </p:nvPicPr>
        <p:blipFill rotWithShape="1">
          <a:blip r:embed="rId5">
            <a:alphaModFix/>
          </a:blip>
          <a:srcRect/>
          <a:stretch/>
        </p:blipFill>
        <p:spPr>
          <a:xfrm>
            <a:off x="1789486" y="1198981"/>
            <a:ext cx="8772525" cy="4867275"/>
          </a:xfrm>
          <a:prstGeom prst="rect">
            <a:avLst/>
          </a:prstGeom>
          <a:noFill/>
          <a:ln>
            <a:noFill/>
          </a:ln>
        </p:spPr>
      </p:pic>
      <p:sp>
        <p:nvSpPr>
          <p:cNvPr id="204" name="Google Shape;204;g265fc538306_0_28"/>
          <p:cNvSpPr txBox="1"/>
          <p:nvPr/>
        </p:nvSpPr>
        <p:spPr>
          <a:xfrm>
            <a:off x="2323050" y="248234"/>
            <a:ext cx="7545900" cy="820475"/>
          </a:xfrm>
          <a:prstGeom prst="rect">
            <a:avLst/>
          </a:prstGeom>
          <a:solidFill>
            <a:srgbClr val="A4C2F4"/>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s-ES" sz="2800" b="1">
                <a:solidFill>
                  <a:schemeClr val="lt1"/>
                </a:solidFill>
                <a:latin typeface="Calibri"/>
                <a:ea typeface="Calibri"/>
                <a:cs typeface="Calibri"/>
                <a:sym typeface="Calibri"/>
              </a:rPr>
              <a:t>Antes de Copago 0</a:t>
            </a:r>
            <a:endParaRPr sz="2800" b="1" i="0" u="none" strike="noStrike" cap="none" dirty="0">
              <a:solidFill>
                <a:schemeClr val="lt1"/>
              </a:solidFill>
              <a:latin typeface="Calibri"/>
              <a:ea typeface="Calibri"/>
              <a:cs typeface="Calibri"/>
              <a:sym typeface="Calibri"/>
            </a:endParaRP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208"/>
        <p:cNvGrpSpPr/>
        <p:nvPr/>
      </p:nvGrpSpPr>
      <p:grpSpPr>
        <a:xfrm>
          <a:off x="0" y="0"/>
          <a:ext cx="0" cy="0"/>
          <a:chOff x="0" y="0"/>
          <a:chExt cx="0" cy="0"/>
        </a:xfrm>
      </p:grpSpPr>
      <p:pic>
        <p:nvPicPr>
          <p:cNvPr id="209" name="Google Shape;209;g265fc538306_0_32"/>
          <p:cNvPicPr preferRelativeResize="0"/>
          <p:nvPr/>
        </p:nvPicPr>
        <p:blipFill rotWithShape="1">
          <a:blip r:embed="rId5">
            <a:alphaModFix/>
          </a:blip>
          <a:srcRect/>
          <a:stretch/>
        </p:blipFill>
        <p:spPr>
          <a:xfrm>
            <a:off x="1709726" y="1274463"/>
            <a:ext cx="8772525" cy="4867275"/>
          </a:xfrm>
          <a:prstGeom prst="rect">
            <a:avLst/>
          </a:prstGeom>
          <a:noFill/>
          <a:ln>
            <a:noFill/>
          </a:ln>
        </p:spPr>
      </p:pic>
      <p:sp>
        <p:nvSpPr>
          <p:cNvPr id="210" name="Google Shape;210;g265fc538306_0_32"/>
          <p:cNvSpPr txBox="1"/>
          <p:nvPr/>
        </p:nvSpPr>
        <p:spPr>
          <a:xfrm>
            <a:off x="2212925" y="249200"/>
            <a:ext cx="7545900" cy="708332"/>
          </a:xfrm>
          <a:prstGeom prst="rect">
            <a:avLst/>
          </a:prstGeom>
          <a:solidFill>
            <a:srgbClr val="A4C2F4"/>
          </a:solid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2800"/>
              <a:buFont typeface="Arial"/>
              <a:buNone/>
            </a:pPr>
            <a:r>
              <a:rPr lang="es-ES" sz="2800" b="1" dirty="0">
                <a:solidFill>
                  <a:schemeClr val="lt1"/>
                </a:solidFill>
                <a:latin typeface="Calibri"/>
                <a:ea typeface="Calibri"/>
                <a:cs typeface="Calibri"/>
                <a:sym typeface="Calibri"/>
              </a:rPr>
              <a:t>Antes de Copago 0</a:t>
            </a:r>
            <a:endParaRPr sz="2800" b="1"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s-ES" sz="2800" b="1" i="0" u="none" strike="noStrike" cap="none" dirty="0">
                <a:solidFill>
                  <a:schemeClr val="lt1"/>
                </a:solidFill>
                <a:latin typeface="Calibri"/>
                <a:ea typeface="Calibri"/>
                <a:cs typeface="Calibri"/>
                <a:sym typeface="Calibri"/>
              </a:rPr>
              <a:t> </a:t>
            </a:r>
            <a:endParaRPr sz="2800" b="1" i="0" u="none" strike="noStrike" cap="none" dirty="0">
              <a:solidFill>
                <a:schemeClr val="lt1"/>
              </a:solidFill>
              <a:latin typeface="Calibri"/>
              <a:ea typeface="Calibri"/>
              <a:cs typeface="Calibri"/>
              <a:sym typeface="Calibri"/>
            </a:endParaRP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Shape 214"/>
        <p:cNvGrpSpPr/>
        <p:nvPr/>
      </p:nvGrpSpPr>
      <p:grpSpPr>
        <a:xfrm>
          <a:off x="0" y="0"/>
          <a:ext cx="0" cy="0"/>
          <a:chOff x="0" y="0"/>
          <a:chExt cx="0" cy="0"/>
        </a:xfrm>
      </p:grpSpPr>
      <p:pic>
        <p:nvPicPr>
          <p:cNvPr id="215" name="Google Shape;215;g265fc538306_0_36"/>
          <p:cNvPicPr preferRelativeResize="0"/>
          <p:nvPr/>
        </p:nvPicPr>
        <p:blipFill rotWithShape="1">
          <a:blip r:embed="rId5">
            <a:alphaModFix/>
          </a:blip>
          <a:srcRect/>
          <a:stretch/>
        </p:blipFill>
        <p:spPr>
          <a:xfrm>
            <a:off x="1046650" y="287650"/>
            <a:ext cx="10267050" cy="5802800"/>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3 Marcador de contenido">
            <a:extLst>
              <a:ext uri="{FF2B5EF4-FFF2-40B4-BE49-F238E27FC236}">
                <a16:creationId xmlns:a16="http://schemas.microsoft.com/office/drawing/2014/main" id="{112EE98A-008B-4841-BC69-C6144F43F8B2}"/>
              </a:ext>
            </a:extLst>
          </p:cNvPr>
          <p:cNvSpPr txBox="1">
            <a:spLocks/>
          </p:cNvSpPr>
          <p:nvPr/>
        </p:nvSpPr>
        <p:spPr>
          <a:xfrm>
            <a:off x="408143" y="2494243"/>
            <a:ext cx="3056404" cy="621437"/>
          </a:xfrm>
          <a:prstGeom prst="rect">
            <a:avLst/>
          </a:prstGeom>
          <a:solidFill>
            <a:srgbClr val="7030A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MODALIDAD</a:t>
            </a:r>
          </a:p>
        </p:txBody>
      </p:sp>
      <p:sp>
        <p:nvSpPr>
          <p:cNvPr id="4" name="3 Marcador de contenido">
            <a:extLst>
              <a:ext uri="{FF2B5EF4-FFF2-40B4-BE49-F238E27FC236}">
                <a16:creationId xmlns:a16="http://schemas.microsoft.com/office/drawing/2014/main" id="{F7B8D31F-F680-4570-96C1-3317BFBB7605}"/>
              </a:ext>
            </a:extLst>
          </p:cNvPr>
          <p:cNvSpPr txBox="1">
            <a:spLocks/>
          </p:cNvSpPr>
          <p:nvPr/>
        </p:nvSpPr>
        <p:spPr>
          <a:xfrm>
            <a:off x="344502" y="3083791"/>
            <a:ext cx="3485029" cy="621437"/>
          </a:xfrm>
          <a:prstGeom prst="rect">
            <a:avLst/>
          </a:prstGeom>
          <a:solidFill>
            <a:srgbClr val="7030A0"/>
          </a:solidFill>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3600" b="1" spc="-150" dirty="0">
                <a:solidFill>
                  <a:schemeClr val="bg1"/>
                </a:solidFill>
                <a:latin typeface="Arial Black" charset="0"/>
                <a:ea typeface="Arial Black" charset="0"/>
                <a:cs typeface="Arial Black" charset="0"/>
              </a:rPr>
              <a:t>DE ATENCIÓN</a:t>
            </a:r>
          </a:p>
        </p:txBody>
      </p:sp>
      <p:grpSp>
        <p:nvGrpSpPr>
          <p:cNvPr id="5" name="Agrupar 1">
            <a:extLst>
              <a:ext uri="{FF2B5EF4-FFF2-40B4-BE49-F238E27FC236}">
                <a16:creationId xmlns:a16="http://schemas.microsoft.com/office/drawing/2014/main" id="{9A8F607B-5D47-45CC-92A5-3D504946C8A5}"/>
              </a:ext>
            </a:extLst>
          </p:cNvPr>
          <p:cNvGrpSpPr/>
          <p:nvPr/>
        </p:nvGrpSpPr>
        <p:grpSpPr>
          <a:xfrm>
            <a:off x="4296514" y="2454211"/>
            <a:ext cx="2699403" cy="3063551"/>
            <a:chOff x="754773" y="1972239"/>
            <a:chExt cx="3952196" cy="4683963"/>
          </a:xfrm>
        </p:grpSpPr>
        <p:pic>
          <p:nvPicPr>
            <p:cNvPr id="6" name="Imagen 5">
              <a:extLst>
                <a:ext uri="{FF2B5EF4-FFF2-40B4-BE49-F238E27FC236}">
                  <a16:creationId xmlns:a16="http://schemas.microsoft.com/office/drawing/2014/main" id="{A790E158-42AA-4DA6-B47E-109DC3D036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60829" y="2852189"/>
              <a:ext cx="1188720" cy="1185877"/>
            </a:xfrm>
            <a:prstGeom prst="rect">
              <a:avLst/>
            </a:prstGeom>
          </p:spPr>
        </p:pic>
        <p:sp>
          <p:nvSpPr>
            <p:cNvPr id="7" name="3 Marcador de contenido">
              <a:extLst>
                <a:ext uri="{FF2B5EF4-FFF2-40B4-BE49-F238E27FC236}">
                  <a16:creationId xmlns:a16="http://schemas.microsoft.com/office/drawing/2014/main" id="{82D4AD3C-63AE-4D2F-92D4-61390C9A38F0}"/>
                </a:ext>
              </a:extLst>
            </p:cNvPr>
            <p:cNvSpPr txBox="1">
              <a:spLocks/>
            </p:cNvSpPr>
            <p:nvPr/>
          </p:nvSpPr>
          <p:spPr>
            <a:xfrm>
              <a:off x="1623872" y="2207679"/>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F51C41"/>
                  </a:solidFill>
                  <a:latin typeface="Arial" charset="0"/>
                  <a:ea typeface="Arial" charset="0"/>
                  <a:cs typeface="Arial" charset="0"/>
                </a:rPr>
                <a:t>A</a:t>
              </a:r>
              <a:endParaRPr lang="es-CL" sz="2800" b="1" dirty="0">
                <a:solidFill>
                  <a:srgbClr val="F51C41"/>
                </a:solidFill>
                <a:latin typeface="Arial" charset="0"/>
                <a:ea typeface="Arial" charset="0"/>
                <a:cs typeface="Arial" charset="0"/>
              </a:endParaRPr>
            </a:p>
          </p:txBody>
        </p:sp>
        <p:sp>
          <p:nvSpPr>
            <p:cNvPr id="8" name="3 Marcador de contenido">
              <a:extLst>
                <a:ext uri="{FF2B5EF4-FFF2-40B4-BE49-F238E27FC236}">
                  <a16:creationId xmlns:a16="http://schemas.microsoft.com/office/drawing/2014/main" id="{09D2CB2C-FAC3-42AE-A3EE-353746E7362A}"/>
                </a:ext>
              </a:extLst>
            </p:cNvPr>
            <p:cNvSpPr txBox="1">
              <a:spLocks/>
            </p:cNvSpPr>
            <p:nvPr/>
          </p:nvSpPr>
          <p:spPr>
            <a:xfrm>
              <a:off x="2472726" y="1972239"/>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525252"/>
                  </a:solidFill>
                  <a:latin typeface="Arial" charset="0"/>
                  <a:ea typeface="Arial" charset="0"/>
                  <a:cs typeface="Arial" charset="0"/>
                </a:rPr>
                <a:t>B</a:t>
              </a:r>
              <a:endParaRPr lang="es-CL" sz="2800" b="1" dirty="0">
                <a:solidFill>
                  <a:srgbClr val="525252"/>
                </a:solidFill>
                <a:latin typeface="Arial" charset="0"/>
                <a:ea typeface="Arial" charset="0"/>
                <a:cs typeface="Arial" charset="0"/>
              </a:endParaRPr>
            </a:p>
          </p:txBody>
        </p:sp>
        <p:sp>
          <p:nvSpPr>
            <p:cNvPr id="9" name="3 Marcador de contenido">
              <a:extLst>
                <a:ext uri="{FF2B5EF4-FFF2-40B4-BE49-F238E27FC236}">
                  <a16:creationId xmlns:a16="http://schemas.microsoft.com/office/drawing/2014/main" id="{D3CBA2FA-ECE3-478F-B442-40EB2BEC9B87}"/>
                </a:ext>
              </a:extLst>
            </p:cNvPr>
            <p:cNvSpPr txBox="1">
              <a:spLocks/>
            </p:cNvSpPr>
            <p:nvPr/>
          </p:nvSpPr>
          <p:spPr>
            <a:xfrm>
              <a:off x="3503871" y="2929720"/>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525252"/>
                  </a:solidFill>
                  <a:latin typeface="Arial" charset="0"/>
                  <a:ea typeface="Arial" charset="0"/>
                  <a:cs typeface="Arial" charset="0"/>
                </a:rPr>
                <a:t>D</a:t>
              </a:r>
              <a:endParaRPr lang="es-CL" sz="2800" b="1" dirty="0">
                <a:solidFill>
                  <a:srgbClr val="525252"/>
                </a:solidFill>
                <a:latin typeface="Arial" charset="0"/>
                <a:ea typeface="Arial" charset="0"/>
                <a:cs typeface="Arial" charset="0"/>
              </a:endParaRPr>
            </a:p>
          </p:txBody>
        </p:sp>
        <p:sp>
          <p:nvSpPr>
            <p:cNvPr id="10" name="3 Marcador de contenido">
              <a:extLst>
                <a:ext uri="{FF2B5EF4-FFF2-40B4-BE49-F238E27FC236}">
                  <a16:creationId xmlns:a16="http://schemas.microsoft.com/office/drawing/2014/main" id="{534EFEB6-A839-4811-BF9B-A604BC5DFA35}"/>
                </a:ext>
              </a:extLst>
            </p:cNvPr>
            <p:cNvSpPr txBox="1">
              <a:spLocks/>
            </p:cNvSpPr>
            <p:nvPr/>
          </p:nvSpPr>
          <p:spPr>
            <a:xfrm>
              <a:off x="3350640" y="2158116"/>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525252"/>
                  </a:solidFill>
                  <a:latin typeface="Arial" charset="0"/>
                  <a:ea typeface="Arial" charset="0"/>
                  <a:cs typeface="Arial" charset="0"/>
                </a:rPr>
                <a:t>C</a:t>
              </a:r>
              <a:endParaRPr lang="es-CL" sz="2800" b="1" dirty="0">
                <a:solidFill>
                  <a:srgbClr val="525252"/>
                </a:solidFill>
                <a:latin typeface="Arial" charset="0"/>
                <a:ea typeface="Arial" charset="0"/>
                <a:cs typeface="Arial" charset="0"/>
              </a:endParaRPr>
            </a:p>
          </p:txBody>
        </p:sp>
        <p:grpSp>
          <p:nvGrpSpPr>
            <p:cNvPr id="11" name="Agrupar 44">
              <a:extLst>
                <a:ext uri="{FF2B5EF4-FFF2-40B4-BE49-F238E27FC236}">
                  <a16:creationId xmlns:a16="http://schemas.microsoft.com/office/drawing/2014/main" id="{67AB8A16-7D42-4760-A675-9376FE06A152}"/>
                </a:ext>
              </a:extLst>
            </p:cNvPr>
            <p:cNvGrpSpPr/>
            <p:nvPr/>
          </p:nvGrpSpPr>
          <p:grpSpPr>
            <a:xfrm>
              <a:off x="754773" y="4297297"/>
              <a:ext cx="1537726" cy="1800830"/>
              <a:chOff x="706255" y="4006249"/>
              <a:chExt cx="1537726" cy="1800830"/>
            </a:xfrm>
          </p:grpSpPr>
          <p:pic>
            <p:nvPicPr>
              <p:cNvPr id="17" name="Imagen 16">
                <a:extLst>
                  <a:ext uri="{FF2B5EF4-FFF2-40B4-BE49-F238E27FC236}">
                    <a16:creationId xmlns:a16="http://schemas.microsoft.com/office/drawing/2014/main" id="{50A99710-69F9-40B3-B1C3-DDAA746D9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7947" y="4006249"/>
                <a:ext cx="1188720" cy="1185877"/>
              </a:xfrm>
              <a:prstGeom prst="rect">
                <a:avLst/>
              </a:prstGeom>
            </p:spPr>
          </p:pic>
          <p:sp>
            <p:nvSpPr>
              <p:cNvPr id="18" name="Rectángulo 17">
                <a:extLst>
                  <a:ext uri="{FF2B5EF4-FFF2-40B4-BE49-F238E27FC236}">
                    <a16:creationId xmlns:a16="http://schemas.microsoft.com/office/drawing/2014/main" id="{270CBDE4-A5E2-4C47-BA0E-E1492424FEF5}"/>
                  </a:ext>
                </a:extLst>
              </p:cNvPr>
              <p:cNvSpPr/>
              <p:nvPr/>
            </p:nvSpPr>
            <p:spPr>
              <a:xfrm>
                <a:off x="706255" y="5411801"/>
                <a:ext cx="1537726" cy="395278"/>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Consultorio</a:t>
                </a:r>
              </a:p>
            </p:txBody>
          </p:sp>
          <p:sp>
            <p:nvSpPr>
              <p:cNvPr id="19" name="Rectángulo 46">
                <a:extLst>
                  <a:ext uri="{FF2B5EF4-FFF2-40B4-BE49-F238E27FC236}">
                    <a16:creationId xmlns:a16="http://schemas.microsoft.com/office/drawing/2014/main" id="{4E715E2A-A9A5-4589-83D7-09A2AA903E26}"/>
                  </a:ext>
                </a:extLst>
              </p:cNvPr>
              <p:cNvSpPr/>
              <p:nvPr/>
            </p:nvSpPr>
            <p:spPr>
              <a:xfrm>
                <a:off x="1535153" y="5354024"/>
                <a:ext cx="184731" cy="356760"/>
              </a:xfrm>
              <a:prstGeom prst="rect">
                <a:avLst/>
              </a:prstGeom>
            </p:spPr>
            <p:txBody>
              <a:bodyPr wrap="none">
                <a:spAutoFit/>
              </a:bodyPr>
              <a:lstStyle/>
              <a:p>
                <a:pPr algn="ctr" defTabSz="977900">
                  <a:lnSpc>
                    <a:spcPct val="90000"/>
                  </a:lnSpc>
                  <a:spcAft>
                    <a:spcPct val="35000"/>
                  </a:spcAft>
                  <a:defRPr/>
                </a:pPr>
                <a:endParaRPr lang="es-ES" b="1" dirty="0">
                  <a:solidFill>
                    <a:srgbClr val="56114C"/>
                  </a:solidFill>
                  <a:latin typeface="Arial" charset="0"/>
                  <a:ea typeface="Arial" charset="0"/>
                  <a:cs typeface="Arial" charset="0"/>
                </a:endParaRPr>
              </a:p>
            </p:txBody>
          </p:sp>
        </p:grpSp>
        <p:grpSp>
          <p:nvGrpSpPr>
            <p:cNvPr id="12" name="Agrupar 47">
              <a:extLst>
                <a:ext uri="{FF2B5EF4-FFF2-40B4-BE49-F238E27FC236}">
                  <a16:creationId xmlns:a16="http://schemas.microsoft.com/office/drawing/2014/main" id="{6A4826AD-A3B3-43E1-AFCE-E3E70E29EAA0}"/>
                </a:ext>
              </a:extLst>
            </p:cNvPr>
            <p:cNvGrpSpPr/>
            <p:nvPr/>
          </p:nvGrpSpPr>
          <p:grpSpPr>
            <a:xfrm>
              <a:off x="2460829" y="4619030"/>
              <a:ext cx="1188720" cy="2037172"/>
              <a:chOff x="5324446" y="4006249"/>
              <a:chExt cx="1188720" cy="2037172"/>
            </a:xfrm>
          </p:grpSpPr>
          <p:pic>
            <p:nvPicPr>
              <p:cNvPr id="15" name="Imagen 14">
                <a:extLst>
                  <a:ext uri="{FF2B5EF4-FFF2-40B4-BE49-F238E27FC236}">
                    <a16:creationId xmlns:a16="http://schemas.microsoft.com/office/drawing/2014/main" id="{079B260E-6B4E-4F02-B5F9-C2049789F05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24446" y="4006249"/>
                <a:ext cx="1188720" cy="1185877"/>
              </a:xfrm>
              <a:prstGeom prst="rect">
                <a:avLst/>
              </a:prstGeom>
            </p:spPr>
          </p:pic>
          <p:sp>
            <p:nvSpPr>
              <p:cNvPr id="16" name="Rectángulo 15">
                <a:extLst>
                  <a:ext uri="{FF2B5EF4-FFF2-40B4-BE49-F238E27FC236}">
                    <a16:creationId xmlns:a16="http://schemas.microsoft.com/office/drawing/2014/main" id="{E5061E23-1EDC-4460-853A-7AEB6DBA32C5}"/>
                  </a:ext>
                </a:extLst>
              </p:cNvPr>
              <p:cNvSpPr/>
              <p:nvPr/>
            </p:nvSpPr>
            <p:spPr>
              <a:xfrm>
                <a:off x="5338875" y="5502755"/>
                <a:ext cx="1159866" cy="540666"/>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Hospital</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Público</a:t>
                </a:r>
              </a:p>
            </p:txBody>
          </p:sp>
        </p:grpSp>
        <p:sp>
          <p:nvSpPr>
            <p:cNvPr id="13" name="Flecha derecha 50">
              <a:extLst>
                <a:ext uri="{FF2B5EF4-FFF2-40B4-BE49-F238E27FC236}">
                  <a16:creationId xmlns:a16="http://schemas.microsoft.com/office/drawing/2014/main" id="{93D15DD2-1698-4E2D-807E-0443FE6551DA}"/>
                </a:ext>
              </a:extLst>
            </p:cNvPr>
            <p:cNvSpPr/>
            <p:nvPr/>
          </p:nvSpPr>
          <p:spPr>
            <a:xfrm rot="5400000">
              <a:off x="2828788" y="4207101"/>
              <a:ext cx="445477" cy="293695"/>
            </a:xfrm>
            <a:prstGeom prst="rightArrow">
              <a:avLst/>
            </a:prstGeom>
            <a:solidFill>
              <a:srgbClr val="00A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prstClr val="white"/>
                </a:solidFill>
              </a:endParaRPr>
            </a:p>
          </p:txBody>
        </p:sp>
        <p:sp>
          <p:nvSpPr>
            <p:cNvPr id="14" name="Flecha derecha 51">
              <a:extLst>
                <a:ext uri="{FF2B5EF4-FFF2-40B4-BE49-F238E27FC236}">
                  <a16:creationId xmlns:a16="http://schemas.microsoft.com/office/drawing/2014/main" id="{B13D241F-122D-4FFB-A370-A51B2C1B76A1}"/>
                </a:ext>
              </a:extLst>
            </p:cNvPr>
            <p:cNvSpPr/>
            <p:nvPr/>
          </p:nvSpPr>
          <p:spPr>
            <a:xfrm rot="8100000">
              <a:off x="2062186" y="4115917"/>
              <a:ext cx="445477" cy="293695"/>
            </a:xfrm>
            <a:prstGeom prst="rightArrow">
              <a:avLst/>
            </a:prstGeom>
            <a:solidFill>
              <a:srgbClr val="00A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prstClr val="white"/>
                </a:solidFill>
              </a:endParaRPr>
            </a:p>
          </p:txBody>
        </p:sp>
      </p:grpSp>
      <p:grpSp>
        <p:nvGrpSpPr>
          <p:cNvPr id="20" name="Agrupar 55">
            <a:extLst>
              <a:ext uri="{FF2B5EF4-FFF2-40B4-BE49-F238E27FC236}">
                <a16:creationId xmlns:a16="http://schemas.microsoft.com/office/drawing/2014/main" id="{036DCB1A-78C3-484E-993E-70D6FB105EB1}"/>
              </a:ext>
            </a:extLst>
          </p:cNvPr>
          <p:cNvGrpSpPr/>
          <p:nvPr/>
        </p:nvGrpSpPr>
        <p:grpSpPr>
          <a:xfrm>
            <a:off x="8683801" y="2556813"/>
            <a:ext cx="2642705" cy="3100653"/>
            <a:chOff x="7617763" y="1972239"/>
            <a:chExt cx="3869182" cy="4539665"/>
          </a:xfrm>
        </p:grpSpPr>
        <p:grpSp>
          <p:nvGrpSpPr>
            <p:cNvPr id="21" name="Agrupar 12">
              <a:extLst>
                <a:ext uri="{FF2B5EF4-FFF2-40B4-BE49-F238E27FC236}">
                  <a16:creationId xmlns:a16="http://schemas.microsoft.com/office/drawing/2014/main" id="{81241820-D65F-4F3E-8F0B-FEA26A5732C2}"/>
                </a:ext>
              </a:extLst>
            </p:cNvPr>
            <p:cNvGrpSpPr/>
            <p:nvPr/>
          </p:nvGrpSpPr>
          <p:grpSpPr>
            <a:xfrm>
              <a:off x="10298225" y="4331164"/>
              <a:ext cx="1188720" cy="1660044"/>
              <a:chOff x="2572401" y="4009267"/>
              <a:chExt cx="1188720" cy="1660044"/>
            </a:xfrm>
          </p:grpSpPr>
          <p:pic>
            <p:nvPicPr>
              <p:cNvPr id="31" name="Imagen 30">
                <a:extLst>
                  <a:ext uri="{FF2B5EF4-FFF2-40B4-BE49-F238E27FC236}">
                    <a16:creationId xmlns:a16="http://schemas.microsoft.com/office/drawing/2014/main" id="{47D458C1-D9FF-43E5-BF73-6423F87708A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72401" y="4009267"/>
                <a:ext cx="1188720" cy="1185877"/>
              </a:xfrm>
              <a:prstGeom prst="rect">
                <a:avLst/>
              </a:prstGeom>
            </p:spPr>
          </p:pic>
          <p:sp>
            <p:nvSpPr>
              <p:cNvPr id="32" name="Rectángulo 31">
                <a:extLst>
                  <a:ext uri="{FF2B5EF4-FFF2-40B4-BE49-F238E27FC236}">
                    <a16:creationId xmlns:a16="http://schemas.microsoft.com/office/drawing/2014/main" id="{71D46C52-78F8-462F-B4FB-0F049BC289B8}"/>
                  </a:ext>
                </a:extLst>
              </p:cNvPr>
              <p:cNvSpPr/>
              <p:nvPr/>
            </p:nvSpPr>
            <p:spPr>
              <a:xfrm>
                <a:off x="2661598" y="5381386"/>
                <a:ext cx="1009659" cy="287925"/>
              </a:xfrm>
              <a:prstGeom prst="rect">
                <a:avLst/>
              </a:prstGeom>
            </p:spPr>
            <p:txBody>
              <a:bodyPr wrap="none">
                <a:spAutoFit/>
              </a:bodyPr>
              <a:lstStyle/>
              <a:p>
                <a:pPr algn="ctr" defTabSz="977900">
                  <a:lnSpc>
                    <a:spcPct val="50000"/>
                  </a:lnSpc>
                  <a:spcAft>
                    <a:spcPct val="35000"/>
                  </a:spcAft>
                  <a:defRPr/>
                </a:pPr>
                <a:r>
                  <a:rPr lang="es-ES" sz="1200" b="1">
                    <a:solidFill>
                      <a:srgbClr val="525252"/>
                    </a:solidFill>
                    <a:latin typeface="Arial" charset="0"/>
                    <a:ea typeface="Arial" charset="0"/>
                    <a:cs typeface="Arial" charset="0"/>
                  </a:rPr>
                  <a:t>Clínica</a:t>
                </a:r>
                <a:endParaRPr lang="es-ES" sz="1200" b="1" dirty="0">
                  <a:solidFill>
                    <a:srgbClr val="525252"/>
                  </a:solidFill>
                  <a:latin typeface="Arial" charset="0"/>
                  <a:ea typeface="Arial" charset="0"/>
                  <a:cs typeface="Arial" charset="0"/>
                </a:endParaRPr>
              </a:p>
            </p:txBody>
          </p:sp>
        </p:grpSp>
        <p:grpSp>
          <p:nvGrpSpPr>
            <p:cNvPr id="22" name="Agrupar 15">
              <a:extLst>
                <a:ext uri="{FF2B5EF4-FFF2-40B4-BE49-F238E27FC236}">
                  <a16:creationId xmlns:a16="http://schemas.microsoft.com/office/drawing/2014/main" id="{44547393-CC42-4119-A18E-A6278767266C}"/>
                </a:ext>
              </a:extLst>
            </p:cNvPr>
            <p:cNvGrpSpPr/>
            <p:nvPr/>
          </p:nvGrpSpPr>
          <p:grpSpPr>
            <a:xfrm>
              <a:off x="8657885" y="4619030"/>
              <a:ext cx="1188720" cy="1892874"/>
              <a:chOff x="5324446" y="4006249"/>
              <a:chExt cx="1188720" cy="1892874"/>
            </a:xfrm>
          </p:grpSpPr>
          <p:pic>
            <p:nvPicPr>
              <p:cNvPr id="29" name="Imagen 28">
                <a:extLst>
                  <a:ext uri="{FF2B5EF4-FFF2-40B4-BE49-F238E27FC236}">
                    <a16:creationId xmlns:a16="http://schemas.microsoft.com/office/drawing/2014/main" id="{49E88F60-2CE1-434A-BB81-709190ADB73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24446" y="4006249"/>
                <a:ext cx="1188720" cy="1185877"/>
              </a:xfrm>
              <a:prstGeom prst="rect">
                <a:avLst/>
              </a:prstGeom>
            </p:spPr>
          </p:pic>
          <p:sp>
            <p:nvSpPr>
              <p:cNvPr id="30" name="Rectángulo 29">
                <a:extLst>
                  <a:ext uri="{FF2B5EF4-FFF2-40B4-BE49-F238E27FC236}">
                    <a16:creationId xmlns:a16="http://schemas.microsoft.com/office/drawing/2014/main" id="{36CBAD57-A76B-4D51-8BF2-787238BF57DC}"/>
                  </a:ext>
                </a:extLst>
              </p:cNvPr>
              <p:cNvSpPr/>
              <p:nvPr/>
            </p:nvSpPr>
            <p:spPr>
              <a:xfrm>
                <a:off x="5338876" y="5381384"/>
                <a:ext cx="1159866" cy="517739"/>
              </a:xfrm>
              <a:prstGeom prst="rect">
                <a:avLst/>
              </a:prstGeom>
            </p:spPr>
            <p:txBody>
              <a:bodyPr wrap="none">
                <a:spAutoFit/>
              </a:bodyPr>
              <a:lstStyle/>
              <a:p>
                <a:pPr algn="ctr" defTabSz="977900">
                  <a:lnSpc>
                    <a:spcPct val="50000"/>
                  </a:lnSpc>
                  <a:spcAft>
                    <a:spcPct val="35000"/>
                  </a:spcAft>
                  <a:defRPr/>
                </a:pPr>
                <a:r>
                  <a:rPr lang="es-ES" sz="1200" b="1" dirty="0">
                    <a:solidFill>
                      <a:srgbClr val="525252"/>
                    </a:solidFill>
                    <a:latin typeface="Arial" charset="0"/>
                    <a:ea typeface="Arial" charset="0"/>
                    <a:cs typeface="Arial" charset="0"/>
                  </a:rPr>
                  <a:t>Hospital</a:t>
                </a:r>
              </a:p>
              <a:p>
                <a:pPr algn="ctr" defTabSz="977900">
                  <a:lnSpc>
                    <a:spcPct val="50000"/>
                  </a:lnSpc>
                  <a:spcAft>
                    <a:spcPct val="35000"/>
                  </a:spcAft>
                  <a:defRPr/>
                </a:pPr>
                <a:r>
                  <a:rPr lang="es-ES" sz="1200" b="1" dirty="0">
                    <a:solidFill>
                      <a:srgbClr val="525252"/>
                    </a:solidFill>
                    <a:latin typeface="Arial" charset="0"/>
                    <a:ea typeface="Arial" charset="0"/>
                    <a:cs typeface="Arial" charset="0"/>
                  </a:rPr>
                  <a:t>Público</a:t>
                </a:r>
              </a:p>
            </p:txBody>
          </p:sp>
        </p:grpSp>
        <p:pic>
          <p:nvPicPr>
            <p:cNvPr id="23" name="Imagen 22">
              <a:extLst>
                <a:ext uri="{FF2B5EF4-FFF2-40B4-BE49-F238E27FC236}">
                  <a16:creationId xmlns:a16="http://schemas.microsoft.com/office/drawing/2014/main" id="{AFC2797E-6399-4E28-9DA8-D5026BF23B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24020" y="2836061"/>
              <a:ext cx="1188720" cy="1185877"/>
            </a:xfrm>
            <a:prstGeom prst="rect">
              <a:avLst/>
            </a:prstGeom>
          </p:spPr>
        </p:pic>
        <p:sp>
          <p:nvSpPr>
            <p:cNvPr id="24" name="3 Marcador de contenido">
              <a:extLst>
                <a:ext uri="{FF2B5EF4-FFF2-40B4-BE49-F238E27FC236}">
                  <a16:creationId xmlns:a16="http://schemas.microsoft.com/office/drawing/2014/main" id="{8E1E951D-ABED-4A16-84E8-7133C42C5716}"/>
                </a:ext>
              </a:extLst>
            </p:cNvPr>
            <p:cNvSpPr txBox="1">
              <a:spLocks/>
            </p:cNvSpPr>
            <p:nvPr/>
          </p:nvSpPr>
          <p:spPr>
            <a:xfrm>
              <a:off x="7617763" y="2583563"/>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525252"/>
                  </a:solidFill>
                  <a:latin typeface="Arial" charset="0"/>
                  <a:ea typeface="Arial" charset="0"/>
                  <a:cs typeface="Arial" charset="0"/>
                </a:rPr>
                <a:t>B</a:t>
              </a:r>
              <a:endParaRPr lang="es-CL" sz="2800" b="1" dirty="0">
                <a:solidFill>
                  <a:srgbClr val="525252"/>
                </a:solidFill>
                <a:latin typeface="Arial" charset="0"/>
                <a:ea typeface="Arial" charset="0"/>
                <a:cs typeface="Arial" charset="0"/>
              </a:endParaRPr>
            </a:p>
          </p:txBody>
        </p:sp>
        <p:sp>
          <p:nvSpPr>
            <p:cNvPr id="25" name="3 Marcador de contenido">
              <a:extLst>
                <a:ext uri="{FF2B5EF4-FFF2-40B4-BE49-F238E27FC236}">
                  <a16:creationId xmlns:a16="http://schemas.microsoft.com/office/drawing/2014/main" id="{08EA015D-9FF9-4DD6-9AB5-E945DDF92415}"/>
                </a:ext>
              </a:extLst>
            </p:cNvPr>
            <p:cNvSpPr txBox="1">
              <a:spLocks/>
            </p:cNvSpPr>
            <p:nvPr/>
          </p:nvSpPr>
          <p:spPr>
            <a:xfrm>
              <a:off x="8601687" y="1972239"/>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525252"/>
                  </a:solidFill>
                  <a:latin typeface="Arial" charset="0"/>
                  <a:ea typeface="Arial" charset="0"/>
                  <a:cs typeface="Arial" charset="0"/>
                </a:rPr>
                <a:t>C</a:t>
              </a:r>
              <a:endParaRPr lang="es-CL" sz="2800" b="1" dirty="0">
                <a:solidFill>
                  <a:srgbClr val="525252"/>
                </a:solidFill>
                <a:latin typeface="Arial" charset="0"/>
                <a:ea typeface="Arial" charset="0"/>
                <a:cs typeface="Arial" charset="0"/>
              </a:endParaRPr>
            </a:p>
          </p:txBody>
        </p:sp>
        <p:sp>
          <p:nvSpPr>
            <p:cNvPr id="26" name="3 Marcador de contenido">
              <a:extLst>
                <a:ext uri="{FF2B5EF4-FFF2-40B4-BE49-F238E27FC236}">
                  <a16:creationId xmlns:a16="http://schemas.microsoft.com/office/drawing/2014/main" id="{E257C598-2E55-4D5B-823F-0B3E7A890527}"/>
                </a:ext>
              </a:extLst>
            </p:cNvPr>
            <p:cNvSpPr txBox="1">
              <a:spLocks/>
            </p:cNvSpPr>
            <p:nvPr/>
          </p:nvSpPr>
          <p:spPr>
            <a:xfrm>
              <a:off x="9615899" y="2583563"/>
              <a:ext cx="1203098" cy="981076"/>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800" b="1" dirty="0">
                  <a:solidFill>
                    <a:srgbClr val="525252"/>
                  </a:solidFill>
                  <a:latin typeface="Arial" charset="0"/>
                  <a:ea typeface="Arial" charset="0"/>
                  <a:cs typeface="Arial" charset="0"/>
                </a:rPr>
                <a:t>D</a:t>
              </a:r>
              <a:endParaRPr lang="es-CL" sz="2800" b="1" dirty="0">
                <a:solidFill>
                  <a:srgbClr val="525252"/>
                </a:solidFill>
                <a:latin typeface="Arial" charset="0"/>
                <a:ea typeface="Arial" charset="0"/>
                <a:cs typeface="Arial" charset="0"/>
              </a:endParaRPr>
            </a:p>
          </p:txBody>
        </p:sp>
        <p:sp>
          <p:nvSpPr>
            <p:cNvPr id="27" name="Flecha derecha 52">
              <a:extLst>
                <a:ext uri="{FF2B5EF4-FFF2-40B4-BE49-F238E27FC236}">
                  <a16:creationId xmlns:a16="http://schemas.microsoft.com/office/drawing/2014/main" id="{2D137585-E00A-4A94-A845-4306559A56AC}"/>
                </a:ext>
              </a:extLst>
            </p:cNvPr>
            <p:cNvSpPr/>
            <p:nvPr/>
          </p:nvSpPr>
          <p:spPr>
            <a:xfrm rot="5400000">
              <a:off x="9021229" y="4207101"/>
              <a:ext cx="445477" cy="293695"/>
            </a:xfrm>
            <a:prstGeom prst="rightArrow">
              <a:avLst/>
            </a:prstGeom>
            <a:solidFill>
              <a:srgbClr val="00A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prstClr val="white"/>
                </a:solidFill>
              </a:endParaRPr>
            </a:p>
          </p:txBody>
        </p:sp>
        <p:sp>
          <p:nvSpPr>
            <p:cNvPr id="28" name="Flecha derecha 54">
              <a:extLst>
                <a:ext uri="{FF2B5EF4-FFF2-40B4-BE49-F238E27FC236}">
                  <a16:creationId xmlns:a16="http://schemas.microsoft.com/office/drawing/2014/main" id="{7142B4DE-CBEF-4713-A1C6-40B641CA1B45}"/>
                </a:ext>
              </a:extLst>
            </p:cNvPr>
            <p:cNvSpPr/>
            <p:nvPr/>
          </p:nvSpPr>
          <p:spPr>
            <a:xfrm rot="2700000">
              <a:off x="9773045" y="4115916"/>
              <a:ext cx="445477" cy="293695"/>
            </a:xfrm>
            <a:prstGeom prst="rightArrow">
              <a:avLst/>
            </a:prstGeom>
            <a:solidFill>
              <a:srgbClr val="00A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prstClr val="white"/>
                </a:solidFill>
              </a:endParaRPr>
            </a:p>
          </p:txBody>
        </p:sp>
      </p:grpSp>
      <p:sp>
        <p:nvSpPr>
          <p:cNvPr id="33" name="3 Marcador de contenido">
            <a:extLst>
              <a:ext uri="{FF2B5EF4-FFF2-40B4-BE49-F238E27FC236}">
                <a16:creationId xmlns:a16="http://schemas.microsoft.com/office/drawing/2014/main" id="{EDEB117C-B1D8-47BD-8FEF-912DC562BD8D}"/>
              </a:ext>
            </a:extLst>
          </p:cNvPr>
          <p:cNvSpPr txBox="1">
            <a:spLocks/>
          </p:cNvSpPr>
          <p:nvPr/>
        </p:nvSpPr>
        <p:spPr>
          <a:xfrm>
            <a:off x="4084585" y="1027952"/>
            <a:ext cx="3495675" cy="558288"/>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600" b="1" dirty="0">
                <a:solidFill>
                  <a:srgbClr val="002060"/>
                </a:solidFill>
                <a:latin typeface="Arial" charset="0"/>
                <a:ea typeface="Arial" charset="0"/>
                <a:cs typeface="Arial" charset="0"/>
              </a:rPr>
              <a:t>MAI (</a:t>
            </a:r>
            <a:r>
              <a:rPr lang="es-ES" b="1" dirty="0">
                <a:solidFill>
                  <a:srgbClr val="002060"/>
                </a:solidFill>
                <a:latin typeface="Arial" charset="0"/>
                <a:ea typeface="Arial" charset="0"/>
                <a:cs typeface="Arial" charset="0"/>
              </a:rPr>
              <a:t>Modalidad atención institucional)</a:t>
            </a:r>
          </a:p>
          <a:p>
            <a:endParaRPr lang="es-CL" b="1" dirty="0">
              <a:solidFill>
                <a:srgbClr val="525252"/>
              </a:solidFill>
              <a:latin typeface="Arial" charset="0"/>
              <a:ea typeface="Arial" charset="0"/>
              <a:cs typeface="Arial" charset="0"/>
            </a:endParaRPr>
          </a:p>
        </p:txBody>
      </p:sp>
      <p:sp>
        <p:nvSpPr>
          <p:cNvPr id="34" name="3 Marcador de contenido">
            <a:extLst>
              <a:ext uri="{FF2B5EF4-FFF2-40B4-BE49-F238E27FC236}">
                <a16:creationId xmlns:a16="http://schemas.microsoft.com/office/drawing/2014/main" id="{1DD9505B-74AB-4E29-B615-90C586097735}"/>
              </a:ext>
            </a:extLst>
          </p:cNvPr>
          <p:cNvSpPr txBox="1">
            <a:spLocks/>
          </p:cNvSpPr>
          <p:nvPr/>
        </p:nvSpPr>
        <p:spPr>
          <a:xfrm>
            <a:off x="8065666" y="1027952"/>
            <a:ext cx="3128212" cy="415319"/>
          </a:xfrm>
          <a:prstGeom prst="rect">
            <a:avLst/>
          </a:prstGeom>
        </p:spPr>
        <p:txBody>
          <a:bodyPr vert="horz" lIns="91440" tIns="45720" rIns="91440" bIns="45720" rtlCol="0" anchor="ctr"/>
          <a:lstStyle>
            <a:defPPr>
              <a:defRPr lang="es-ES_trad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600" b="1" dirty="0">
                <a:solidFill>
                  <a:srgbClr val="002060"/>
                </a:solidFill>
                <a:latin typeface="Arial" charset="0"/>
                <a:ea typeface="Arial" charset="0"/>
                <a:cs typeface="Arial" charset="0"/>
              </a:rPr>
              <a:t>MLE (</a:t>
            </a:r>
            <a:r>
              <a:rPr lang="es-ES" b="1" dirty="0">
                <a:solidFill>
                  <a:srgbClr val="002060"/>
                </a:solidFill>
                <a:latin typeface="Arial" charset="0"/>
                <a:ea typeface="Arial" charset="0"/>
                <a:cs typeface="Arial" charset="0"/>
              </a:rPr>
              <a:t>Modalidad Libre Elección)</a:t>
            </a:r>
          </a:p>
        </p:txBody>
      </p:sp>
      <p:sp>
        <p:nvSpPr>
          <p:cNvPr id="35" name="Rectángulo 46">
            <a:extLst>
              <a:ext uri="{FF2B5EF4-FFF2-40B4-BE49-F238E27FC236}">
                <a16:creationId xmlns:a16="http://schemas.microsoft.com/office/drawing/2014/main" id="{B7D6D7B6-B78F-47AA-989A-660251A37D8D}"/>
              </a:ext>
            </a:extLst>
          </p:cNvPr>
          <p:cNvSpPr/>
          <p:nvPr/>
        </p:nvSpPr>
        <p:spPr>
          <a:xfrm>
            <a:off x="8412403" y="5746329"/>
            <a:ext cx="3276858" cy="720197"/>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Compra de BONOS – Nivel del Prestador</a:t>
            </a:r>
          </a:p>
          <a:p>
            <a:pPr algn="ctr" defTabSz="977900">
              <a:lnSpc>
                <a:spcPct val="90000"/>
              </a:lnSpc>
              <a:spcAft>
                <a:spcPct val="35000"/>
              </a:spcAft>
              <a:defRPr/>
            </a:pPr>
            <a:r>
              <a:rPr lang="es-ES" sz="1200" b="1" dirty="0">
                <a:solidFill>
                  <a:srgbClr val="525252"/>
                </a:solidFill>
                <a:latin typeface="Arial" charset="0"/>
                <a:ea typeface="Arial" charset="0"/>
                <a:cs typeface="Arial" charset="0"/>
              </a:rPr>
              <a:t>Paga el valor del Bono de atención según </a:t>
            </a:r>
          </a:p>
          <a:p>
            <a:pPr algn="ctr" defTabSz="977900">
              <a:lnSpc>
                <a:spcPct val="90000"/>
              </a:lnSpc>
              <a:spcAft>
                <a:spcPct val="35000"/>
              </a:spcAft>
              <a:defRPr/>
            </a:pPr>
            <a:r>
              <a:rPr lang="es-ES" sz="1200" b="1" dirty="0">
                <a:solidFill>
                  <a:srgbClr val="525252"/>
                </a:solidFill>
                <a:latin typeface="Arial" charset="0"/>
                <a:ea typeface="Arial" charset="0"/>
                <a:cs typeface="Arial" charset="0"/>
              </a:rPr>
              <a:t>Código y nivel de atención.</a:t>
            </a:r>
          </a:p>
        </p:txBody>
      </p:sp>
      <p:sp>
        <p:nvSpPr>
          <p:cNvPr id="36" name="Rectángulo 46">
            <a:extLst>
              <a:ext uri="{FF2B5EF4-FFF2-40B4-BE49-F238E27FC236}">
                <a16:creationId xmlns:a16="http://schemas.microsoft.com/office/drawing/2014/main" id="{318661B8-4B9E-4EA6-B9C1-173FA89257A4}"/>
              </a:ext>
            </a:extLst>
          </p:cNvPr>
          <p:cNvSpPr/>
          <p:nvPr/>
        </p:nvSpPr>
        <p:spPr>
          <a:xfrm>
            <a:off x="4542701" y="5657466"/>
            <a:ext cx="2845652" cy="720197"/>
          </a:xfrm>
          <a:prstGeom prst="rect">
            <a:avLst/>
          </a:prstGeom>
        </p:spPr>
        <p:txBody>
          <a:bodyPr wrap="none">
            <a:spAutoFit/>
          </a:bodyPr>
          <a:lstStyle/>
          <a:p>
            <a:pPr algn="ctr" defTabSz="977900">
              <a:lnSpc>
                <a:spcPct val="90000"/>
              </a:lnSpc>
              <a:spcAft>
                <a:spcPct val="35000"/>
              </a:spcAft>
              <a:defRPr/>
            </a:pPr>
            <a:r>
              <a:rPr lang="es-ES" sz="1200" b="1" dirty="0">
                <a:solidFill>
                  <a:srgbClr val="525252"/>
                </a:solidFill>
                <a:latin typeface="Arial" charset="0"/>
                <a:ea typeface="Arial" charset="0"/>
                <a:cs typeface="Arial" charset="0"/>
              </a:rPr>
              <a:t>Copago Cero en todos los tramos.</a:t>
            </a:r>
          </a:p>
          <a:p>
            <a:pPr algn="ctr" defTabSz="977900">
              <a:lnSpc>
                <a:spcPct val="90000"/>
              </a:lnSpc>
              <a:spcAft>
                <a:spcPct val="35000"/>
              </a:spcAft>
              <a:defRPr/>
            </a:pPr>
            <a:r>
              <a:rPr lang="es-ES" sz="1200" b="1" dirty="0">
                <a:solidFill>
                  <a:srgbClr val="525252"/>
                </a:solidFill>
                <a:latin typeface="Arial" charset="0"/>
                <a:ea typeface="Arial" charset="0"/>
                <a:cs typeface="Arial" charset="0"/>
              </a:rPr>
              <a:t>No cancela por atenciones de salud,</a:t>
            </a:r>
          </a:p>
          <a:p>
            <a:pPr algn="ctr" defTabSz="977900">
              <a:lnSpc>
                <a:spcPct val="90000"/>
              </a:lnSpc>
              <a:spcAft>
                <a:spcPct val="35000"/>
              </a:spcAft>
              <a:defRPr/>
            </a:pPr>
            <a:r>
              <a:rPr lang="es-ES" sz="1200" b="1" dirty="0">
                <a:solidFill>
                  <a:srgbClr val="525252"/>
                </a:solidFill>
                <a:latin typeface="Arial" charset="0"/>
                <a:ea typeface="Arial" charset="0"/>
                <a:cs typeface="Arial" charset="0"/>
              </a:rPr>
              <a:t>en servicios Públicos de salud </a:t>
            </a:r>
          </a:p>
        </p:txBody>
      </p:sp>
      <p:sp>
        <p:nvSpPr>
          <p:cNvPr id="37" name="CuadroTexto 36">
            <a:extLst>
              <a:ext uri="{FF2B5EF4-FFF2-40B4-BE49-F238E27FC236}">
                <a16:creationId xmlns:a16="http://schemas.microsoft.com/office/drawing/2014/main" id="{87CF6CC8-CF15-9626-D4AC-4B3F3DA54A67}"/>
              </a:ext>
            </a:extLst>
          </p:cNvPr>
          <p:cNvSpPr txBox="1"/>
          <p:nvPr/>
        </p:nvSpPr>
        <p:spPr>
          <a:xfrm>
            <a:off x="4039034" y="1405590"/>
            <a:ext cx="3677512" cy="1015663"/>
          </a:xfrm>
          <a:prstGeom prst="rect">
            <a:avLst/>
          </a:prstGeom>
          <a:noFill/>
        </p:spPr>
        <p:txBody>
          <a:bodyPr wrap="square">
            <a:spAutoFit/>
          </a:bodyPr>
          <a:lstStyle/>
          <a:p>
            <a:pPr algn="just"/>
            <a:r>
              <a:rPr lang="es-MX" sz="1200" b="0" i="0" dirty="0">
                <a:solidFill>
                  <a:srgbClr val="474747"/>
                </a:solidFill>
                <a:effectLst/>
                <a:latin typeface="Arial" panose="020B0604020202020204" pitchFamily="34" charset="0"/>
                <a:cs typeface="Arial" panose="020B0604020202020204" pitchFamily="34" charset="0"/>
              </a:rPr>
              <a:t>En esta modalidad, las prestaciones médicas se otorgarán a las </a:t>
            </a:r>
            <a:r>
              <a:rPr lang="es-MX" sz="1200" b="0" i="0">
                <a:solidFill>
                  <a:srgbClr val="474747"/>
                </a:solidFill>
                <a:effectLst/>
                <a:latin typeface="Arial" panose="020B0604020202020204" pitchFamily="34" charset="0"/>
                <a:cs typeface="Arial" panose="020B0604020202020204" pitchFamily="34" charset="0"/>
              </a:rPr>
              <a:t>personas beneficiarias </a:t>
            </a:r>
            <a:r>
              <a:rPr lang="es-MX" sz="1200" b="0" i="0" dirty="0">
                <a:solidFill>
                  <a:srgbClr val="474747"/>
                </a:solidFill>
                <a:effectLst/>
                <a:latin typeface="Arial" panose="020B0604020202020204" pitchFamily="34" charset="0"/>
                <a:cs typeface="Arial" panose="020B0604020202020204" pitchFamily="34" charset="0"/>
              </a:rPr>
              <a:t>en los establecimientos públicos que conforman la red asistencial: CESFAM (Centros de Salud Familiar) SAPU (Servicio de Atención Primaria de Urgencia)</a:t>
            </a:r>
            <a:endParaRPr lang="es-CL" sz="1200" dirty="0">
              <a:latin typeface="Arial" panose="020B0604020202020204" pitchFamily="34" charset="0"/>
              <a:cs typeface="Arial" panose="020B0604020202020204" pitchFamily="34" charset="0"/>
            </a:endParaRPr>
          </a:p>
        </p:txBody>
      </p:sp>
      <p:sp>
        <p:nvSpPr>
          <p:cNvPr id="38" name="CuadroTexto 37">
            <a:extLst>
              <a:ext uri="{FF2B5EF4-FFF2-40B4-BE49-F238E27FC236}">
                <a16:creationId xmlns:a16="http://schemas.microsoft.com/office/drawing/2014/main" id="{AE82B807-161D-9144-581A-B15F8680279B}"/>
              </a:ext>
            </a:extLst>
          </p:cNvPr>
          <p:cNvSpPr txBox="1"/>
          <p:nvPr/>
        </p:nvSpPr>
        <p:spPr>
          <a:xfrm>
            <a:off x="7979515" y="1415228"/>
            <a:ext cx="3773243" cy="1200329"/>
          </a:xfrm>
          <a:prstGeom prst="rect">
            <a:avLst/>
          </a:prstGeom>
          <a:noFill/>
        </p:spPr>
        <p:txBody>
          <a:bodyPr wrap="square">
            <a:spAutoFit/>
          </a:bodyPr>
          <a:lstStyle/>
          <a:p>
            <a:pPr algn="just"/>
            <a:r>
              <a:rPr lang="es-MX" sz="1200" dirty="0">
                <a:solidFill>
                  <a:srgbClr val="474747"/>
                </a:solidFill>
                <a:latin typeface="Arial" panose="020B0604020202020204" pitchFamily="34" charset="0"/>
                <a:cs typeface="Arial" panose="020B0604020202020204" pitchFamily="34" charset="0"/>
              </a:rPr>
              <a:t>M</a:t>
            </a:r>
            <a:r>
              <a:rPr lang="es-MX" sz="1200" b="0" i="0" dirty="0">
                <a:solidFill>
                  <a:srgbClr val="474747"/>
                </a:solidFill>
                <a:effectLst/>
                <a:latin typeface="Arial" panose="020B0604020202020204" pitchFamily="34" charset="0"/>
                <a:cs typeface="Arial" panose="020B0604020202020204" pitchFamily="34" charset="0"/>
              </a:rPr>
              <a:t>odalidad de atención en la cual las prestaciones médicas de salud se otorgan en los establecimientos privados de salud, como clínicas, centros médicos privados, laboratorios clínicos.</a:t>
            </a:r>
          </a:p>
          <a:p>
            <a:pPr algn="just"/>
            <a:r>
              <a:rPr lang="es-MX" sz="1200" dirty="0">
                <a:solidFill>
                  <a:srgbClr val="474747"/>
                </a:solidFill>
                <a:latin typeface="Arial" panose="020B0604020202020204" pitchFamily="34" charset="0"/>
                <a:cs typeface="Arial" panose="020B0604020202020204" pitchFamily="34" charset="0"/>
              </a:rPr>
              <a:t>La atención es a través de bonos de atención de salud.</a:t>
            </a:r>
            <a:endParaRPr lang="es-CL"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4500143"/>
      </p:ext>
    </p:extLst>
  </p:cSld>
  <p:clrMapOvr>
    <a:masterClrMapping/>
  </p:clrMapOvr>
  <p:transition spd="slow">
    <p:push dir="u"/>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lstStyle>
        <a:defPPr algn="l">
          <a:defRPr sz="800" b="1" dirty="0" smtClean="0">
            <a:solidFill>
              <a:schemeClr val="bg1"/>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lstStyle>
        <a:defPPr algn="l">
          <a:defRPr sz="800" b="1" dirty="0" smtClean="0">
            <a:solidFill>
              <a:schemeClr val="bg1"/>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lstStyle>
        <a:defPPr algn="l">
          <a:defRPr sz="800" b="1" dirty="0" smtClean="0">
            <a:solidFill>
              <a:schemeClr val="bg1"/>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lstStyle>
        <a:defPPr algn="l">
          <a:defRPr sz="800" b="1" dirty="0" smtClean="0">
            <a:solidFill>
              <a:schemeClr val="bg1"/>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lstStyle>
        <a:defPPr algn="l">
          <a:defRPr sz="800" b="1" dirty="0" smtClean="0">
            <a:solidFill>
              <a:schemeClr val="bg1"/>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0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lstStyle>
        <a:defPPr algn="l">
          <a:defRPr sz="800" b="1" dirty="0" smtClean="0">
            <a:solidFill>
              <a:schemeClr val="bg1"/>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13076</TotalTime>
  <Words>4193</Words>
  <Application>Microsoft Office PowerPoint</Application>
  <PresentationFormat>Panorámica</PresentationFormat>
  <Paragraphs>417</Paragraphs>
  <Slides>47</Slides>
  <Notes>23</Notes>
  <HiddenSlides>0</HiddenSlides>
  <MMClips>0</MMClips>
  <ScaleCrop>false</ScaleCrop>
  <HeadingPairs>
    <vt:vector size="6" baseType="variant">
      <vt:variant>
        <vt:lpstr>Fuentes usadas</vt:lpstr>
      </vt:variant>
      <vt:variant>
        <vt:i4>10</vt:i4>
      </vt:variant>
      <vt:variant>
        <vt:lpstr>Tema</vt:lpstr>
      </vt:variant>
      <vt:variant>
        <vt:i4>6</vt:i4>
      </vt:variant>
      <vt:variant>
        <vt:lpstr>Títulos de diapositiva</vt:lpstr>
      </vt:variant>
      <vt:variant>
        <vt:i4>47</vt:i4>
      </vt:variant>
    </vt:vector>
  </HeadingPairs>
  <TitlesOfParts>
    <vt:vector size="63" baseType="lpstr">
      <vt:lpstr>MS PGothic</vt:lpstr>
      <vt:lpstr>Arial</vt:lpstr>
      <vt:lpstr>Arial Black</vt:lpstr>
      <vt:lpstr>Calibri</vt:lpstr>
      <vt:lpstr>Calibri Light</vt:lpstr>
      <vt:lpstr>gobCl</vt:lpstr>
      <vt:lpstr>Helvetica</vt:lpstr>
      <vt:lpstr>Poppins</vt:lpstr>
      <vt:lpstr>Roboto</vt:lpstr>
      <vt:lpstr>Wingdings</vt:lpstr>
      <vt:lpstr>Tema de Office</vt:lpstr>
      <vt:lpstr>1_Tema de Office</vt:lpstr>
      <vt:lpstr>2_Tema de Office</vt:lpstr>
      <vt:lpstr>4_Tema de Office</vt:lpstr>
      <vt:lpstr>5_Tema de Office</vt:lpstr>
      <vt:lpstr>10_Tema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Pablo Guzman Merino</dc:creator>
  <cp:lastModifiedBy>Orlando A. Mella Carvallo</cp:lastModifiedBy>
  <cp:revision>192</cp:revision>
  <dcterms:created xsi:type="dcterms:W3CDTF">2018-07-06T12:17:53Z</dcterms:created>
  <dcterms:modified xsi:type="dcterms:W3CDTF">2024-06-25T18:13:11Z</dcterms:modified>
</cp:coreProperties>
</file>