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99FF33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E2279-60A6-4454-9159-873D2ECF89F6}" type="datetimeFigureOut">
              <a:rPr lang="es-CL" smtClean="0"/>
              <a:t>10-03-2011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C987A-EA10-44AE-B0CA-6B147B991A0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68818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E2279-60A6-4454-9159-873D2ECF89F6}" type="datetimeFigureOut">
              <a:rPr lang="es-CL" smtClean="0"/>
              <a:t>10-03-2011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C987A-EA10-44AE-B0CA-6B147B991A0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62213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E2279-60A6-4454-9159-873D2ECF89F6}" type="datetimeFigureOut">
              <a:rPr lang="es-CL" smtClean="0"/>
              <a:t>10-03-2011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C987A-EA10-44AE-B0CA-6B147B991A0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99864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E2279-60A6-4454-9159-873D2ECF89F6}" type="datetimeFigureOut">
              <a:rPr lang="es-CL" smtClean="0"/>
              <a:t>10-03-2011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C987A-EA10-44AE-B0CA-6B147B991A0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87290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E2279-60A6-4454-9159-873D2ECF89F6}" type="datetimeFigureOut">
              <a:rPr lang="es-CL" smtClean="0"/>
              <a:t>10-03-2011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C987A-EA10-44AE-B0CA-6B147B991A0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644539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E2279-60A6-4454-9159-873D2ECF89F6}" type="datetimeFigureOut">
              <a:rPr lang="es-CL" smtClean="0"/>
              <a:t>10-03-2011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C987A-EA10-44AE-B0CA-6B147B991A0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70004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E2279-60A6-4454-9159-873D2ECF89F6}" type="datetimeFigureOut">
              <a:rPr lang="es-CL" smtClean="0"/>
              <a:t>10-03-2011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C987A-EA10-44AE-B0CA-6B147B991A0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86024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E2279-60A6-4454-9159-873D2ECF89F6}" type="datetimeFigureOut">
              <a:rPr lang="es-CL" smtClean="0"/>
              <a:t>10-03-2011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C987A-EA10-44AE-B0CA-6B147B991A0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30999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E2279-60A6-4454-9159-873D2ECF89F6}" type="datetimeFigureOut">
              <a:rPr lang="es-CL" smtClean="0"/>
              <a:t>10-03-2011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C987A-EA10-44AE-B0CA-6B147B991A0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54296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E2279-60A6-4454-9159-873D2ECF89F6}" type="datetimeFigureOut">
              <a:rPr lang="es-CL" smtClean="0"/>
              <a:t>10-03-2011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C987A-EA10-44AE-B0CA-6B147B991A0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72890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E2279-60A6-4454-9159-873D2ECF89F6}" type="datetimeFigureOut">
              <a:rPr lang="es-CL" smtClean="0"/>
              <a:t>10-03-2011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C987A-EA10-44AE-B0CA-6B147B991A0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37605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2E2279-60A6-4454-9159-873D2ECF89F6}" type="datetimeFigureOut">
              <a:rPr lang="es-CL" smtClean="0"/>
              <a:t>10-03-2011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FC987A-EA10-44AE-B0CA-6B147B991A0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32133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576"/>
            <a:ext cx="6870576" cy="6870576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5004048" y="2969242"/>
            <a:ext cx="41399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>
                <a:latin typeface="Cambria" pitchFamily="18" charset="0"/>
                <a:cs typeface="LilyUPC" pitchFamily="34" charset="-34"/>
              </a:rPr>
              <a:t>Facultad de Arquitectura y Urbanismo</a:t>
            </a:r>
          </a:p>
          <a:p>
            <a:r>
              <a:rPr lang="es-CL" dirty="0" smtClean="0">
                <a:latin typeface="Cambria" pitchFamily="18" charset="0"/>
                <a:cs typeface="LilyUPC" pitchFamily="34" charset="-34"/>
              </a:rPr>
              <a:t>Universidad de Chile</a:t>
            </a:r>
          </a:p>
          <a:p>
            <a:r>
              <a:rPr lang="es-CL" dirty="0" smtClean="0">
                <a:latin typeface="Cambria" pitchFamily="18" charset="0"/>
                <a:cs typeface="LilyUPC" pitchFamily="34" charset="-34"/>
              </a:rPr>
              <a:t>Viernes 11 de marzo de 2011</a:t>
            </a:r>
            <a:endParaRPr lang="es-CL" dirty="0">
              <a:latin typeface="Cambria" pitchFamily="18" charset="0"/>
              <a:cs typeface="LilyUPC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39521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6" y="12397"/>
            <a:ext cx="4931916" cy="6845603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5148064" y="476672"/>
            <a:ext cx="284380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 smtClean="0">
                <a:latin typeface="Cambria" pitchFamily="18" charset="0"/>
              </a:rPr>
              <a:t>Nuevo suelo urbano PRMS-100:</a:t>
            </a:r>
          </a:p>
          <a:p>
            <a:r>
              <a:rPr lang="es-CL" sz="3000" b="1" dirty="0" smtClean="0">
                <a:latin typeface="Cambria" pitchFamily="18" charset="0"/>
              </a:rPr>
              <a:t>10.262,54 HA</a:t>
            </a:r>
            <a:endParaRPr lang="es-CL" sz="3000" b="1" dirty="0">
              <a:latin typeface="Cambria" pitchFamily="18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5148064" y="2043425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 smtClean="0">
                <a:latin typeface="Cambria" pitchFamily="18" charset="0"/>
              </a:rPr>
              <a:t>La </a:t>
            </a:r>
            <a:r>
              <a:rPr lang="es-CL" sz="2400" dirty="0" err="1" smtClean="0">
                <a:latin typeface="Cambria" pitchFamily="18" charset="0"/>
              </a:rPr>
              <a:t>Pintana</a:t>
            </a:r>
            <a:r>
              <a:rPr lang="es-CL" sz="2400" dirty="0" smtClean="0">
                <a:latin typeface="Cambria" pitchFamily="18" charset="0"/>
              </a:rPr>
              <a:t>: 909,86 HA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5148064" y="2607460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 smtClean="0">
                <a:latin typeface="Cambria" pitchFamily="18" charset="0"/>
              </a:rPr>
              <a:t>Puente Alto: 438,59 HA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5148064" y="3171495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 smtClean="0">
                <a:latin typeface="Cambria" pitchFamily="18" charset="0"/>
              </a:rPr>
              <a:t>San Bernardo: 3.861,25 HA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5148064" y="3735530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 smtClean="0">
                <a:latin typeface="Cambria" pitchFamily="18" charset="0"/>
              </a:rPr>
              <a:t>Maipú: 2.262,20 HA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5148064" y="4299565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 smtClean="0">
                <a:latin typeface="Cambria" pitchFamily="18" charset="0"/>
              </a:rPr>
              <a:t>Pudahuel: 654,41 HA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5148064" y="4863600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 smtClean="0">
                <a:latin typeface="Cambria" pitchFamily="18" charset="0"/>
              </a:rPr>
              <a:t>Cerro Navia: 104,94 HA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5148064" y="5427635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 smtClean="0">
                <a:latin typeface="Cambria" pitchFamily="18" charset="0"/>
              </a:rPr>
              <a:t>Quilicura: 1.808,26 HA</a:t>
            </a:r>
          </a:p>
        </p:txBody>
      </p:sp>
      <p:sp>
        <p:nvSpPr>
          <p:cNvPr id="12" name="11 CuadroTexto"/>
          <p:cNvSpPr txBox="1"/>
          <p:nvPr/>
        </p:nvSpPr>
        <p:spPr>
          <a:xfrm>
            <a:off x="5148064" y="5991671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 smtClean="0">
                <a:latin typeface="Cambria" pitchFamily="18" charset="0"/>
              </a:rPr>
              <a:t>Renca: 223,03 HA</a:t>
            </a:r>
          </a:p>
        </p:txBody>
      </p:sp>
    </p:spTree>
    <p:extLst>
      <p:ext uri="{BB962C8B-B14F-4D97-AF65-F5344CB8AC3E}">
        <p14:creationId xmlns:p14="http://schemas.microsoft.com/office/powerpoint/2010/main" val="32006088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0" y="0"/>
            <a:ext cx="6948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4000" b="1" dirty="0" smtClean="0">
                <a:solidFill>
                  <a:schemeClr val="bg1">
                    <a:lumMod val="65000"/>
                  </a:schemeClr>
                </a:solidFill>
                <a:latin typeface="Cambria" pitchFamily="18" charset="0"/>
              </a:rPr>
              <a:t>Objetivos de la modificación</a:t>
            </a:r>
            <a:endParaRPr lang="es-CL" sz="4000" b="1" dirty="0">
              <a:solidFill>
                <a:schemeClr val="bg1">
                  <a:lumMod val="65000"/>
                </a:schemeClr>
              </a:solidFill>
              <a:latin typeface="Cambria" pitchFamily="18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4572000" y="692696"/>
            <a:ext cx="4572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000" dirty="0" smtClean="0">
                <a:latin typeface="Cambria" pitchFamily="18" charset="0"/>
              </a:rPr>
              <a:t>Aumentar el </a:t>
            </a:r>
            <a:r>
              <a:rPr lang="es-CL" sz="3000" dirty="0">
                <a:latin typeface="Cambria" pitchFamily="18" charset="0"/>
              </a:rPr>
              <a:t>área urbanizable para recibir la población proyectada al año 2030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0" y="1385193"/>
            <a:ext cx="424745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000" b="1" dirty="0" smtClean="0">
                <a:solidFill>
                  <a:srgbClr val="00B0F0"/>
                </a:solidFill>
                <a:latin typeface="Cambria" pitchFamily="18" charset="0"/>
              </a:rPr>
              <a:t>Objetivo principal</a:t>
            </a:r>
            <a:endParaRPr lang="es-CL" sz="3000" b="1" dirty="0">
              <a:solidFill>
                <a:srgbClr val="00B0F0"/>
              </a:solidFill>
              <a:latin typeface="Cambria" pitchFamily="18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4572000" y="3027724"/>
            <a:ext cx="4572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L"/>
            </a:defPPr>
            <a:lvl1pPr>
              <a:defRPr sz="3000">
                <a:latin typeface="Cambria" pitchFamily="18" charset="0"/>
              </a:defRPr>
            </a:lvl1pPr>
          </a:lstStyle>
          <a:p>
            <a:r>
              <a:rPr lang="es-CL" dirty="0"/>
              <a:t>1) </a:t>
            </a:r>
            <a:r>
              <a:rPr lang="es-CL" dirty="0" smtClean="0"/>
              <a:t>Aumentar</a:t>
            </a:r>
            <a:endParaRPr lang="es-CL" dirty="0"/>
          </a:p>
          <a:p>
            <a:r>
              <a:rPr lang="es-CL" dirty="0"/>
              <a:t>la disponibilidad de áreas </a:t>
            </a:r>
            <a:r>
              <a:rPr lang="es-CL" dirty="0" smtClean="0"/>
              <a:t>verdes</a:t>
            </a:r>
          </a:p>
          <a:p>
            <a:r>
              <a:rPr lang="es-CL" dirty="0" smtClean="0"/>
              <a:t>2</a:t>
            </a:r>
            <a:r>
              <a:rPr lang="es-CL" dirty="0"/>
              <a:t>) </a:t>
            </a:r>
            <a:r>
              <a:rPr lang="es-CL" dirty="0" smtClean="0"/>
              <a:t>Reducir </a:t>
            </a:r>
            <a:r>
              <a:rPr lang="es-CL" dirty="0"/>
              <a:t>la segregación socio-espacial </a:t>
            </a:r>
          </a:p>
          <a:p>
            <a:r>
              <a:rPr lang="es-CL" dirty="0" smtClean="0"/>
              <a:t>3</a:t>
            </a:r>
            <a:r>
              <a:rPr lang="es-CL" dirty="0"/>
              <a:t>) </a:t>
            </a:r>
            <a:r>
              <a:rPr lang="es-CL" dirty="0" smtClean="0"/>
              <a:t>Propiciar </a:t>
            </a:r>
            <a:r>
              <a:rPr lang="es-CL" dirty="0"/>
              <a:t>una</a:t>
            </a:r>
          </a:p>
          <a:p>
            <a:r>
              <a:rPr lang="es-CL" dirty="0"/>
              <a:t>mejor conectividad entre el centro y la periferia.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8802" y="4643551"/>
            <a:ext cx="424745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000" b="1" dirty="0" smtClean="0">
                <a:solidFill>
                  <a:srgbClr val="00B0F0"/>
                </a:solidFill>
                <a:latin typeface="Cambria" pitchFamily="18" charset="0"/>
              </a:rPr>
              <a:t>Criterios orientadores</a:t>
            </a:r>
            <a:endParaRPr lang="es-CL" sz="3000" b="1" dirty="0">
              <a:solidFill>
                <a:srgbClr val="00B0F0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927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67544" y="836712"/>
            <a:ext cx="828092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000" dirty="0">
                <a:latin typeface="Cambria" pitchFamily="18" charset="0"/>
              </a:rPr>
              <a:t>Para alcanzar el primer objetivo se propone</a:t>
            </a:r>
          </a:p>
          <a:p>
            <a:r>
              <a:rPr lang="es-CL" sz="3000" dirty="0">
                <a:latin typeface="Cambria" pitchFamily="18" charset="0"/>
              </a:rPr>
              <a:t>reservar </a:t>
            </a:r>
            <a:r>
              <a:rPr lang="es-CL" sz="3000" b="1" dirty="0">
                <a:latin typeface="Cambria" pitchFamily="18" charset="0"/>
              </a:rPr>
              <a:t>2.731,7 hectáreas para parques </a:t>
            </a:r>
            <a:r>
              <a:rPr lang="es-CL" sz="3000" dirty="0">
                <a:latin typeface="Cambria" pitchFamily="18" charset="0"/>
              </a:rPr>
              <a:t>y áreas verdes, tanto en la periferia como en áreas</a:t>
            </a:r>
          </a:p>
          <a:p>
            <a:r>
              <a:rPr lang="es-CL" sz="3000" dirty="0">
                <a:latin typeface="Cambria" pitchFamily="18" charset="0"/>
              </a:rPr>
              <a:t>interiores de bajos ingresos. La ejecución de estas áreas verdes será un requisito para que las</a:t>
            </a:r>
          </a:p>
          <a:p>
            <a:r>
              <a:rPr lang="es-CL" sz="3000" dirty="0">
                <a:latin typeface="Cambria" pitchFamily="18" charset="0"/>
              </a:rPr>
              <a:t>empresas inmobiliarias puedan urbanizar las </a:t>
            </a:r>
            <a:r>
              <a:rPr lang="es-CL" sz="3000" b="1" dirty="0">
                <a:latin typeface="Cambria" pitchFamily="18" charset="0"/>
              </a:rPr>
              <a:t>6.236 hectáreas que también se propone</a:t>
            </a:r>
          </a:p>
          <a:p>
            <a:r>
              <a:rPr lang="es-CL" sz="3000" b="1" dirty="0">
                <a:latin typeface="Cambria" pitchFamily="18" charset="0"/>
              </a:rPr>
              <a:t>incorporar al área urbana y las 795 hectáreas industriales exclusivas </a:t>
            </a:r>
            <a:r>
              <a:rPr lang="es-CL" sz="3000" dirty="0">
                <a:latin typeface="Cambria" pitchFamily="18" charset="0"/>
              </a:rPr>
              <a:t>que ya son urbanas y</a:t>
            </a:r>
          </a:p>
          <a:p>
            <a:r>
              <a:rPr lang="es-CL" sz="3000" dirty="0">
                <a:latin typeface="Cambria" pitchFamily="18" charset="0"/>
              </a:rPr>
              <a:t>que serán reconvertidas a usos habitacionales mixtos.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0" y="0"/>
            <a:ext cx="7956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4000" b="1" dirty="0" smtClean="0">
                <a:solidFill>
                  <a:srgbClr val="00B0F0"/>
                </a:solidFill>
                <a:latin typeface="Cambria" pitchFamily="18" charset="0"/>
              </a:rPr>
              <a:t>Disponibilidad de áreas verdes</a:t>
            </a:r>
            <a:endParaRPr lang="es-CL" sz="4000" b="1" dirty="0">
              <a:solidFill>
                <a:srgbClr val="00B0F0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7622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67544" y="850642"/>
            <a:ext cx="8208912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000" dirty="0" smtClean="0">
                <a:latin typeface="Cambria" pitchFamily="18" charset="0"/>
              </a:rPr>
              <a:t>Evitar </a:t>
            </a:r>
            <a:r>
              <a:rPr lang="es-CL" sz="3000" dirty="0">
                <a:latin typeface="Cambria" pitchFamily="18" charset="0"/>
              </a:rPr>
              <a:t>que los hogares de menores recursos </a:t>
            </a:r>
            <a:r>
              <a:rPr lang="es-CL" sz="3000" dirty="0" smtClean="0">
                <a:latin typeface="Cambria" pitchFamily="18" charset="0"/>
              </a:rPr>
              <a:t>deban </a:t>
            </a:r>
            <a:r>
              <a:rPr lang="es-CL" sz="3000" dirty="0">
                <a:latin typeface="Cambria" pitchFamily="18" charset="0"/>
              </a:rPr>
              <a:t>desplazarse a comunas alejadas </a:t>
            </a:r>
            <a:r>
              <a:rPr lang="es-CL" sz="3000" dirty="0" smtClean="0">
                <a:latin typeface="Cambria" pitchFamily="18" charset="0"/>
              </a:rPr>
              <a:t>en entornos </a:t>
            </a:r>
            <a:r>
              <a:rPr lang="es-CL" sz="3000" dirty="0">
                <a:latin typeface="Cambria" pitchFamily="18" charset="0"/>
              </a:rPr>
              <a:t>homogéneamente pobres, lo que probablemente ocurriría debido a la poca</a:t>
            </a:r>
          </a:p>
          <a:p>
            <a:r>
              <a:rPr lang="es-CL" sz="3000" dirty="0">
                <a:latin typeface="Cambria" pitchFamily="18" charset="0"/>
              </a:rPr>
              <a:t>disponibilidad de suelo que tiene el Gran </a:t>
            </a:r>
            <a:r>
              <a:rPr lang="es-CL" sz="3000" dirty="0" smtClean="0">
                <a:latin typeface="Cambria" pitchFamily="18" charset="0"/>
              </a:rPr>
              <a:t>Santiago. </a:t>
            </a:r>
            <a:r>
              <a:rPr lang="es-CL" sz="3000" dirty="0">
                <a:latin typeface="Cambria" pitchFamily="18" charset="0"/>
              </a:rPr>
              <a:t>Para ello </a:t>
            </a:r>
            <a:r>
              <a:rPr lang="es-CL" sz="3000" b="1" dirty="0">
                <a:latin typeface="Cambria" pitchFamily="18" charset="0"/>
              </a:rPr>
              <a:t>se exigirá destinación de suelo para vivienda social </a:t>
            </a:r>
            <a:r>
              <a:rPr lang="es-CL" sz="3000" dirty="0">
                <a:latin typeface="Cambria" pitchFamily="18" charset="0"/>
              </a:rPr>
              <a:t>como requisito </a:t>
            </a:r>
            <a:r>
              <a:rPr lang="es-CL" sz="3000" dirty="0" smtClean="0">
                <a:latin typeface="Cambria" pitchFamily="18" charset="0"/>
              </a:rPr>
              <a:t>de factibilidad </a:t>
            </a:r>
            <a:r>
              <a:rPr lang="es-CL" sz="3000" dirty="0">
                <a:latin typeface="Cambria" pitchFamily="18" charset="0"/>
              </a:rPr>
              <a:t>territorial. </a:t>
            </a:r>
            <a:r>
              <a:rPr lang="es-CL" sz="3000" dirty="0" smtClean="0">
                <a:latin typeface="Cambria" pitchFamily="18" charset="0"/>
              </a:rPr>
              <a:t>Se considera </a:t>
            </a:r>
            <a:r>
              <a:rPr lang="es-CL" sz="3000" dirty="0">
                <a:latin typeface="Cambria" pitchFamily="18" charset="0"/>
              </a:rPr>
              <a:t>que estos </a:t>
            </a:r>
            <a:r>
              <a:rPr lang="es-CL" sz="3000" b="1" dirty="0">
                <a:latin typeface="Cambria" pitchFamily="18" charset="0"/>
              </a:rPr>
              <a:t>barrios integrados </a:t>
            </a:r>
            <a:r>
              <a:rPr lang="es-CL" sz="3000" b="1" dirty="0" smtClean="0">
                <a:latin typeface="Cambria" pitchFamily="18" charset="0"/>
              </a:rPr>
              <a:t>deben ubicarse </a:t>
            </a:r>
            <a:r>
              <a:rPr lang="es-CL" sz="3000" b="1" dirty="0">
                <a:latin typeface="Cambria" pitchFamily="18" charset="0"/>
              </a:rPr>
              <a:t>aproximadamente a 20 </a:t>
            </a:r>
            <a:r>
              <a:rPr lang="es-CL" sz="3000" b="1" dirty="0" smtClean="0">
                <a:latin typeface="Cambria" pitchFamily="18" charset="0"/>
              </a:rPr>
              <a:t>minutos </a:t>
            </a:r>
            <a:r>
              <a:rPr lang="es-CL" sz="3000" b="1" dirty="0">
                <a:latin typeface="Cambria" pitchFamily="18" charset="0"/>
              </a:rPr>
              <a:t>de </a:t>
            </a:r>
            <a:r>
              <a:rPr lang="es-CL" sz="3000" b="1" dirty="0" err="1">
                <a:latin typeface="Cambria" pitchFamily="18" charset="0"/>
              </a:rPr>
              <a:t>subcentros</a:t>
            </a:r>
            <a:r>
              <a:rPr lang="es-CL" sz="3000" b="1" dirty="0">
                <a:latin typeface="Cambria" pitchFamily="18" charset="0"/>
              </a:rPr>
              <a:t> </a:t>
            </a:r>
            <a:r>
              <a:rPr lang="es-CL" sz="3000" b="1" dirty="0" smtClean="0">
                <a:latin typeface="Cambria" pitchFamily="18" charset="0"/>
              </a:rPr>
              <a:t>consolidados</a:t>
            </a:r>
            <a:r>
              <a:rPr lang="es-CL" sz="3000" dirty="0" smtClean="0">
                <a:latin typeface="Cambria" pitchFamily="18" charset="0"/>
              </a:rPr>
              <a:t>.</a:t>
            </a:r>
            <a:endParaRPr lang="es-CL" sz="3000" dirty="0">
              <a:latin typeface="Cambria" pitchFamily="18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0" y="0"/>
            <a:ext cx="7956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4000" b="1" dirty="0" smtClean="0">
                <a:solidFill>
                  <a:srgbClr val="00B0F0"/>
                </a:solidFill>
                <a:latin typeface="Cambria" pitchFamily="18" charset="0"/>
              </a:rPr>
              <a:t>Reducción de la segregación</a:t>
            </a:r>
            <a:endParaRPr lang="es-CL" sz="4000" b="1" dirty="0">
              <a:solidFill>
                <a:srgbClr val="00B0F0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14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67544" y="850642"/>
            <a:ext cx="8208912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000" dirty="0" smtClean="0">
                <a:latin typeface="Cambria" pitchFamily="18" charset="0"/>
              </a:rPr>
              <a:t>Se busca distribuir el </a:t>
            </a:r>
            <a:r>
              <a:rPr lang="es-CL" sz="3000" dirty="0">
                <a:latin typeface="Cambria" pitchFamily="18" charset="0"/>
              </a:rPr>
              <a:t>aumento demográfico que experimentará </a:t>
            </a:r>
            <a:r>
              <a:rPr lang="es-CL" sz="3000" dirty="0" smtClean="0">
                <a:latin typeface="Cambria" pitchFamily="18" charset="0"/>
              </a:rPr>
              <a:t>el Gran </a:t>
            </a:r>
            <a:r>
              <a:rPr lang="es-CL" sz="3000" dirty="0">
                <a:latin typeface="Cambria" pitchFamily="18" charset="0"/>
              </a:rPr>
              <a:t>Santiago </a:t>
            </a:r>
            <a:r>
              <a:rPr lang="es-CL" sz="3000" dirty="0" smtClean="0">
                <a:latin typeface="Cambria" pitchFamily="18" charset="0"/>
              </a:rPr>
              <a:t>y </a:t>
            </a:r>
            <a:r>
              <a:rPr lang="es-CL" sz="3000" dirty="0">
                <a:latin typeface="Cambria" pitchFamily="18" charset="0"/>
              </a:rPr>
              <a:t>en </a:t>
            </a:r>
            <a:r>
              <a:rPr lang="es-CL" sz="3000" dirty="0" smtClean="0">
                <a:latin typeface="Cambria" pitchFamily="18" charset="0"/>
              </a:rPr>
              <a:t>consecuencia, la </a:t>
            </a:r>
            <a:r>
              <a:rPr lang="es-CL" sz="3000" dirty="0">
                <a:latin typeface="Cambria" pitchFamily="18" charset="0"/>
              </a:rPr>
              <a:t>demanda de viajes que de uno u otro </a:t>
            </a:r>
            <a:r>
              <a:rPr lang="es-CL" sz="3000" dirty="0" smtClean="0">
                <a:latin typeface="Cambria" pitchFamily="18" charset="0"/>
              </a:rPr>
              <a:t>modo ocurrirá. Se definen </a:t>
            </a:r>
            <a:r>
              <a:rPr lang="es-CL" sz="3000" dirty="0">
                <a:latin typeface="Cambria" pitchFamily="18" charset="0"/>
              </a:rPr>
              <a:t>las nuevas áreas urbanizables en función de criterios tales como la </a:t>
            </a:r>
            <a:r>
              <a:rPr lang="es-CL" sz="3000" dirty="0" smtClean="0">
                <a:latin typeface="Cambria" pitchFamily="18" charset="0"/>
              </a:rPr>
              <a:t>proximidad a ejes </a:t>
            </a:r>
            <a:r>
              <a:rPr lang="es-CL" sz="3000" dirty="0">
                <a:latin typeface="Cambria" pitchFamily="18" charset="0"/>
              </a:rPr>
              <a:t>viales de acceso regional, a corredores de transporte público y a la red </a:t>
            </a:r>
            <a:r>
              <a:rPr lang="es-CL" sz="3000" dirty="0" smtClean="0">
                <a:latin typeface="Cambria" pitchFamily="18" charset="0"/>
              </a:rPr>
              <a:t>de Metro</a:t>
            </a:r>
            <a:r>
              <a:rPr lang="es-CL" sz="3000" dirty="0">
                <a:latin typeface="Cambria" pitchFamily="18" charset="0"/>
              </a:rPr>
              <a:t>. </a:t>
            </a:r>
            <a:r>
              <a:rPr lang="es-CL" sz="3000" b="1" dirty="0" smtClean="0">
                <a:latin typeface="Cambria" pitchFamily="18" charset="0"/>
              </a:rPr>
              <a:t>Se </a:t>
            </a:r>
            <a:r>
              <a:rPr lang="es-CL" sz="3000" b="1" dirty="0">
                <a:latin typeface="Cambria" pitchFamily="18" charset="0"/>
              </a:rPr>
              <a:t>exige la concreción de unos 300 kilómetros de vías </a:t>
            </a:r>
            <a:r>
              <a:rPr lang="es-CL" sz="3000" b="1" dirty="0" smtClean="0">
                <a:latin typeface="Cambria" pitchFamily="18" charset="0"/>
              </a:rPr>
              <a:t>troncales y se </a:t>
            </a:r>
            <a:r>
              <a:rPr lang="es-CL" sz="3000" b="1" dirty="0">
                <a:latin typeface="Cambria" pitchFamily="18" charset="0"/>
              </a:rPr>
              <a:t>reservan fajas viales </a:t>
            </a:r>
            <a:r>
              <a:rPr lang="es-CL" sz="3000" b="1" dirty="0" smtClean="0">
                <a:latin typeface="Cambria" pitchFamily="18" charset="0"/>
              </a:rPr>
              <a:t>para habilitar </a:t>
            </a:r>
            <a:r>
              <a:rPr lang="es-CL" sz="3000" b="1" dirty="0">
                <a:latin typeface="Cambria" pitchFamily="18" charset="0"/>
              </a:rPr>
              <a:t>anillos y radiales </a:t>
            </a:r>
            <a:r>
              <a:rPr lang="es-CL" sz="3000" dirty="0">
                <a:latin typeface="Cambria" pitchFamily="18" charset="0"/>
              </a:rPr>
              <a:t>que mejoren la conectividad del Gran </a:t>
            </a:r>
            <a:r>
              <a:rPr lang="es-CL" sz="3000" dirty="0" smtClean="0">
                <a:latin typeface="Cambria" pitchFamily="18" charset="0"/>
              </a:rPr>
              <a:t>Santiago.</a:t>
            </a:r>
            <a:endParaRPr lang="es-CL" sz="3000" dirty="0">
              <a:latin typeface="Cambria" pitchFamily="18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0" y="0"/>
            <a:ext cx="7956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4000" b="1" dirty="0" smtClean="0">
                <a:solidFill>
                  <a:srgbClr val="00B0F0"/>
                </a:solidFill>
                <a:latin typeface="Cambria" pitchFamily="18" charset="0"/>
              </a:rPr>
              <a:t>Mejoramiento de la conectividad</a:t>
            </a:r>
            <a:endParaRPr lang="es-CL" sz="4000" b="1" dirty="0">
              <a:solidFill>
                <a:srgbClr val="00B0F0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040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5358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0" y="0"/>
            <a:ext cx="7956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4000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Disponibilidad de suelo urbano</a:t>
            </a:r>
            <a:endParaRPr lang="es-CL" sz="4000" b="1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grpSp>
        <p:nvGrpSpPr>
          <p:cNvPr id="8" name="7 Grupo"/>
          <p:cNvGrpSpPr/>
          <p:nvPr/>
        </p:nvGrpSpPr>
        <p:grpSpPr>
          <a:xfrm>
            <a:off x="5724128" y="980728"/>
            <a:ext cx="3419872" cy="707886"/>
            <a:chOff x="5724128" y="980728"/>
            <a:chExt cx="3419872" cy="707886"/>
          </a:xfrm>
        </p:grpSpPr>
        <p:sp>
          <p:nvSpPr>
            <p:cNvPr id="2" name="1 Rectángulo"/>
            <p:cNvSpPr/>
            <p:nvPr/>
          </p:nvSpPr>
          <p:spPr>
            <a:xfrm>
              <a:off x="5724128" y="1124744"/>
              <a:ext cx="432048" cy="432048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" name="2 CuadroTexto"/>
            <p:cNvSpPr txBox="1"/>
            <p:nvPr/>
          </p:nvSpPr>
          <p:spPr>
            <a:xfrm>
              <a:off x="6300192" y="980728"/>
              <a:ext cx="284380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L" sz="2000" dirty="0" smtClean="0">
                  <a:latin typeface="Cambria" pitchFamily="18" charset="0"/>
                </a:rPr>
                <a:t>Zonas urbanizables – habitacional mixto</a:t>
              </a:r>
              <a:endParaRPr lang="es-CL" sz="2000" dirty="0">
                <a:latin typeface="Cambria" pitchFamily="18" charset="0"/>
              </a:endParaRPr>
            </a:p>
          </p:txBody>
        </p:sp>
      </p:grpSp>
      <p:grpSp>
        <p:nvGrpSpPr>
          <p:cNvPr id="12" name="11 Grupo"/>
          <p:cNvGrpSpPr/>
          <p:nvPr/>
        </p:nvGrpSpPr>
        <p:grpSpPr>
          <a:xfrm>
            <a:off x="5724128" y="2036845"/>
            <a:ext cx="3419872" cy="707886"/>
            <a:chOff x="5724128" y="2276872"/>
            <a:chExt cx="3419872" cy="707886"/>
          </a:xfrm>
        </p:grpSpPr>
        <p:sp>
          <p:nvSpPr>
            <p:cNvPr id="4" name="3 Rectángulo"/>
            <p:cNvSpPr/>
            <p:nvPr/>
          </p:nvSpPr>
          <p:spPr>
            <a:xfrm>
              <a:off x="5724128" y="2408694"/>
              <a:ext cx="432048" cy="432048"/>
            </a:xfrm>
            <a:prstGeom prst="rect">
              <a:avLst/>
            </a:prstGeom>
            <a:solidFill>
              <a:srgbClr val="99FF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9" name="8 CuadroTexto"/>
            <p:cNvSpPr txBox="1"/>
            <p:nvPr/>
          </p:nvSpPr>
          <p:spPr>
            <a:xfrm>
              <a:off x="6300192" y="2276872"/>
              <a:ext cx="284380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L" sz="2000" dirty="0" smtClean="0">
                  <a:latin typeface="Cambria" pitchFamily="18" charset="0"/>
                </a:rPr>
                <a:t>Zonas de restricción ambiental</a:t>
              </a:r>
              <a:endParaRPr lang="es-CL" sz="2000" dirty="0">
                <a:latin typeface="Cambria" pitchFamily="18" charset="0"/>
              </a:endParaRPr>
            </a:p>
          </p:txBody>
        </p:sp>
      </p:grpSp>
      <p:grpSp>
        <p:nvGrpSpPr>
          <p:cNvPr id="13" name="12 Grupo"/>
          <p:cNvGrpSpPr/>
          <p:nvPr/>
        </p:nvGrpSpPr>
        <p:grpSpPr>
          <a:xfrm>
            <a:off x="5724128" y="3092962"/>
            <a:ext cx="3419872" cy="707886"/>
            <a:chOff x="5724128" y="3284984"/>
            <a:chExt cx="3419872" cy="707886"/>
          </a:xfrm>
        </p:grpSpPr>
        <p:sp>
          <p:nvSpPr>
            <p:cNvPr id="5" name="4 Rectángulo"/>
            <p:cNvSpPr/>
            <p:nvPr/>
          </p:nvSpPr>
          <p:spPr>
            <a:xfrm>
              <a:off x="5724128" y="3416806"/>
              <a:ext cx="432048" cy="432048"/>
            </a:xfrm>
            <a:prstGeom prst="rect">
              <a:avLst/>
            </a:prstGeom>
            <a:solidFill>
              <a:srgbClr val="FF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0" name="9 CuadroTexto"/>
            <p:cNvSpPr txBox="1"/>
            <p:nvPr/>
          </p:nvSpPr>
          <p:spPr>
            <a:xfrm>
              <a:off x="6300192" y="3284984"/>
              <a:ext cx="284380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L" sz="2000" dirty="0" smtClean="0">
                  <a:latin typeface="Cambria" pitchFamily="18" charset="0"/>
                </a:rPr>
                <a:t>Zonas industriales exclusivas</a:t>
              </a:r>
              <a:endParaRPr lang="es-CL" sz="2000" dirty="0">
                <a:latin typeface="Cambria" pitchFamily="18" charset="0"/>
              </a:endParaRPr>
            </a:p>
          </p:txBody>
        </p:sp>
      </p:grpSp>
      <p:grpSp>
        <p:nvGrpSpPr>
          <p:cNvPr id="14" name="13 Grupo"/>
          <p:cNvGrpSpPr/>
          <p:nvPr/>
        </p:nvGrpSpPr>
        <p:grpSpPr>
          <a:xfrm>
            <a:off x="5724128" y="4149080"/>
            <a:ext cx="3419872" cy="707886"/>
            <a:chOff x="5724128" y="4437112"/>
            <a:chExt cx="3419872" cy="707886"/>
          </a:xfrm>
        </p:grpSpPr>
        <p:sp>
          <p:nvSpPr>
            <p:cNvPr id="6" name="5 Rectángulo"/>
            <p:cNvSpPr/>
            <p:nvPr/>
          </p:nvSpPr>
          <p:spPr>
            <a:xfrm>
              <a:off x="5724128" y="4568934"/>
              <a:ext cx="432048" cy="432048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1" name="10 CuadroTexto"/>
            <p:cNvSpPr txBox="1"/>
            <p:nvPr/>
          </p:nvSpPr>
          <p:spPr>
            <a:xfrm>
              <a:off x="6300192" y="4437112"/>
              <a:ext cx="284380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L" sz="2000" dirty="0" smtClean="0">
                  <a:latin typeface="Cambria" pitchFamily="18" charset="0"/>
                </a:rPr>
                <a:t>Límite de extensión urbana vigente</a:t>
              </a:r>
              <a:endParaRPr lang="es-CL" sz="2000" dirty="0">
                <a:latin typeface="Cambria" pitchFamily="18" charset="0"/>
              </a:endParaRPr>
            </a:p>
          </p:txBody>
        </p:sp>
      </p:grpSp>
      <p:sp>
        <p:nvSpPr>
          <p:cNvPr id="16" name="15 CuadroTexto"/>
          <p:cNvSpPr txBox="1"/>
          <p:nvPr/>
        </p:nvSpPr>
        <p:spPr>
          <a:xfrm>
            <a:off x="6300192" y="5313402"/>
            <a:ext cx="284380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dirty="0" smtClean="0">
                <a:latin typeface="Cambria" pitchFamily="18" charset="0"/>
              </a:rPr>
              <a:t>Suelo urbano disponible AMS 2008:</a:t>
            </a:r>
          </a:p>
          <a:p>
            <a:r>
              <a:rPr lang="es-CL" sz="3000" b="1" dirty="0" smtClean="0">
                <a:latin typeface="Cambria" pitchFamily="18" charset="0"/>
              </a:rPr>
              <a:t>9.998 HA</a:t>
            </a:r>
            <a:endParaRPr lang="es-CL" sz="3000" b="1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43759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67544" y="913358"/>
            <a:ext cx="8208912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lphaLcParenR"/>
            </a:pPr>
            <a:r>
              <a:rPr lang="es-CL" sz="3000" b="1" dirty="0" smtClean="0">
                <a:latin typeface="Cambria" pitchFamily="18" charset="0"/>
              </a:rPr>
              <a:t>Planificar </a:t>
            </a:r>
            <a:r>
              <a:rPr lang="es-CL" sz="3000" b="1" dirty="0">
                <a:latin typeface="Cambria" pitchFamily="18" charset="0"/>
              </a:rPr>
              <a:t>con Condiciones. </a:t>
            </a:r>
            <a:endParaRPr lang="es-CL" sz="3000" b="1" dirty="0" smtClean="0">
              <a:latin typeface="Cambria" pitchFamily="18" charset="0"/>
            </a:endParaRPr>
          </a:p>
          <a:p>
            <a:r>
              <a:rPr lang="es-CL" sz="2400" dirty="0" smtClean="0">
                <a:latin typeface="Cambria" pitchFamily="18" charset="0"/>
              </a:rPr>
              <a:t>Se </a:t>
            </a:r>
            <a:r>
              <a:rPr lang="es-CL" sz="2400" dirty="0">
                <a:latin typeface="Cambria" pitchFamily="18" charset="0"/>
              </a:rPr>
              <a:t>exigirán condiciones a los terrenos para asegurar </a:t>
            </a:r>
            <a:r>
              <a:rPr lang="es-CL" sz="2400" dirty="0" smtClean="0">
                <a:latin typeface="Cambria" pitchFamily="18" charset="0"/>
              </a:rPr>
              <a:t>un crecimiento </a:t>
            </a:r>
            <a:r>
              <a:rPr lang="es-CL" sz="2400" dirty="0">
                <a:latin typeface="Cambria" pitchFamily="18" charset="0"/>
              </a:rPr>
              <a:t>sustentable con barrios que tengan factibilidad </a:t>
            </a:r>
            <a:r>
              <a:rPr lang="es-CL" sz="2400" dirty="0" smtClean="0">
                <a:latin typeface="Cambria" pitchFamily="18" charset="0"/>
              </a:rPr>
              <a:t>(infraestructura, servicios </a:t>
            </a:r>
            <a:r>
              <a:rPr lang="es-CL" sz="2400" dirty="0">
                <a:latin typeface="Cambria" pitchFamily="18" charset="0"/>
              </a:rPr>
              <a:t>y áreas </a:t>
            </a:r>
            <a:r>
              <a:rPr lang="es-CL" sz="2400" dirty="0" smtClean="0">
                <a:latin typeface="Cambria" pitchFamily="18" charset="0"/>
              </a:rPr>
              <a:t>verdes).</a:t>
            </a:r>
            <a:endParaRPr lang="es-CL" sz="2400" dirty="0">
              <a:latin typeface="Cambria" pitchFamily="18" charset="0"/>
            </a:endParaRPr>
          </a:p>
          <a:p>
            <a:r>
              <a:rPr lang="es-CL" sz="3000" b="1" dirty="0" smtClean="0">
                <a:latin typeface="Cambria" pitchFamily="18" charset="0"/>
              </a:rPr>
              <a:t>b</a:t>
            </a:r>
            <a:r>
              <a:rPr lang="es-CL" sz="3000" b="1" dirty="0">
                <a:latin typeface="Cambria" pitchFamily="18" charset="0"/>
              </a:rPr>
              <a:t>) Planificar con Inversiones. </a:t>
            </a:r>
          </a:p>
          <a:p>
            <a:r>
              <a:rPr lang="es-CL" sz="2400" dirty="0" smtClean="0">
                <a:latin typeface="Cambria" pitchFamily="18" charset="0"/>
              </a:rPr>
              <a:t>Propuestas </a:t>
            </a:r>
            <a:r>
              <a:rPr lang="es-CL" sz="2400" dirty="0">
                <a:latin typeface="Cambria" pitchFamily="18" charset="0"/>
              </a:rPr>
              <a:t>en concordancia con </a:t>
            </a:r>
            <a:r>
              <a:rPr lang="es-CL" sz="2400" dirty="0" smtClean="0">
                <a:latin typeface="Cambria" pitchFamily="18" charset="0"/>
              </a:rPr>
              <a:t>otras iniciativas </a:t>
            </a:r>
            <a:r>
              <a:rPr lang="es-CL" sz="2400" dirty="0">
                <a:latin typeface="Cambria" pitchFamily="18" charset="0"/>
              </a:rPr>
              <a:t>públicas de impacto territorial como las autopistas o los parques </a:t>
            </a:r>
            <a:r>
              <a:rPr lang="es-CL" sz="2400" dirty="0" smtClean="0">
                <a:latin typeface="Cambria" pitchFamily="18" charset="0"/>
              </a:rPr>
              <a:t>públicos, garantizando a la vez </a:t>
            </a:r>
            <a:r>
              <a:rPr lang="es-CL" sz="2400" dirty="0">
                <a:latin typeface="Cambria" pitchFamily="18" charset="0"/>
              </a:rPr>
              <a:t>inversiones </a:t>
            </a:r>
            <a:r>
              <a:rPr lang="es-CL" sz="2400" dirty="0" smtClean="0">
                <a:latin typeface="Cambria" pitchFamily="18" charset="0"/>
              </a:rPr>
              <a:t>privadas.</a:t>
            </a:r>
            <a:endParaRPr lang="es-CL" sz="2400" dirty="0">
              <a:latin typeface="Cambria" pitchFamily="18" charset="0"/>
            </a:endParaRPr>
          </a:p>
          <a:p>
            <a:r>
              <a:rPr lang="es-CL" sz="3000" b="1" dirty="0">
                <a:latin typeface="Cambria" pitchFamily="18" charset="0"/>
              </a:rPr>
              <a:t>c) Dirigir las </a:t>
            </a:r>
            <a:r>
              <a:rPr lang="es-CL" sz="3000" b="1" dirty="0" smtClean="0">
                <a:latin typeface="Cambria" pitchFamily="18" charset="0"/>
              </a:rPr>
              <a:t>Condiciones.</a:t>
            </a:r>
          </a:p>
          <a:p>
            <a:r>
              <a:rPr lang="es-CL" sz="2400" dirty="0" smtClean="0">
                <a:latin typeface="Cambria" pitchFamily="18" charset="0"/>
              </a:rPr>
              <a:t>Las </a:t>
            </a:r>
            <a:r>
              <a:rPr lang="es-CL" sz="2400" dirty="0">
                <a:latin typeface="Cambria" pitchFamily="18" charset="0"/>
              </a:rPr>
              <a:t>exigencias para dar factibilidad territorial a las </a:t>
            </a:r>
            <a:r>
              <a:rPr lang="es-CL" sz="2400" dirty="0" smtClean="0">
                <a:latin typeface="Cambria" pitchFamily="18" charset="0"/>
              </a:rPr>
              <a:t>zonas urbanizables </a:t>
            </a:r>
            <a:r>
              <a:rPr lang="es-CL" sz="2400" dirty="0">
                <a:latin typeface="Cambria" pitchFamily="18" charset="0"/>
              </a:rPr>
              <a:t>serán predefinidas en el PRMS</a:t>
            </a:r>
            <a:r>
              <a:rPr lang="es-CL" sz="2400" dirty="0" smtClean="0">
                <a:latin typeface="Cambria" pitchFamily="18" charset="0"/>
              </a:rPr>
              <a:t>.</a:t>
            </a:r>
          </a:p>
          <a:p>
            <a:endParaRPr lang="es-CL" sz="2400" dirty="0" smtClean="0">
              <a:latin typeface="Cambria" pitchFamily="18" charset="0"/>
            </a:endParaRPr>
          </a:p>
          <a:p>
            <a:r>
              <a:rPr lang="es-CL" sz="2400" dirty="0" smtClean="0">
                <a:latin typeface="Cambria" pitchFamily="18" charset="0"/>
              </a:rPr>
              <a:t>Se utilizarán </a:t>
            </a:r>
            <a:r>
              <a:rPr lang="es-CL" sz="2400" dirty="0">
                <a:latin typeface="Cambria" pitchFamily="18" charset="0"/>
              </a:rPr>
              <a:t>dos tipos de uso de </a:t>
            </a:r>
            <a:r>
              <a:rPr lang="es-CL" sz="2400" dirty="0" smtClean="0">
                <a:latin typeface="Cambria" pitchFamily="18" charset="0"/>
              </a:rPr>
              <a:t>suelo: </a:t>
            </a:r>
            <a:r>
              <a:rPr lang="es-CL" sz="2400" b="1" dirty="0" smtClean="0">
                <a:latin typeface="Cambria" pitchFamily="18" charset="0"/>
              </a:rPr>
              <a:t>zonas </a:t>
            </a:r>
            <a:r>
              <a:rPr lang="es-CL" sz="2400" b="1" dirty="0">
                <a:latin typeface="Cambria" pitchFamily="18" charset="0"/>
              </a:rPr>
              <a:t>de expansión condicionada y </a:t>
            </a:r>
            <a:r>
              <a:rPr lang="es-CL" sz="2400" b="1" dirty="0" smtClean="0">
                <a:latin typeface="Cambria" pitchFamily="18" charset="0"/>
              </a:rPr>
              <a:t>zonas </a:t>
            </a:r>
            <a:r>
              <a:rPr lang="es-CL" sz="2400" b="1" dirty="0">
                <a:latin typeface="Cambria" pitchFamily="18" charset="0"/>
              </a:rPr>
              <a:t>de reconversión industrial.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0" y="0"/>
            <a:ext cx="7956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4000" b="1" dirty="0" smtClean="0">
                <a:solidFill>
                  <a:srgbClr val="00B0F0"/>
                </a:solidFill>
                <a:latin typeface="Cambria" pitchFamily="18" charset="0"/>
              </a:rPr>
              <a:t>Estrategias del PRMS-100</a:t>
            </a:r>
            <a:endParaRPr lang="es-CL" sz="4000" b="1" dirty="0">
              <a:solidFill>
                <a:srgbClr val="00B0F0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65458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19390" y="2453822"/>
            <a:ext cx="56886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lphaLcParenR"/>
            </a:pPr>
            <a:r>
              <a:rPr lang="es-CL" sz="3000" dirty="0" smtClean="0">
                <a:latin typeface="Cambria" pitchFamily="18" charset="0"/>
              </a:rPr>
              <a:t>Sustentabilidad Ambiental</a:t>
            </a:r>
          </a:p>
          <a:p>
            <a:pPr marL="514350" indent="-514350">
              <a:buAutoNum type="alphaLcParenR"/>
            </a:pPr>
            <a:r>
              <a:rPr lang="es-CL" sz="3000" dirty="0" smtClean="0">
                <a:latin typeface="Cambria" pitchFamily="18" charset="0"/>
              </a:rPr>
              <a:t>Exclusión Parcelas de Agrado </a:t>
            </a:r>
          </a:p>
          <a:p>
            <a:pPr marL="514350" indent="-514350">
              <a:buAutoNum type="alphaLcParenR"/>
            </a:pPr>
            <a:r>
              <a:rPr lang="es-CL" sz="3000" dirty="0" smtClean="0">
                <a:latin typeface="Cambria" pitchFamily="18" charset="0"/>
              </a:rPr>
              <a:t>Conectividad y Accesibilidad</a:t>
            </a:r>
          </a:p>
          <a:p>
            <a:pPr marL="514350" indent="-514350">
              <a:buAutoNum type="alphaLcParenR"/>
            </a:pPr>
            <a:r>
              <a:rPr lang="es-CL" sz="3000" dirty="0" smtClean="0">
                <a:latin typeface="Cambria" pitchFamily="18" charset="0"/>
              </a:rPr>
              <a:t>Cercanía a </a:t>
            </a:r>
            <a:r>
              <a:rPr lang="es-CL" sz="3000" dirty="0" err="1" smtClean="0">
                <a:latin typeface="Cambria" pitchFamily="18" charset="0"/>
              </a:rPr>
              <a:t>Subcentros</a:t>
            </a:r>
            <a:endParaRPr lang="es-CL" sz="3000" dirty="0" smtClean="0">
              <a:latin typeface="Cambria" pitchFamily="18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0" y="0"/>
            <a:ext cx="79563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4000" b="1" dirty="0" smtClean="0">
                <a:solidFill>
                  <a:srgbClr val="00B0F0"/>
                </a:solidFill>
                <a:latin typeface="Cambria" pitchFamily="18" charset="0"/>
              </a:rPr>
              <a:t>Definición del límite urbano</a:t>
            </a:r>
          </a:p>
          <a:p>
            <a:r>
              <a:rPr lang="es-CL" sz="4000" b="1" dirty="0" smtClean="0">
                <a:solidFill>
                  <a:srgbClr val="00B0F0"/>
                </a:solidFill>
                <a:latin typeface="Cambria" pitchFamily="18" charset="0"/>
              </a:rPr>
              <a:t>Criterios</a:t>
            </a:r>
            <a:endParaRPr lang="es-CL" sz="4000" b="1" dirty="0">
              <a:solidFill>
                <a:srgbClr val="00B0F0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5307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6" y="12397"/>
            <a:ext cx="4931916" cy="6845603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196752"/>
            <a:ext cx="3686175" cy="417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236447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494</Words>
  <Application>Microsoft Office PowerPoint</Application>
  <PresentationFormat>Presentación en pantalla (4:3)</PresentationFormat>
  <Paragraphs>56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Opazo</dc:creator>
  <cp:lastModifiedBy>Daniel Opazo</cp:lastModifiedBy>
  <cp:revision>15</cp:revision>
  <dcterms:created xsi:type="dcterms:W3CDTF">2011-03-10T18:00:33Z</dcterms:created>
  <dcterms:modified xsi:type="dcterms:W3CDTF">2011-03-10T20:15:54Z</dcterms:modified>
</cp:coreProperties>
</file>