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7010400" cy="11125200"/>
  <p:embeddedFontLst>
    <p:embeddedFont>
      <p:font typeface="Roboto Medium"/>
      <p:regular r:id="rId12"/>
      <p:bold r:id="rId13"/>
      <p:italic r:id="rId14"/>
      <p:boldItalic r:id="rId15"/>
    </p:embeddedFont>
    <p:embeddedFont>
      <p:font typeface="Roboto"/>
      <p:regular r:id="rId16"/>
      <p:bold r:id="rId17"/>
      <p:italic r:id="rId18"/>
      <p:boldItalic r:id="rId19"/>
    </p:embeddedFont>
    <p:embeddedFont>
      <p:font typeface="Helvetica Neue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4" roundtripDataSignature="AMtx7mhdvko+dXdiucDnf7hyoB8Bhql8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regular.fntdata"/><Relationship Id="rId11" Type="http://schemas.openxmlformats.org/officeDocument/2006/relationships/slide" Target="slides/slide7.xml"/><Relationship Id="rId22" Type="http://schemas.openxmlformats.org/officeDocument/2006/relationships/font" Target="fonts/HelveticaNeue-italic.fntdata"/><Relationship Id="rId10" Type="http://schemas.openxmlformats.org/officeDocument/2006/relationships/slide" Target="slides/slide6.xml"/><Relationship Id="rId21" Type="http://schemas.openxmlformats.org/officeDocument/2006/relationships/font" Target="fonts/HelveticaNeue-bold.fntdata"/><Relationship Id="rId13" Type="http://schemas.openxmlformats.org/officeDocument/2006/relationships/font" Target="fonts/RobotoMedium-bold.fntdata"/><Relationship Id="rId24" Type="http://customschemas.google.com/relationships/presentationmetadata" Target="metadata"/><Relationship Id="rId12" Type="http://schemas.openxmlformats.org/officeDocument/2006/relationships/font" Target="fonts/RobotoMedium-regular.fntdata"/><Relationship Id="rId23" Type="http://schemas.openxmlformats.org/officeDocument/2006/relationships/font" Target="fonts/HelveticaNeue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Medium-boldItalic.fntdata"/><Relationship Id="rId14" Type="http://schemas.openxmlformats.org/officeDocument/2006/relationships/font" Target="fonts/RobotoMedium-italic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slide" Target="slides/slide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2.xml"/><Relationship Id="rId18" Type="http://schemas.openxmlformats.org/officeDocument/2006/relationships/font" Target="fonts/Robo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1:notes"/>
          <p:cNvSpPr/>
          <p:nvPr>
            <p:ph idx="2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2:notes"/>
          <p:cNvSpPr/>
          <p:nvPr>
            <p:ph idx="2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74" name="Google Shape;74;p3:notes"/>
          <p:cNvSpPr txBox="1"/>
          <p:nvPr>
            <p:ph idx="12" type="sldNum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4:notes"/>
          <p:cNvSpPr/>
          <p:nvPr>
            <p:ph idx="2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:notes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5:notes"/>
          <p:cNvSpPr/>
          <p:nvPr>
            <p:ph idx="2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:notes"/>
          <p:cNvSpPr/>
          <p:nvPr>
            <p:ph idx="2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7:notes"/>
          <p:cNvSpPr/>
          <p:nvPr>
            <p:ph idx="2" type="sldImg"/>
          </p:nvPr>
        </p:nvSpPr>
        <p:spPr>
          <a:xfrm>
            <a:off x="168275" y="1390650"/>
            <a:ext cx="6673850" cy="37544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1">
  <p:cSld name="Lámina interior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9"/>
          <p:cNvSpPr txBox="1"/>
          <p:nvPr>
            <p:ph idx="1" type="body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2" type="body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 2">
  <p:cSld name="Lámina interior 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0"/>
          <p:cNvSpPr txBox="1"/>
          <p:nvPr>
            <p:ph idx="1" type="body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" name="Google Shape;15;p10"/>
          <p:cNvSpPr txBox="1"/>
          <p:nvPr>
            <p:ph idx="2" type="body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6" name="Google Shape;16;p10"/>
          <p:cNvSpPr txBox="1"/>
          <p:nvPr>
            <p:ph idx="3" type="body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" name="Google Shape;17;p10"/>
          <p:cNvSpPr txBox="1"/>
          <p:nvPr>
            <p:ph idx="4" type="body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3">
  <p:cSld name="Lámina interior 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" name="Google Shape;20;p11"/>
          <p:cNvSpPr txBox="1"/>
          <p:nvPr>
            <p:ph idx="2" type="body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ada">
  <p:cSld name="Portad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/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4" name="Google Shape;24;p12"/>
          <p:cNvSpPr txBox="1"/>
          <p:nvPr>
            <p:ph idx="2" type="body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4">
  <p:cSld name="Lámina interior 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 txBox="1"/>
          <p:nvPr>
            <p:ph idx="1" type="body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7" name="Google Shape;27;p13"/>
          <p:cNvSpPr txBox="1"/>
          <p:nvPr>
            <p:ph idx="2" type="body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5">
  <p:cSld name="Lámina interior 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/>
          <p:nvPr>
            <p:ph idx="1" type="body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0" name="Google Shape;30;p14"/>
          <p:cNvSpPr txBox="1"/>
          <p:nvPr>
            <p:ph idx="2" type="body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6">
  <p:cSld name="Lámina interior 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/>
          <p:nvPr>
            <p:ph idx="1" type="body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3" name="Google Shape;33;p15"/>
          <p:cNvSpPr txBox="1"/>
          <p:nvPr>
            <p:ph idx="2" type="body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ámina interior 7">
  <p:cSld name="Lámina interior 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6"/>
          <p:cNvSpPr txBox="1"/>
          <p:nvPr>
            <p:ph idx="1" type="body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6" name="Google Shape;36;p16"/>
          <p:cNvSpPr txBox="1"/>
          <p:nvPr>
            <p:ph idx="2" type="body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" name="Google Shape;37;p16"/>
          <p:cNvSpPr txBox="1"/>
          <p:nvPr>
            <p:ph idx="3" type="body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" name="Google Shape;38;p16"/>
          <p:cNvSpPr txBox="1"/>
          <p:nvPr>
            <p:ph idx="4" type="body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erre">
  <p:cSld name="Cier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png"/><Relationship Id="rId4" Type="http://schemas.openxmlformats.org/officeDocument/2006/relationships/image" Target="../media/image19.png"/><Relationship Id="rId5" Type="http://schemas.openxmlformats.org/officeDocument/2006/relationships/image" Target="../media/image23.png"/><Relationship Id="rId6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"/>
          <p:cNvSpPr txBox="1"/>
          <p:nvPr>
            <p:ph idx="1" type="body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1" i="1" lang="es-ES" sz="2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“Las interacciones como un intercambio </a:t>
            </a:r>
            <a:r>
              <a:rPr b="1" i="1" lang="es-ES" sz="2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dialógico que favorecen un aprendizaje integral</a:t>
            </a:r>
            <a:r>
              <a:rPr b="1" i="1" lang="es-ES" sz="2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”</a:t>
            </a:r>
            <a:endParaRPr i="1"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3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Escuela Básica San Luis</a:t>
            </a:r>
            <a:endParaRPr b="1"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5" name="Google Shape;4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69690" y="551220"/>
            <a:ext cx="8052619" cy="1897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58118">
            <a:off x="8449080" y="3857850"/>
            <a:ext cx="2698716" cy="202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"/>
          <p:cNvSpPr txBox="1"/>
          <p:nvPr>
            <p:ph idx="1" type="body"/>
          </p:nvPr>
        </p:nvSpPr>
        <p:spPr>
          <a:xfrm>
            <a:off x="2014075" y="399175"/>
            <a:ext cx="8592600" cy="12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70"/>
              <a:buNone/>
            </a:pPr>
            <a:r>
              <a:rPr lang="es-ES" sz="2812"/>
              <a:t>Escuela Basica San Luis</a:t>
            </a:r>
            <a:endParaRPr sz="2812"/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70"/>
              <a:buNone/>
            </a:pPr>
            <a:r>
              <a:rPr b="0" lang="es-ES" sz="1804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Servicio Local de Educación Pública Santa Corina</a:t>
            </a:r>
            <a:endParaRPr b="0" sz="1804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70"/>
              <a:buNone/>
            </a:pPr>
            <a:r>
              <a:t/>
            </a:r>
            <a:endParaRPr sz="2370"/>
          </a:p>
        </p:txBody>
      </p:sp>
      <p:grpSp>
        <p:nvGrpSpPr>
          <p:cNvPr id="52" name="Google Shape;52;p2"/>
          <p:cNvGrpSpPr/>
          <p:nvPr/>
        </p:nvGrpSpPr>
        <p:grpSpPr>
          <a:xfrm>
            <a:off x="496616" y="1677040"/>
            <a:ext cx="11005735" cy="4115425"/>
            <a:chOff x="-7947710" y="2026689"/>
            <a:chExt cx="11005735" cy="4115425"/>
          </a:xfrm>
        </p:grpSpPr>
        <p:sp>
          <p:nvSpPr>
            <p:cNvPr id="53" name="Google Shape;53;p2"/>
            <p:cNvSpPr/>
            <p:nvPr/>
          </p:nvSpPr>
          <p:spPr>
            <a:xfrm>
              <a:off x="-4362112" y="2066168"/>
              <a:ext cx="2077200" cy="1246200"/>
            </a:xfrm>
            <a:prstGeom prst="rect">
              <a:avLst/>
            </a:prstGeom>
            <a:solidFill>
              <a:srgbClr val="E7778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 txBox="1"/>
            <p:nvPr/>
          </p:nvSpPr>
          <p:spPr>
            <a:xfrm>
              <a:off x="-4362100" y="2114518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1500"/>
                </a:spcAft>
                <a:buNone/>
              </a:pPr>
              <a:r>
                <a:rPr b="1" lang="es-ES" sz="1600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Ubicado en la población San Luis de la comuna de Maipú.</a:t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-3044650" y="3649724"/>
              <a:ext cx="2217900" cy="1246200"/>
            </a:xfrm>
            <a:prstGeom prst="rect">
              <a:avLst/>
            </a:prstGeom>
            <a:solidFill>
              <a:srgbClr val="DF6AD8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 txBox="1"/>
            <p:nvPr/>
          </p:nvSpPr>
          <p:spPr>
            <a:xfrm>
              <a:off x="-3044651" y="3649724"/>
              <a:ext cx="22179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lang="es-ES" sz="1600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Nivel de transición a 8° básico</a:t>
              </a:r>
              <a:endParaRPr b="0" i="0" sz="1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-1533456" y="2066168"/>
              <a:ext cx="2077200" cy="1246200"/>
            </a:xfrm>
            <a:prstGeom prst="rect">
              <a:avLst/>
            </a:prstGeom>
            <a:solidFill>
              <a:srgbClr val="755ED4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 txBox="1"/>
            <p:nvPr/>
          </p:nvSpPr>
          <p:spPr>
            <a:xfrm>
              <a:off x="-1533456" y="2188331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600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Matrícula de 352 estudiantes</a:t>
              </a:r>
              <a:endParaRPr sz="1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150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t/>
              </a: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980813" y="2026689"/>
              <a:ext cx="2077200" cy="1246200"/>
            </a:xfrm>
            <a:prstGeom prst="rect">
              <a:avLst/>
            </a:prstGeom>
            <a:solidFill>
              <a:srgbClr val="52A3CA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 txBox="1"/>
            <p:nvPr/>
          </p:nvSpPr>
          <p:spPr>
            <a:xfrm>
              <a:off x="980825" y="2026689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-7888960" y="4895914"/>
              <a:ext cx="2077200" cy="1246200"/>
            </a:xfrm>
            <a:prstGeom prst="rect">
              <a:avLst/>
            </a:prstGeom>
            <a:solidFill>
              <a:srgbClr val="49BD8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 txBox="1"/>
            <p:nvPr/>
          </p:nvSpPr>
          <p:spPr>
            <a:xfrm>
              <a:off x="-7947710" y="4895914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b="1" lang="es-ES" sz="1600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Concentración de alumnos(as) prioritarios: 64%</a:t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-5495806" y="4895914"/>
              <a:ext cx="2077200" cy="1246200"/>
            </a:xfrm>
            <a:prstGeom prst="rect">
              <a:avLst/>
            </a:prstGeom>
            <a:solidFill>
              <a:srgbClr val="6FAB46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"/>
            <p:cNvSpPr txBox="1"/>
            <p:nvPr/>
          </p:nvSpPr>
          <p:spPr>
            <a:xfrm>
              <a:off x="-5495794" y="4895914"/>
              <a:ext cx="2077200" cy="12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1500"/>
                </a:spcAft>
                <a:buNone/>
              </a:pPr>
              <a:r>
                <a:rPr b="1" lang="es-ES" sz="1600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IVE 84%</a:t>
              </a:r>
              <a:endParaRPr/>
            </a:p>
          </p:txBody>
        </p:sp>
      </p:grpSp>
      <p:pic>
        <p:nvPicPr>
          <p:cNvPr id="65" name="Google Shape;65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03650" y="264225"/>
            <a:ext cx="1074000" cy="108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2"/>
          <p:cNvPicPr preferRelativeResize="0"/>
          <p:nvPr/>
        </p:nvPicPr>
        <p:blipFill rotWithShape="1">
          <a:blip r:embed="rId4">
            <a:alphaModFix/>
          </a:blip>
          <a:srcRect b="12224" l="0" r="37903" t="11561"/>
          <a:stretch/>
        </p:blipFill>
        <p:spPr>
          <a:xfrm>
            <a:off x="257800" y="264224"/>
            <a:ext cx="2162673" cy="11716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"/>
          <p:cNvSpPr txBox="1"/>
          <p:nvPr/>
        </p:nvSpPr>
        <p:spPr>
          <a:xfrm>
            <a:off x="3478200" y="5893750"/>
            <a:ext cx="3645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1" lang="es-ES" sz="1500">
                <a:solidFill>
                  <a:srgbClr val="0C458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“Hagamos del aprendizaje, algo entretenido”</a:t>
            </a:r>
            <a:endParaRPr b="1" i="1" sz="1500" u="none" cap="none" strike="noStrike">
              <a:solidFill>
                <a:srgbClr val="0C458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9573650" y="1775150"/>
            <a:ext cx="19287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N° docentes: 32</a:t>
            </a:r>
            <a:endParaRPr b="1" sz="16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s-ES" sz="1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N° asistentes: 24</a:t>
            </a:r>
            <a:endParaRPr b="1" sz="16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6625" y="1716525"/>
            <a:ext cx="3273802" cy="2455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15825" y="3790575"/>
            <a:ext cx="3372675" cy="252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 txBox="1"/>
          <p:nvPr/>
        </p:nvSpPr>
        <p:spPr>
          <a:xfrm>
            <a:off x="4706687" y="5902733"/>
            <a:ext cx="6418394" cy="367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4285"/>
              <a:buFont typeface="Arial"/>
              <a:buNone/>
            </a:pPr>
            <a:r>
              <a:t/>
            </a:r>
            <a:endParaRPr/>
          </a:p>
          <a:p>
            <a:pPr indent="-218440" lvl="0" marL="3429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3"/>
          <p:cNvSpPr txBox="1"/>
          <p:nvPr/>
        </p:nvSpPr>
        <p:spPr>
          <a:xfrm>
            <a:off x="280950" y="385225"/>
            <a:ext cx="11630100" cy="57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7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Experiencia de Aprendizaje</a:t>
            </a:r>
            <a:endParaRPr sz="27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Diagnóstico Institucional:</a:t>
            </a:r>
            <a:endParaRPr sz="2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A vector illustration with a magnifying glass in your hand. Loupe icon (proporcionado por Getty Images)" id="78" name="Google Shape;78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775" y="2145425"/>
            <a:ext cx="587400" cy="551400"/>
          </a:xfrm>
          <a:prstGeom prst="ellipse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9" name="Google Shape;79;p3"/>
          <p:cNvSpPr/>
          <p:nvPr/>
        </p:nvSpPr>
        <p:spPr>
          <a:xfrm>
            <a:off x="1254300" y="2145425"/>
            <a:ext cx="4467000" cy="5514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/>
              <a:t>Revisión</a:t>
            </a:r>
            <a:r>
              <a:rPr lang="es-ES" sz="1800"/>
              <a:t> de pautas de acompañamiento</a:t>
            </a:r>
            <a:r>
              <a:rPr lang="es-ES"/>
              <a:t> </a:t>
            </a:r>
            <a:endParaRPr/>
          </a:p>
        </p:txBody>
      </p:sp>
      <p:sp>
        <p:nvSpPr>
          <p:cNvPr id="80" name="Google Shape;80;p3"/>
          <p:cNvSpPr/>
          <p:nvPr/>
        </p:nvSpPr>
        <p:spPr>
          <a:xfrm>
            <a:off x="1249550" y="3178375"/>
            <a:ext cx="4467000" cy="5514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/>
              <a:t>Análisis</a:t>
            </a:r>
            <a:r>
              <a:rPr lang="es-ES" sz="1800"/>
              <a:t> de mejora - </a:t>
            </a:r>
            <a:r>
              <a:rPr lang="es-ES" sz="1800"/>
              <a:t>Focalización</a:t>
            </a:r>
            <a:r>
              <a:rPr lang="es-ES" sz="1800"/>
              <a:t> </a:t>
            </a:r>
            <a:endParaRPr sz="1800"/>
          </a:p>
        </p:txBody>
      </p:sp>
      <p:pic>
        <p:nvPicPr>
          <p:cNvPr descr="Analytics, analysis, statistics, searching gray icon (proporcionado por Getty Images)" id="81" name="Google Shape;8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3625" y="3178375"/>
            <a:ext cx="629700" cy="630000"/>
          </a:xfrm>
          <a:prstGeom prst="ellipse">
            <a:avLst/>
          </a:prstGeom>
          <a:noFill/>
          <a:ln cap="flat" cmpd="sng" w="19050">
            <a:solidFill>
              <a:srgbClr val="007C9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Students, Lecture or Workshop Participants in University or College. People Sitting Back View. Man and Woman on Chairs (proporcionado por Getty Images)" id="82" name="Google Shape;82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6125" y="4289925"/>
            <a:ext cx="644700" cy="630000"/>
          </a:xfrm>
          <a:prstGeom prst="ellipse">
            <a:avLst/>
          </a:prstGeom>
          <a:noFill/>
          <a:ln cap="flat" cmpd="sng" w="19050">
            <a:solidFill>
              <a:srgbClr val="007C9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3" name="Google Shape;83;p3"/>
          <p:cNvSpPr/>
          <p:nvPr/>
        </p:nvSpPr>
        <p:spPr>
          <a:xfrm>
            <a:off x="1249550" y="4211325"/>
            <a:ext cx="4467000" cy="6297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/>
              <a:t>Participación</a:t>
            </a:r>
            <a:r>
              <a:rPr lang="es-ES" sz="1800"/>
              <a:t> docente - Trabajo colaborativo</a:t>
            </a:r>
            <a:endParaRPr sz="1800"/>
          </a:p>
        </p:txBody>
      </p:sp>
      <p:sp>
        <p:nvSpPr>
          <p:cNvPr id="84" name="Google Shape;84;p3"/>
          <p:cNvSpPr/>
          <p:nvPr/>
        </p:nvSpPr>
        <p:spPr>
          <a:xfrm>
            <a:off x="5842075" y="3041125"/>
            <a:ext cx="1667700" cy="825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EXPERIENCIA</a:t>
            </a:r>
            <a:endParaRPr/>
          </a:p>
        </p:txBody>
      </p:sp>
      <p:sp>
        <p:nvSpPr>
          <p:cNvPr id="85" name="Google Shape;85;p3"/>
          <p:cNvSpPr/>
          <p:nvPr/>
        </p:nvSpPr>
        <p:spPr>
          <a:xfrm>
            <a:off x="7635300" y="2597600"/>
            <a:ext cx="4093200" cy="1613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000"/>
              <a:t>Enfoque Docente</a:t>
            </a:r>
            <a:endParaRPr b="1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/>
              <a:t>Herramienta para el acompañamiento formativo.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/>
              <a:t>Agencia de Calidad de la </a:t>
            </a:r>
            <a:r>
              <a:rPr lang="es-ES" sz="1700"/>
              <a:t>Educación</a:t>
            </a:r>
            <a:endParaRPr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4"/>
          <p:cNvGrpSpPr/>
          <p:nvPr/>
        </p:nvGrpSpPr>
        <p:grpSpPr>
          <a:xfrm>
            <a:off x="540103" y="792562"/>
            <a:ext cx="4733853" cy="5411013"/>
            <a:chOff x="1118218" y="283725"/>
            <a:chExt cx="2090832" cy="4076400"/>
          </a:xfrm>
        </p:grpSpPr>
        <p:sp>
          <p:nvSpPr>
            <p:cNvPr id="91" name="Google Shape;91;p4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133300" lIns="133300" spcFirstLastPara="1" rIns="133300" wrap="square" tIns="1333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30"/>
            </a:p>
          </p:txBody>
        </p:sp>
        <p:sp>
          <p:nvSpPr>
            <p:cNvPr id="92" name="Google Shape;92;p4"/>
            <p:cNvSpPr/>
            <p:nvPr/>
          </p:nvSpPr>
          <p:spPr>
            <a:xfrm>
              <a:off x="1118218" y="341743"/>
              <a:ext cx="2048100" cy="2276400"/>
            </a:xfrm>
            <a:prstGeom prst="rect">
              <a:avLst/>
            </a:prstGeom>
            <a:solidFill>
              <a:srgbClr val="FFFFFF"/>
            </a:solidFill>
            <a:ln cap="flat" cmpd="sng" w="27775">
              <a:solidFill>
                <a:srgbClr val="1D7E7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33300" lIns="133300" spcFirstLastPara="1" rIns="133300" wrap="square" tIns="1333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4"/>
            <p:cNvSpPr/>
            <p:nvPr/>
          </p:nvSpPr>
          <p:spPr>
            <a:xfrm>
              <a:off x="1226013" y="891390"/>
              <a:ext cx="1815000" cy="8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33300" lIns="133300" spcFirstLastPara="1" rIns="133300" wrap="square" tIns="133300">
              <a:no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540">
                  <a:solidFill>
                    <a:schemeClr val="dk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Potencia el apoyo formativo mediante una pauta de </a:t>
              </a:r>
              <a:r>
                <a:rPr lang="es-ES" sz="1540">
                  <a:solidFill>
                    <a:schemeClr val="dk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observación</a:t>
              </a:r>
              <a:r>
                <a:rPr lang="es-ES" sz="1540">
                  <a:solidFill>
                    <a:schemeClr val="dk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. Con </a:t>
              </a:r>
              <a:r>
                <a:rPr lang="es-ES" sz="1540">
                  <a:solidFill>
                    <a:schemeClr val="dk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énfasis</a:t>
              </a:r>
              <a:r>
                <a:rPr lang="es-ES" sz="1540">
                  <a:solidFill>
                    <a:schemeClr val="dk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 en la </a:t>
              </a:r>
              <a:r>
                <a:rPr lang="es-ES" sz="1540">
                  <a:solidFill>
                    <a:schemeClr val="dk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retroalimentación y </a:t>
              </a:r>
              <a:r>
                <a:rPr lang="es-ES" sz="1540">
                  <a:solidFill>
                    <a:schemeClr val="dk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 promoviendo el trabajo colaborativo que fortalece las capacidades docentes.</a:t>
              </a:r>
              <a:endParaRPr sz="154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4" name="Google Shape;94;p4"/>
            <p:cNvSpPr/>
            <p:nvPr/>
          </p:nvSpPr>
          <p:spPr>
            <a:xfrm>
              <a:off x="1234762" y="2025525"/>
              <a:ext cx="1815000" cy="46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33300" lIns="133300" spcFirstLastPara="1" rIns="133300" wrap="square" tIns="133300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502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INTERACCIONES </a:t>
              </a:r>
              <a:r>
                <a:rPr b="1" lang="es-ES" sz="1502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PEDAGÓGICAS</a:t>
              </a:r>
              <a:endParaRPr b="1" sz="1502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5" name="Google Shape;95;p4"/>
            <p:cNvSpPr/>
            <p:nvPr/>
          </p:nvSpPr>
          <p:spPr>
            <a:xfrm>
              <a:off x="1226009" y="422795"/>
              <a:ext cx="1815000" cy="46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33300" lIns="133300" spcFirstLastPara="1" rIns="133300" wrap="square" tIns="1333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2187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ENFOQUE DOCENTE</a:t>
              </a:r>
              <a:endParaRPr b="1" sz="2187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6" name="Google Shape;96;p4"/>
            <p:cNvSpPr/>
            <p:nvPr/>
          </p:nvSpPr>
          <p:spPr>
            <a:xfrm rot="5400000">
              <a:off x="1938966" y="2673725"/>
              <a:ext cx="389100" cy="278100"/>
            </a:xfrm>
            <a:prstGeom prst="rightArrow">
              <a:avLst>
                <a:gd fmla="val 34239" name="adj1"/>
                <a:gd fmla="val 57035" name="adj2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133300" lIns="133300" spcFirstLastPara="1" rIns="133300" wrap="square" tIns="1333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4"/>
            <p:cNvSpPr/>
            <p:nvPr/>
          </p:nvSpPr>
          <p:spPr>
            <a:xfrm>
              <a:off x="1127068" y="2907434"/>
              <a:ext cx="2030400" cy="119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33300" lIns="133300" spcFirstLastPara="1" rIns="133300" wrap="square" tIns="1333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2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     </a:t>
              </a:r>
              <a:r>
                <a:rPr lang="es-ES" sz="1402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Dimensiones claves: </a:t>
              </a:r>
              <a:endParaRPr sz="1402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2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422393" lvl="0" marL="66662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3"/>
                <a:buFont typeface="Roboto"/>
                <a:buChar char="●"/>
              </a:pPr>
              <a:r>
                <a:rPr lang="es-ES" sz="1402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Gestión</a:t>
              </a:r>
              <a:r>
                <a:rPr lang="es-ES" sz="1402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del Tiempo</a:t>
              </a:r>
              <a:endParaRPr sz="1402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422393" lvl="0" marL="66662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3"/>
                <a:buFont typeface="Roboto"/>
                <a:buChar char="●"/>
              </a:pPr>
              <a:r>
                <a:rPr lang="es-ES" sz="1402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Ambiente socioafectivo para el aprendizaje</a:t>
              </a:r>
              <a:endParaRPr sz="1402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422393" lvl="0" marL="66662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3"/>
                <a:buFont typeface="Roboto"/>
                <a:buChar char="●"/>
              </a:pPr>
              <a:r>
                <a:rPr lang="es-ES" sz="1402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Apoyo al aprendizaje profundo</a:t>
              </a:r>
              <a:endParaRPr sz="1402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2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98" name="Google Shape;9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6975" y="491975"/>
            <a:ext cx="6444450" cy="568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"/>
          <p:cNvSpPr txBox="1"/>
          <p:nvPr>
            <p:ph idx="2" type="body"/>
          </p:nvPr>
        </p:nvSpPr>
        <p:spPr>
          <a:xfrm>
            <a:off x="3000975" y="1464950"/>
            <a:ext cx="8318100" cy="45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2425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50"/>
              <a:buChar char="❏"/>
            </a:pPr>
            <a:r>
              <a:rPr lang="es-ES" sz="1950"/>
              <a:t>Como establecimiento llevamos desde el mes de junio implementando la plataforma, lo que ha significado </a:t>
            </a:r>
            <a:r>
              <a:rPr lang="es-ES" sz="1950"/>
              <a:t>realizar</a:t>
            </a:r>
            <a:r>
              <a:rPr lang="es-ES" sz="1950"/>
              <a:t> el acompañamiento a 15 docentes con sus respectivas </a:t>
            </a:r>
            <a:r>
              <a:rPr lang="es-ES" sz="1950"/>
              <a:t>retroalimentaciones.</a:t>
            </a:r>
            <a:endParaRPr sz="1950"/>
          </a:p>
          <a:p>
            <a:pPr indent="-352425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50"/>
              <a:buChar char="❏"/>
            </a:pPr>
            <a:r>
              <a:rPr lang="es-ES" sz="1950"/>
              <a:t>Interacción</a:t>
            </a:r>
            <a:r>
              <a:rPr lang="es-ES" sz="1950"/>
              <a:t> Docente, Estudiante, Aprendizaje (</a:t>
            </a:r>
            <a:r>
              <a:rPr lang="es-ES" sz="1950"/>
              <a:t>Núcleo</a:t>
            </a:r>
            <a:r>
              <a:rPr lang="es-ES" sz="1950"/>
              <a:t> </a:t>
            </a:r>
            <a:r>
              <a:rPr lang="es-ES" sz="1950"/>
              <a:t>Pedagógico</a:t>
            </a:r>
            <a:r>
              <a:rPr lang="es-ES" sz="1950"/>
              <a:t>).</a:t>
            </a:r>
            <a:endParaRPr sz="1950"/>
          </a:p>
          <a:p>
            <a:pPr indent="-352425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50"/>
              <a:buChar char="❏"/>
            </a:pPr>
            <a:r>
              <a:rPr lang="es-ES" sz="1950"/>
              <a:t>Generación</a:t>
            </a:r>
            <a:r>
              <a:rPr lang="es-ES" sz="1950"/>
              <a:t> de espacios de confianza.</a:t>
            </a:r>
            <a:endParaRPr sz="1950"/>
          </a:p>
          <a:p>
            <a:pPr indent="-352425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50"/>
              <a:buChar char="❏"/>
            </a:pPr>
            <a:r>
              <a:rPr lang="es-ES" sz="1950"/>
              <a:t>Monitoreo </a:t>
            </a:r>
            <a:r>
              <a:rPr lang="es-ES" sz="1950"/>
              <a:t>estratégico</a:t>
            </a:r>
            <a:r>
              <a:rPr lang="es-ES" sz="1950"/>
              <a:t> a </a:t>
            </a:r>
            <a:r>
              <a:rPr lang="es-ES" sz="1950"/>
              <a:t>través</a:t>
            </a:r>
            <a:r>
              <a:rPr lang="es-ES" sz="1950"/>
              <a:t> de espacios de las R</a:t>
            </a:r>
            <a:r>
              <a:rPr lang="es-ES" sz="1950"/>
              <a:t>eflexiones Pedagógicas y de ciclos.</a:t>
            </a:r>
            <a:endParaRPr sz="1950"/>
          </a:p>
          <a:p>
            <a:pPr indent="-352425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50"/>
              <a:buChar char="❏"/>
            </a:pPr>
            <a:r>
              <a:rPr lang="es-ES" sz="1950"/>
              <a:t>Vínculo</a:t>
            </a:r>
            <a:r>
              <a:rPr lang="es-ES" sz="1950"/>
              <a:t> con otros instrumentos: Plan Local de Desarrollo Profesional Docente, PME, PEI.</a:t>
            </a:r>
            <a:endParaRPr sz="1950"/>
          </a:p>
          <a:p>
            <a:pPr indent="-352425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50"/>
              <a:buChar char="❏"/>
            </a:pPr>
            <a:r>
              <a:rPr lang="es-ES" sz="1950"/>
              <a:t>Análisis</a:t>
            </a:r>
            <a:r>
              <a:rPr lang="es-ES" sz="1950"/>
              <a:t> de  datos de la </a:t>
            </a:r>
            <a:r>
              <a:rPr lang="es-ES" sz="1950"/>
              <a:t>observación</a:t>
            </a:r>
            <a:r>
              <a:rPr lang="es-ES" sz="1950"/>
              <a:t> en instancias de </a:t>
            </a:r>
            <a:r>
              <a:rPr lang="es-ES" sz="1950"/>
              <a:t>gestión</a:t>
            </a:r>
            <a:r>
              <a:rPr lang="es-ES" sz="1950"/>
              <a:t> y </a:t>
            </a:r>
            <a:r>
              <a:rPr lang="es-ES" sz="1950"/>
              <a:t>colaboración</a:t>
            </a:r>
            <a:r>
              <a:rPr lang="es-ES" sz="1950"/>
              <a:t> docente.</a:t>
            </a:r>
            <a:endParaRPr sz="1950"/>
          </a:p>
          <a:p>
            <a:pPr indent="-215900" lvl="0" marL="342900" rtl="0" algn="just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Noto Sans Symbols"/>
              <a:buNone/>
            </a:pPr>
            <a:r>
              <a:t/>
            </a:r>
            <a:endParaRPr b="1" sz="1850"/>
          </a:p>
        </p:txBody>
      </p:sp>
      <p:sp>
        <p:nvSpPr>
          <p:cNvPr id="104" name="Google Shape;104;p5"/>
          <p:cNvSpPr txBox="1"/>
          <p:nvPr>
            <p:ph idx="1" type="body"/>
          </p:nvPr>
        </p:nvSpPr>
        <p:spPr>
          <a:xfrm>
            <a:off x="736388" y="439275"/>
            <a:ext cx="9583800" cy="5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sz="2600"/>
              <a:t>De la Experiencia a la </a:t>
            </a:r>
            <a:r>
              <a:rPr lang="es-ES" sz="2600"/>
              <a:t>Práctica</a:t>
            </a:r>
            <a:endParaRPr sz="2600"/>
          </a:p>
        </p:txBody>
      </p:sp>
      <p:pic>
        <p:nvPicPr>
          <p:cNvPr id="105" name="Google Shape;10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38641">
            <a:off x="748925" y="1644498"/>
            <a:ext cx="1632225" cy="117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441607">
            <a:off x="749675" y="3755052"/>
            <a:ext cx="1794975" cy="1397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 txBox="1"/>
          <p:nvPr>
            <p:ph idx="1" type="body"/>
          </p:nvPr>
        </p:nvSpPr>
        <p:spPr>
          <a:xfrm>
            <a:off x="990825" y="540300"/>
            <a:ext cx="5946000" cy="4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551"/>
              <a:buNone/>
            </a:pPr>
            <a:r>
              <a:rPr lang="es-ES" sz="2900"/>
              <a:t>Desafíos de nuestra escuela</a:t>
            </a:r>
            <a:endParaRPr sz="2900"/>
          </a:p>
        </p:txBody>
      </p:sp>
      <p:sp>
        <p:nvSpPr>
          <p:cNvPr id="112" name="Google Shape;112;p6"/>
          <p:cNvSpPr/>
          <p:nvPr/>
        </p:nvSpPr>
        <p:spPr>
          <a:xfrm>
            <a:off x="659225" y="1192900"/>
            <a:ext cx="7222075" cy="658175"/>
          </a:xfrm>
          <a:prstGeom prst="flowChartOffpage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 perder la lógica de la reflexión sobre la práctica</a:t>
            </a:r>
            <a:endParaRPr sz="1200"/>
          </a:p>
        </p:txBody>
      </p:sp>
      <p:sp>
        <p:nvSpPr>
          <p:cNvPr id="113" name="Google Shape;113;p6"/>
          <p:cNvSpPr/>
          <p:nvPr/>
        </p:nvSpPr>
        <p:spPr>
          <a:xfrm>
            <a:off x="634625" y="2136198"/>
            <a:ext cx="7271275" cy="658175"/>
          </a:xfrm>
          <a:prstGeom prst="flowChartOffpage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Complementar el trabajo cualitativo y cuantitativo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6"/>
          <p:cNvSpPr/>
          <p:nvPr/>
        </p:nvSpPr>
        <p:spPr>
          <a:xfrm>
            <a:off x="634625" y="3079500"/>
            <a:ext cx="7271275" cy="699525"/>
          </a:xfrm>
          <a:prstGeom prst="flowChartOffpage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Incorporar el análisis a los espacios de colaboración docente.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Speaking people icon vector. Man with speech bubble. Talk chat business concept - vector. (proporcionado por Getty Images)" id="115" name="Google Shape;115;p6"/>
          <p:cNvPicPr preferRelativeResize="0"/>
          <p:nvPr/>
        </p:nvPicPr>
        <p:blipFill rotWithShape="1">
          <a:blip r:embed="rId3">
            <a:alphaModFix/>
          </a:blip>
          <a:srcRect b="14239" l="17342" r="17802" t="15024"/>
          <a:stretch/>
        </p:blipFill>
        <p:spPr>
          <a:xfrm>
            <a:off x="4625325" y="4427700"/>
            <a:ext cx="1070423" cy="1167498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6"/>
          <p:cNvSpPr/>
          <p:nvPr/>
        </p:nvSpPr>
        <p:spPr>
          <a:xfrm>
            <a:off x="6139750" y="4427700"/>
            <a:ext cx="4476900" cy="1010100"/>
          </a:xfrm>
          <a:prstGeom prst="wedgeRoundRectCallout">
            <a:avLst>
              <a:gd fmla="val -12418" name="adj1"/>
              <a:gd fmla="val 86373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/>
              <a:t>El enfoque en las Interacciones puede influir en el involucramiento de los estudiantes en su aprendizaje.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2022-09-08T19:25:06Z</dcterms:created>
  <dc:creator>Microsoft Office User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