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12192000"/>
  <p:notesSz cx="7010400" cy="111252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244" name="Shape 10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Google Shape;10245;n"/>
          <p:cNvSpPr txBox="1"/>
          <p:nvPr>
            <p:ph idx="2" type="hdr"/>
          </p:nvPr>
        </p:nvSpPr>
        <p:spPr>
          <a:xfrm>
            <a:off x="0" y="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46" name="Google Shape;10246;n"/>
          <p:cNvSpPr txBox="1"/>
          <p:nvPr>
            <p:ph idx="10" type="dt"/>
          </p:nvPr>
        </p:nvSpPr>
        <p:spPr>
          <a:xfrm>
            <a:off x="3970938" y="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47" name="Google Shape;10247;n"/>
          <p:cNvSpPr/>
          <p:nvPr>
            <p:ph idx="3" type="sldImg"/>
          </p:nvPr>
        </p:nvSpPr>
        <p:spPr>
          <a:xfrm>
            <a:off x="168275" y="1390650"/>
            <a:ext cx="6673800" cy="375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48" name="Google Shape;10248;n"/>
          <p:cNvSpPr txBox="1"/>
          <p:nvPr>
            <p:ph idx="1" type="body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49" name="Google Shape;10249;n"/>
          <p:cNvSpPr txBox="1"/>
          <p:nvPr>
            <p:ph idx="11" type="ftr"/>
          </p:nvPr>
        </p:nvSpPr>
        <p:spPr>
          <a:xfrm>
            <a:off x="0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50" name="Google Shape;10250;n"/>
          <p:cNvSpPr txBox="1"/>
          <p:nvPr>
            <p:ph idx="12" type="sldNum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C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82" name="Shape 10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3" name="Google Shape;10283;p1:notes"/>
          <p:cNvSpPr txBox="1"/>
          <p:nvPr>
            <p:ph idx="1" type="body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84" name="Google Shape;10284;p1:notes"/>
          <p:cNvSpPr/>
          <p:nvPr>
            <p:ph idx="2" type="sldImg"/>
          </p:nvPr>
        </p:nvSpPr>
        <p:spPr>
          <a:xfrm>
            <a:off x="168275" y="1390650"/>
            <a:ext cx="6673800" cy="375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88" name="Shape 10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9" name="Google Shape;10289;p2:notes"/>
          <p:cNvSpPr txBox="1"/>
          <p:nvPr>
            <p:ph idx="1" type="body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90" name="Google Shape;10290;p2:notes"/>
          <p:cNvSpPr/>
          <p:nvPr>
            <p:ph idx="2" type="sldImg"/>
          </p:nvPr>
        </p:nvSpPr>
        <p:spPr>
          <a:xfrm>
            <a:off x="168275" y="1390650"/>
            <a:ext cx="6673800" cy="375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04" name="Shape 10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5" name="Google Shape;10305;p3:notes"/>
          <p:cNvSpPr/>
          <p:nvPr>
            <p:ph idx="2" type="sldImg"/>
          </p:nvPr>
        </p:nvSpPr>
        <p:spPr>
          <a:xfrm>
            <a:off x="168275" y="1390650"/>
            <a:ext cx="6673800" cy="375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06" name="Google Shape;10306;p3:notes"/>
          <p:cNvSpPr txBox="1"/>
          <p:nvPr>
            <p:ph idx="1" type="body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L"/>
              <a:t>Diagnóstico</a:t>
            </a:r>
            <a:endParaRPr/>
          </a:p>
        </p:txBody>
      </p:sp>
      <p:sp>
        <p:nvSpPr>
          <p:cNvPr id="10307" name="Google Shape;10307;p3:notes"/>
          <p:cNvSpPr txBox="1"/>
          <p:nvPr>
            <p:ph idx="12" type="sldNum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21" name="Shape 10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Google Shape;10322;p4:notes"/>
          <p:cNvSpPr txBox="1"/>
          <p:nvPr>
            <p:ph idx="1" type="body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23" name="Google Shape;10323;p4:notes"/>
          <p:cNvSpPr/>
          <p:nvPr>
            <p:ph idx="2" type="sldImg"/>
          </p:nvPr>
        </p:nvSpPr>
        <p:spPr>
          <a:xfrm>
            <a:off x="168275" y="1390650"/>
            <a:ext cx="6673800" cy="375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36" name="Shape 10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7" name="Google Shape;10337;p5:notes"/>
          <p:cNvSpPr txBox="1"/>
          <p:nvPr>
            <p:ph idx="1" type="body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38" name="Google Shape;10338;p5:notes"/>
          <p:cNvSpPr/>
          <p:nvPr>
            <p:ph idx="2" type="sldImg"/>
          </p:nvPr>
        </p:nvSpPr>
        <p:spPr>
          <a:xfrm>
            <a:off x="168275" y="1390650"/>
            <a:ext cx="6673800" cy="375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1">
  <p:cSld name="Lámina interior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252" name="Shape 10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3" name="Google Shape;10253;p2"/>
          <p:cNvSpPr txBox="1"/>
          <p:nvPr>
            <p:ph idx="1" type="body"/>
          </p:nvPr>
        </p:nvSpPr>
        <p:spPr>
          <a:xfrm>
            <a:off x="715309" y="900983"/>
            <a:ext cx="95850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54" name="Google Shape;10254;p2"/>
          <p:cNvSpPr txBox="1"/>
          <p:nvPr>
            <p:ph idx="2" type="body"/>
          </p:nvPr>
        </p:nvSpPr>
        <p:spPr>
          <a:xfrm>
            <a:off x="3613036" y="2291313"/>
            <a:ext cx="5280000" cy="22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 2">
  <p:cSld name="Lámina interior  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255" name="Shape 10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6" name="Google Shape;10256;p3"/>
          <p:cNvSpPr txBox="1"/>
          <p:nvPr>
            <p:ph idx="1" type="body"/>
          </p:nvPr>
        </p:nvSpPr>
        <p:spPr>
          <a:xfrm>
            <a:off x="715309" y="900983"/>
            <a:ext cx="95850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57" name="Google Shape;10257;p3"/>
          <p:cNvSpPr txBox="1"/>
          <p:nvPr>
            <p:ph idx="2" type="body"/>
          </p:nvPr>
        </p:nvSpPr>
        <p:spPr>
          <a:xfrm>
            <a:off x="774476" y="3002280"/>
            <a:ext cx="3362400" cy="23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58" name="Google Shape;10258;p3"/>
          <p:cNvSpPr txBox="1"/>
          <p:nvPr>
            <p:ph idx="3" type="body"/>
          </p:nvPr>
        </p:nvSpPr>
        <p:spPr>
          <a:xfrm>
            <a:off x="4350796" y="3002280"/>
            <a:ext cx="3362400" cy="23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59" name="Google Shape;10259;p3"/>
          <p:cNvSpPr txBox="1"/>
          <p:nvPr>
            <p:ph idx="4" type="body"/>
          </p:nvPr>
        </p:nvSpPr>
        <p:spPr>
          <a:xfrm>
            <a:off x="7825516" y="3002280"/>
            <a:ext cx="3362400" cy="23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3">
  <p:cSld name="Lámina interior 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260" name="Shape 10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1" name="Google Shape;10261;p4"/>
          <p:cNvSpPr txBox="1"/>
          <p:nvPr>
            <p:ph idx="1" type="body"/>
          </p:nvPr>
        </p:nvSpPr>
        <p:spPr>
          <a:xfrm>
            <a:off x="2311400" y="1991656"/>
            <a:ext cx="7569300" cy="3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0C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62" name="Google Shape;10262;p4"/>
          <p:cNvSpPr txBox="1"/>
          <p:nvPr>
            <p:ph idx="2" type="body"/>
          </p:nvPr>
        </p:nvSpPr>
        <p:spPr>
          <a:xfrm>
            <a:off x="715309" y="900983"/>
            <a:ext cx="95850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tada">
  <p:cSld name="Portada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263" name="Shape 10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4" name="Google Shape;10264;p5"/>
          <p:cNvSpPr txBox="1"/>
          <p:nvPr>
            <p:ph type="title"/>
          </p:nvPr>
        </p:nvSpPr>
        <p:spPr>
          <a:xfrm>
            <a:off x="838200" y="2339259"/>
            <a:ext cx="105156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65" name="Google Shape;10265;p5"/>
          <p:cNvSpPr txBox="1"/>
          <p:nvPr>
            <p:ph idx="1" type="body"/>
          </p:nvPr>
        </p:nvSpPr>
        <p:spPr>
          <a:xfrm>
            <a:off x="2882212" y="3681032"/>
            <a:ext cx="6427500" cy="3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66" name="Google Shape;10266;p5"/>
          <p:cNvSpPr txBox="1"/>
          <p:nvPr>
            <p:ph idx="2" type="body"/>
          </p:nvPr>
        </p:nvSpPr>
        <p:spPr>
          <a:xfrm>
            <a:off x="4101379" y="1600590"/>
            <a:ext cx="39891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4">
  <p:cSld name="Lámina interior 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267" name="Shape 10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8" name="Google Shape;10268;p6"/>
          <p:cNvSpPr txBox="1"/>
          <p:nvPr>
            <p:ph idx="1" type="body"/>
          </p:nvPr>
        </p:nvSpPr>
        <p:spPr>
          <a:xfrm>
            <a:off x="2311400" y="1991656"/>
            <a:ext cx="7569300" cy="3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69" name="Google Shape;10269;p6"/>
          <p:cNvSpPr txBox="1"/>
          <p:nvPr>
            <p:ph idx="2" type="body"/>
          </p:nvPr>
        </p:nvSpPr>
        <p:spPr>
          <a:xfrm>
            <a:off x="715309" y="900983"/>
            <a:ext cx="95850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5">
  <p:cSld name="Lámina interior 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270" name="Shape 10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1" name="Google Shape;10271;p7"/>
          <p:cNvSpPr txBox="1"/>
          <p:nvPr>
            <p:ph idx="1" type="body"/>
          </p:nvPr>
        </p:nvSpPr>
        <p:spPr>
          <a:xfrm>
            <a:off x="2311400" y="1991656"/>
            <a:ext cx="7569300" cy="3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0C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72" name="Google Shape;10272;p7"/>
          <p:cNvSpPr txBox="1"/>
          <p:nvPr>
            <p:ph idx="2" type="body"/>
          </p:nvPr>
        </p:nvSpPr>
        <p:spPr>
          <a:xfrm>
            <a:off x="715309" y="900983"/>
            <a:ext cx="95850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6">
  <p:cSld name="Lámina interior 6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273" name="Shape 10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4" name="Google Shape;10274;p8"/>
          <p:cNvSpPr txBox="1"/>
          <p:nvPr>
            <p:ph idx="1" type="body"/>
          </p:nvPr>
        </p:nvSpPr>
        <p:spPr>
          <a:xfrm>
            <a:off x="2311400" y="1991656"/>
            <a:ext cx="7569300" cy="3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75" name="Google Shape;10275;p8"/>
          <p:cNvSpPr txBox="1"/>
          <p:nvPr>
            <p:ph idx="2" type="body"/>
          </p:nvPr>
        </p:nvSpPr>
        <p:spPr>
          <a:xfrm>
            <a:off x="715309" y="900983"/>
            <a:ext cx="95850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7">
  <p:cSld name="Lámina interior 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276" name="Shape 10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7" name="Google Shape;10277;p9"/>
          <p:cNvSpPr txBox="1"/>
          <p:nvPr>
            <p:ph idx="1" type="body"/>
          </p:nvPr>
        </p:nvSpPr>
        <p:spPr>
          <a:xfrm>
            <a:off x="715309" y="900983"/>
            <a:ext cx="95850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78" name="Google Shape;10278;p9"/>
          <p:cNvSpPr txBox="1"/>
          <p:nvPr>
            <p:ph idx="2" type="body"/>
          </p:nvPr>
        </p:nvSpPr>
        <p:spPr>
          <a:xfrm>
            <a:off x="774476" y="3002280"/>
            <a:ext cx="3362400" cy="23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79" name="Google Shape;10279;p9"/>
          <p:cNvSpPr txBox="1"/>
          <p:nvPr>
            <p:ph idx="3" type="body"/>
          </p:nvPr>
        </p:nvSpPr>
        <p:spPr>
          <a:xfrm>
            <a:off x="4350796" y="3002280"/>
            <a:ext cx="3362400" cy="23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80" name="Google Shape;10280;p9"/>
          <p:cNvSpPr txBox="1"/>
          <p:nvPr>
            <p:ph idx="4" type="body"/>
          </p:nvPr>
        </p:nvSpPr>
        <p:spPr>
          <a:xfrm>
            <a:off x="7825516" y="3002280"/>
            <a:ext cx="3362400" cy="23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erre">
  <p:cSld name="Cier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281" name="Shape 102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0251" name="Shape 102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285" name="Shape 10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6" name="Google Shape;10286;p11"/>
          <p:cNvSpPr txBox="1"/>
          <p:nvPr>
            <p:ph idx="1" type="body"/>
          </p:nvPr>
        </p:nvSpPr>
        <p:spPr>
          <a:xfrm>
            <a:off x="1040524" y="2754733"/>
            <a:ext cx="9670200" cy="29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b="1" i="0" lang="es-CL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PROFESIONALIDAD Y DESARROLLO PROFESIONAL DOCENTE: LA CENTRALIDAD DE LO PEDAGÓGICO EN EL APRENDIZAJE PROFESIONAL DE PROFESORAS Y PROFESORES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b="1" i="0" lang="es-CL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Centro de Estudios Saberes Docentes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b="1" i="0" lang="es-CL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Facultad de Filosofía y Humanidades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b="1" i="0" lang="es-CL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Universidad de Chile </a:t>
            </a:r>
            <a:endParaRPr b="0" i="0" sz="2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287" name="Google Shape;1028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69690" y="551220"/>
            <a:ext cx="8052620" cy="1897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91" name="Shape 10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2" name="Google Shape;10292;p12"/>
          <p:cNvSpPr txBox="1"/>
          <p:nvPr>
            <p:ph idx="1" type="body"/>
          </p:nvPr>
        </p:nvSpPr>
        <p:spPr>
          <a:xfrm>
            <a:off x="715963" y="901700"/>
            <a:ext cx="10541700" cy="5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CL" sz="2400"/>
              <a:t>PROFESIONALIDAD Y DESARROLLO PROFESIONAL DOCENTE</a:t>
            </a:r>
            <a:endParaRPr sz="2400"/>
          </a:p>
        </p:txBody>
      </p:sp>
      <p:grpSp>
        <p:nvGrpSpPr>
          <p:cNvPr id="10293" name="Google Shape;10293;p12"/>
          <p:cNvGrpSpPr/>
          <p:nvPr/>
        </p:nvGrpSpPr>
        <p:grpSpPr>
          <a:xfrm>
            <a:off x="849496" y="1408397"/>
            <a:ext cx="10492899" cy="4061845"/>
            <a:chOff x="11296" y="531019"/>
            <a:chExt cx="10492899" cy="4351200"/>
          </a:xfrm>
        </p:grpSpPr>
        <p:sp>
          <p:nvSpPr>
            <p:cNvPr id="10294" name="Google Shape;10294;p12"/>
            <p:cNvSpPr/>
            <p:nvPr/>
          </p:nvSpPr>
          <p:spPr>
            <a:xfrm>
              <a:off x="912821" y="531019"/>
              <a:ext cx="8938200" cy="43512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CCD3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5" name="Google Shape;10295;p12"/>
            <p:cNvSpPr/>
            <p:nvPr/>
          </p:nvSpPr>
          <p:spPr>
            <a:xfrm>
              <a:off x="11296" y="1305401"/>
              <a:ext cx="3384600" cy="1740600"/>
            </a:xfrm>
            <a:prstGeom prst="roundRect">
              <a:avLst>
                <a:gd fmla="val 16667" name="adj"/>
              </a:avLst>
            </a:prstGeom>
            <a:solidFill>
              <a:srgbClr val="4372C3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6" name="Google Shape;10296;p12"/>
            <p:cNvSpPr txBox="1"/>
            <p:nvPr/>
          </p:nvSpPr>
          <p:spPr>
            <a:xfrm>
              <a:off x="96262" y="1390367"/>
              <a:ext cx="3214800" cy="1570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900"/>
                <a:buFont typeface="Arial"/>
                <a:buNone/>
              </a:pPr>
              <a:r>
                <a:rPr b="0" i="0" lang="es-CL" sz="2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Profundo conocimiento del campo pedagógico-disciplinar</a:t>
              </a:r>
              <a:endParaRPr b="0" i="0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7" name="Google Shape;10297;p12"/>
            <p:cNvSpPr/>
            <p:nvPr/>
          </p:nvSpPr>
          <p:spPr>
            <a:xfrm>
              <a:off x="3565445" y="1305401"/>
              <a:ext cx="3384600" cy="1740600"/>
            </a:xfrm>
            <a:prstGeom prst="roundRect">
              <a:avLst>
                <a:gd fmla="val 16667" name="adj"/>
              </a:avLst>
            </a:prstGeom>
            <a:solidFill>
              <a:srgbClr val="4372C3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8" name="Google Shape;10298;p12"/>
            <p:cNvSpPr txBox="1"/>
            <p:nvPr/>
          </p:nvSpPr>
          <p:spPr>
            <a:xfrm>
              <a:off x="3650411" y="1390367"/>
              <a:ext cx="3214800" cy="15705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900"/>
                <a:buFont typeface="Arial"/>
                <a:buNone/>
              </a:pPr>
              <a:r>
                <a:rPr b="0" i="0" lang="es-CL" sz="29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Soberano de sus decisiones profesionales</a:t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9" name="Google Shape;10299;p12"/>
            <p:cNvSpPr/>
            <p:nvPr/>
          </p:nvSpPr>
          <p:spPr>
            <a:xfrm>
              <a:off x="7119595" y="1305401"/>
              <a:ext cx="3384600" cy="1740600"/>
            </a:xfrm>
            <a:prstGeom prst="roundRect">
              <a:avLst>
                <a:gd fmla="val 16667" name="adj"/>
              </a:avLst>
            </a:prstGeom>
            <a:solidFill>
              <a:srgbClr val="4372C3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00" name="Google Shape;10300;p12"/>
            <p:cNvSpPr txBox="1"/>
            <p:nvPr/>
          </p:nvSpPr>
          <p:spPr>
            <a:xfrm>
              <a:off x="7204561" y="1390367"/>
              <a:ext cx="3214800" cy="15705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900"/>
                <a:buFont typeface="Arial"/>
                <a:buNone/>
              </a:pPr>
              <a:r>
                <a:rPr b="0" i="0" lang="es-CL" sz="29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Comprometido con el resultado de su desempeño</a:t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301" name="Google Shape;10301;p12"/>
          <p:cNvSpPr txBox="1"/>
          <p:nvPr/>
        </p:nvSpPr>
        <p:spPr>
          <a:xfrm>
            <a:off x="1947306" y="4015912"/>
            <a:ext cx="4788000" cy="13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2000"/>
              <a:buFont typeface="Arial"/>
              <a:buNone/>
            </a:pPr>
            <a:r>
              <a:rPr b="0" i="0" lang="es-CL" sz="2000" u="none" cap="none" strike="noStrike">
                <a:solidFill>
                  <a:srgbClr val="4472C4"/>
                </a:solidFill>
                <a:latin typeface="Arial"/>
                <a:ea typeface="Arial"/>
                <a:cs typeface="Arial"/>
                <a:sym typeface="Arial"/>
              </a:rPr>
              <a:t>Sujeto crítico, reflexivo, generador de CONOCIMIENTO PEDAGÓGICO, situado y contextualizado, vinculado a la contingencia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02" name="Google Shape;10302;p12"/>
          <p:cNvSpPr txBox="1"/>
          <p:nvPr/>
        </p:nvSpPr>
        <p:spPr>
          <a:xfrm>
            <a:off x="8082843" y="3663038"/>
            <a:ext cx="3691500" cy="19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2000"/>
              <a:buFont typeface="Arial"/>
              <a:buNone/>
            </a:pPr>
            <a:r>
              <a:rPr b="0" i="0" lang="es-CL" sz="2000" u="none" cap="none" strike="noStrike">
                <a:solidFill>
                  <a:srgbClr val="4472C4"/>
                </a:solidFill>
                <a:latin typeface="Arial"/>
                <a:ea typeface="Arial"/>
                <a:cs typeface="Arial"/>
                <a:sym typeface="Arial"/>
              </a:rPr>
              <a:t>Rinde cuentas de su actuación a las comunidades a las que pertenece o con las que se relaciona profesionalmente (no únicamente al mercado o estado) 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03" name="Google Shape;10303;p12"/>
          <p:cNvSpPr/>
          <p:nvPr/>
        </p:nvSpPr>
        <p:spPr>
          <a:xfrm>
            <a:off x="1947306" y="5470261"/>
            <a:ext cx="8545800" cy="1186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b="0" i="0" lang="es-CL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Sujeto profesional, social, histórico y político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308" name="Shape 10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9" name="Google Shape;10309;p13"/>
          <p:cNvSpPr txBox="1"/>
          <p:nvPr/>
        </p:nvSpPr>
        <p:spPr>
          <a:xfrm>
            <a:off x="4706687" y="5902733"/>
            <a:ext cx="6418500" cy="3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b="0" i="0" lang="es-CL" sz="23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[Puede cambiar la foto por una de su establecimiento]</a:t>
            </a:r>
            <a:endParaRPr/>
          </a:p>
          <a:p>
            <a:pPr indent="-218440" lvl="0" marL="3429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310" name="Google Shape;10310;p13"/>
          <p:cNvSpPr txBox="1"/>
          <p:nvPr/>
        </p:nvSpPr>
        <p:spPr>
          <a:xfrm>
            <a:off x="715309" y="900983"/>
            <a:ext cx="10409700" cy="10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s-CL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Sujeto Profesional: RECUPERAR LA CENTRALIDAD DE LO PEDAGÓGICO</a:t>
            </a:r>
            <a:endParaRPr b="1" i="0" sz="2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0311" name="Google Shape;10311;p13"/>
          <p:cNvGrpSpPr/>
          <p:nvPr/>
        </p:nvGrpSpPr>
        <p:grpSpPr>
          <a:xfrm>
            <a:off x="870517" y="1986455"/>
            <a:ext cx="10492899" cy="4351200"/>
            <a:chOff x="11296" y="0"/>
            <a:chExt cx="10492899" cy="4351200"/>
          </a:xfrm>
        </p:grpSpPr>
        <p:sp>
          <p:nvSpPr>
            <p:cNvPr id="10312" name="Google Shape;10312;p13"/>
            <p:cNvSpPr/>
            <p:nvPr/>
          </p:nvSpPr>
          <p:spPr>
            <a:xfrm>
              <a:off x="788670" y="0"/>
              <a:ext cx="8938200" cy="43512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F5CCD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3" name="Google Shape;10313;p13"/>
            <p:cNvSpPr/>
            <p:nvPr/>
          </p:nvSpPr>
          <p:spPr>
            <a:xfrm>
              <a:off x="11296" y="1305401"/>
              <a:ext cx="3384600" cy="1740600"/>
            </a:xfrm>
            <a:prstGeom prst="roundRect">
              <a:avLst>
                <a:gd fmla="val 16667" name="adj"/>
              </a:avLst>
            </a:prstGeom>
            <a:solidFill>
              <a:srgbClr val="92D050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4" name="Google Shape;10314;p13"/>
            <p:cNvSpPr txBox="1"/>
            <p:nvPr/>
          </p:nvSpPr>
          <p:spPr>
            <a:xfrm>
              <a:off x="96262" y="1390367"/>
              <a:ext cx="3214800" cy="157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6675" lIns="106675" spcFirstLastPara="1" rIns="106675" wrap="square" tIns="1066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b="0" i="0" lang="es-CL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Investigador de su propia práctica</a:t>
              </a:r>
              <a:endParaRPr/>
            </a:p>
          </p:txBody>
        </p:sp>
        <p:sp>
          <p:nvSpPr>
            <p:cNvPr id="10315" name="Google Shape;10315;p13"/>
            <p:cNvSpPr/>
            <p:nvPr/>
          </p:nvSpPr>
          <p:spPr>
            <a:xfrm>
              <a:off x="3565445" y="1305401"/>
              <a:ext cx="3384600" cy="1740600"/>
            </a:xfrm>
            <a:prstGeom prst="roundRect">
              <a:avLst>
                <a:gd fmla="val 16667" name="adj"/>
              </a:avLst>
            </a:prstGeom>
            <a:solidFill>
              <a:srgbClr val="FF0000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6" name="Google Shape;10316;p13"/>
            <p:cNvSpPr txBox="1"/>
            <p:nvPr/>
          </p:nvSpPr>
          <p:spPr>
            <a:xfrm>
              <a:off x="3650411" y="1390367"/>
              <a:ext cx="3214800" cy="157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6675" lIns="106675" spcFirstLastPara="1" rIns="106675" wrap="square" tIns="1066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b="0" i="0" lang="es-CL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Reflexión profesional</a:t>
              </a:r>
              <a:endParaRPr/>
            </a:p>
          </p:txBody>
        </p:sp>
        <p:sp>
          <p:nvSpPr>
            <p:cNvPr id="10317" name="Google Shape;10317;p13"/>
            <p:cNvSpPr/>
            <p:nvPr/>
          </p:nvSpPr>
          <p:spPr>
            <a:xfrm>
              <a:off x="7119595" y="1305401"/>
              <a:ext cx="3384600" cy="1740600"/>
            </a:xfrm>
            <a:prstGeom prst="roundRect">
              <a:avLst>
                <a:gd fmla="val 16667" name="adj"/>
              </a:avLst>
            </a:prstGeom>
            <a:solidFill>
              <a:srgbClr val="C00000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8" name="Google Shape;10318;p13"/>
            <p:cNvSpPr txBox="1"/>
            <p:nvPr/>
          </p:nvSpPr>
          <p:spPr>
            <a:xfrm>
              <a:off x="7204561" y="1390367"/>
              <a:ext cx="3214800" cy="157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6675" lIns="106675" spcFirstLastPara="1" rIns="106675" wrap="square" tIns="1066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b="0" i="0" lang="es-CL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Experimentación e Innovación</a:t>
              </a:r>
              <a:endParaRPr/>
            </a:p>
          </p:txBody>
        </p:sp>
      </p:grpSp>
      <p:sp>
        <p:nvSpPr>
          <p:cNvPr id="10319" name="Google Shape;10319;p13"/>
          <p:cNvSpPr/>
          <p:nvPr/>
        </p:nvSpPr>
        <p:spPr>
          <a:xfrm>
            <a:off x="4435366" y="2081048"/>
            <a:ext cx="3363300" cy="7779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084C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Praxis (Freire), como la unión indisoluble entre acción y reflexión</a:t>
            </a:r>
            <a:endParaRPr/>
          </a:p>
        </p:txBody>
      </p:sp>
      <p:sp>
        <p:nvSpPr>
          <p:cNvPr id="10320" name="Google Shape;10320;p13"/>
          <p:cNvSpPr/>
          <p:nvPr/>
        </p:nvSpPr>
        <p:spPr>
          <a:xfrm>
            <a:off x="838200" y="5217616"/>
            <a:ext cx="3481500" cy="10854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084C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 el entendido que la práctica es el lugar del encuentro entre pedagogía y contexto (Freire)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24" name="Shape 10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5" name="Google Shape;10325;p14"/>
          <p:cNvSpPr txBox="1"/>
          <p:nvPr>
            <p:ph idx="2" type="body"/>
          </p:nvPr>
        </p:nvSpPr>
        <p:spPr>
          <a:xfrm>
            <a:off x="686516" y="4794847"/>
            <a:ext cx="10818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42900" lvl="0" marL="34290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b="1" lang="es-CL"/>
              <a:t>LO PEDAGÓGICO COMO BRÚJULA Y FUERZA MOTRIZ DEL APRENDIZAJE PROFESIONAL</a:t>
            </a:r>
            <a:endParaRPr/>
          </a:p>
          <a:p>
            <a:pPr indent="-342900" lvl="0" marL="342900" rt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b="1" lang="es-CL"/>
              <a:t>LA ESCUELA/LICEO COMO EPICENTRO DEL APRENDIZAJE PROFESIONAL DOCENTE</a:t>
            </a:r>
            <a:endParaRPr/>
          </a:p>
        </p:txBody>
      </p:sp>
      <p:sp>
        <p:nvSpPr>
          <p:cNvPr id="10326" name="Google Shape;10326;p14"/>
          <p:cNvSpPr txBox="1"/>
          <p:nvPr/>
        </p:nvSpPr>
        <p:spPr>
          <a:xfrm>
            <a:off x="715309" y="900983"/>
            <a:ext cx="9585000" cy="10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s-CL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CICLO EXPERIMENTAL Y APRENDIZAJE PROFESIONAL </a:t>
            </a:r>
            <a:endParaRPr b="1" i="0" sz="24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0327" name="Google Shape;10327;p14"/>
          <p:cNvGrpSpPr/>
          <p:nvPr/>
        </p:nvGrpSpPr>
        <p:grpSpPr>
          <a:xfrm>
            <a:off x="839219" y="1825626"/>
            <a:ext cx="10513613" cy="3389700"/>
            <a:chOff x="1019" y="0"/>
            <a:chExt cx="10513613" cy="3389700"/>
          </a:xfrm>
        </p:grpSpPr>
        <p:sp>
          <p:nvSpPr>
            <p:cNvPr id="10328" name="Google Shape;10328;p14"/>
            <p:cNvSpPr/>
            <p:nvPr/>
          </p:nvSpPr>
          <p:spPr>
            <a:xfrm>
              <a:off x="788670" y="0"/>
              <a:ext cx="8938200" cy="33897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CAD3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9" name="Google Shape;10329;p14"/>
            <p:cNvSpPr/>
            <p:nvPr/>
          </p:nvSpPr>
          <p:spPr>
            <a:xfrm>
              <a:off x="1019" y="1016952"/>
              <a:ext cx="3327600" cy="1356000"/>
            </a:xfrm>
            <a:prstGeom prst="roundRect">
              <a:avLst>
                <a:gd fmla="val 16667" name="adj"/>
              </a:avLst>
            </a:prstGeom>
            <a:solidFill>
              <a:srgbClr val="0969B2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0" name="Google Shape;10330;p14"/>
            <p:cNvSpPr txBox="1"/>
            <p:nvPr/>
          </p:nvSpPr>
          <p:spPr>
            <a:xfrm>
              <a:off x="67210" y="1083143"/>
              <a:ext cx="3195300" cy="122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6675" lIns="106675" spcFirstLastPara="1" rIns="106675" wrap="square" tIns="1066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b="0" i="0" lang="es-CL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Reflexión</a:t>
              </a:r>
              <a:endParaRPr/>
            </a:p>
          </p:txBody>
        </p:sp>
        <p:sp>
          <p:nvSpPr>
            <p:cNvPr id="10331" name="Google Shape;10331;p14"/>
            <p:cNvSpPr/>
            <p:nvPr/>
          </p:nvSpPr>
          <p:spPr>
            <a:xfrm>
              <a:off x="3594025" y="1016952"/>
              <a:ext cx="3327600" cy="1356000"/>
            </a:xfrm>
            <a:prstGeom prst="roundRect">
              <a:avLst>
                <a:gd fmla="val 16667" name="adj"/>
              </a:avLst>
            </a:prstGeom>
            <a:solidFill>
              <a:srgbClr val="FF0000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2" name="Google Shape;10332;p14"/>
            <p:cNvSpPr txBox="1"/>
            <p:nvPr/>
          </p:nvSpPr>
          <p:spPr>
            <a:xfrm>
              <a:off x="3660216" y="1083143"/>
              <a:ext cx="3195300" cy="122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6675" lIns="106675" spcFirstLastPara="1" rIns="106675" wrap="square" tIns="1066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b="0" i="0" lang="es-CL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Experimentación</a:t>
              </a:r>
              <a:endParaRPr/>
            </a:p>
          </p:txBody>
        </p:sp>
        <p:sp>
          <p:nvSpPr>
            <p:cNvPr id="10333" name="Google Shape;10333;p14"/>
            <p:cNvSpPr/>
            <p:nvPr/>
          </p:nvSpPr>
          <p:spPr>
            <a:xfrm>
              <a:off x="7187031" y="1016952"/>
              <a:ext cx="3327600" cy="1356000"/>
            </a:xfrm>
            <a:prstGeom prst="roundRect">
              <a:avLst>
                <a:gd fmla="val 16667" name="adj"/>
              </a:avLst>
            </a:prstGeom>
            <a:solidFill>
              <a:srgbClr val="C00000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4" name="Google Shape;10334;p14"/>
            <p:cNvSpPr txBox="1"/>
            <p:nvPr/>
          </p:nvSpPr>
          <p:spPr>
            <a:xfrm>
              <a:off x="7253222" y="1083143"/>
              <a:ext cx="3195300" cy="122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6675" lIns="106675" spcFirstLastPara="1" rIns="106675" wrap="square" tIns="1066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b="0" i="0" lang="es-CL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Innovación</a:t>
              </a:r>
              <a:endParaRPr/>
            </a:p>
          </p:txBody>
        </p:sp>
      </p:grpSp>
      <p:sp>
        <p:nvSpPr>
          <p:cNvPr id="10335" name="Google Shape;10335;p14"/>
          <p:cNvSpPr txBox="1"/>
          <p:nvPr/>
        </p:nvSpPr>
        <p:spPr>
          <a:xfrm>
            <a:off x="2769933" y="2006734"/>
            <a:ext cx="5475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SENTIDOS Y ALCANCES DE LA REFLEXIVIDAD DOCENTE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339" name="Shape 10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0" name="Google Shape;1034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09825" y="704850"/>
            <a:ext cx="7772402" cy="4984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