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6" r:id="rId5"/>
    <p:sldId id="267" r:id="rId6"/>
    <p:sldId id="276" r:id="rId7"/>
    <p:sldId id="269" r:id="rId8"/>
    <p:sldId id="259" r:id="rId9"/>
    <p:sldId id="260" r:id="rId10"/>
    <p:sldId id="275" r:id="rId11"/>
    <p:sldId id="261" r:id="rId12"/>
    <p:sldId id="262" r:id="rId13"/>
    <p:sldId id="272" r:id="rId14"/>
    <p:sldId id="273" r:id="rId15"/>
    <p:sldId id="263" r:id="rId16"/>
    <p:sldId id="270" r:id="rId17"/>
    <p:sldId id="271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96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2 Rectángulo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23 Rectángulo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24 Rectángulo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25 Rectángulo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26 Rectángulo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29 Rectángulo redondeado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30 Rectángulo redondeado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6 Rectángulo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9 Rectángulo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0 Rectángulo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18 Rectángulo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7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B2324-5BD7-4220-A0FF-330E082AEF41}" type="datetimeFigureOut">
              <a:rPr lang="es-ES"/>
              <a:pPr>
                <a:defRPr/>
              </a:pPr>
              <a:t>23/01/2012</a:t>
            </a:fld>
            <a:endParaRPr lang="es-ES"/>
          </a:p>
        </p:txBody>
      </p:sp>
      <p:sp>
        <p:nvSpPr>
          <p:cNvPr id="18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5A15E2-27DF-43FE-B54D-8ABFF276A85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63C1E-9D37-4D58-8277-B807CD76783D}" type="datetimeFigureOut">
              <a:rPr lang="es-ES"/>
              <a:pPr>
                <a:defRPr/>
              </a:pPr>
              <a:t>23/01/2012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37743-5120-425B-99C4-934BAB6089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91301-F3A5-446D-A0DB-735C21A942E4}" type="datetimeFigureOut">
              <a:rPr lang="es-ES"/>
              <a:pPr>
                <a:defRPr/>
              </a:pPr>
              <a:t>23/01/2012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40574-C7B6-4AEC-809E-E5E7D7E1D3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A2C31-F936-4B5F-B8FD-4DE43DC407B8}" type="datetimeFigureOut">
              <a:rPr lang="es-ES"/>
              <a:pPr>
                <a:defRPr/>
              </a:pPr>
              <a:t>23/01/2012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C3227-D1C1-46FF-9A97-E7DED7C4C2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5859B-0A40-4E76-9682-63C19B1D2CAC}" type="datetimeFigureOut">
              <a:rPr lang="es-ES"/>
              <a:pPr>
                <a:defRPr/>
              </a:pPr>
              <a:t>23/01/2012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41915-7D66-4AA2-9241-A1E42CF6802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BA45C-63E2-420B-93D2-E5340BD4D5C2}" type="datetimeFigureOut">
              <a:rPr lang="es-ES"/>
              <a:pPr>
                <a:defRPr/>
              </a:pPr>
              <a:t>23/01/2012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C2580-9BF8-4F73-B679-BD9C068FB0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8C91C52-5FDC-4771-B21B-F680E0C3C1DB}" type="datetimeFigureOut">
              <a:rPr lang="es-ES"/>
              <a:pPr>
                <a:defRPr/>
              </a:pPr>
              <a:t>23/01/2012</a:t>
            </a:fld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CDFF622-A9B0-47BA-9F4C-EA7BBA8E42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52CB3-73E1-45C8-A26A-B991826DB85B}" type="datetimeFigureOut">
              <a:rPr lang="es-ES"/>
              <a:pPr>
                <a:defRPr/>
              </a:pPr>
              <a:t>23/01/2012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B4C7F-2524-454A-8870-3D35661D83B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C8D0A-2595-4BAE-B50D-0EBC12DEEA73}" type="datetimeFigureOut">
              <a:rPr lang="es-ES"/>
              <a:pPr>
                <a:defRPr/>
              </a:pPr>
              <a:t>23/01/2012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15801-CA12-4175-9FB4-E218613DBC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5470B-B09D-4D9B-B72B-D8199F9C4A9E}" type="datetimeFigureOut">
              <a:rPr lang="es-ES"/>
              <a:pPr>
                <a:defRPr/>
              </a:pPr>
              <a:t>23/01/2012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3480E-5E5D-4AAB-A5E6-A28250036CA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F4F3F-A908-409B-ACF3-622F8F675BC9}" type="datetimeFigureOut">
              <a:rPr lang="es-ES"/>
              <a:pPr>
                <a:defRPr/>
              </a:pPr>
              <a:t>23/01/2012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20081-1A16-46E8-A340-3F3B344ADC9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28 Rectángulo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29 Rectángulo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2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40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113A2C2B-3C37-45FB-B093-630A9B31A28C}" type="datetimeFigureOut">
              <a:rPr lang="es-ES"/>
              <a:pPr>
                <a:defRPr/>
              </a:pPr>
              <a:t>23/01/2012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0EA76092-93A1-4DA7-8338-AAD4F9F7601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18" r:id="rId3"/>
    <p:sldLayoutId id="2147483717" r:id="rId4"/>
    <p:sldLayoutId id="2147483721" r:id="rId5"/>
    <p:sldLayoutId id="2147483722" r:id="rId6"/>
    <p:sldLayoutId id="2147483716" r:id="rId7"/>
    <p:sldLayoutId id="2147483715" r:id="rId8"/>
    <p:sldLayoutId id="2147483714" r:id="rId9"/>
    <p:sldLayoutId id="2147483713" r:id="rId10"/>
    <p:sldLayoutId id="214748371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9C007F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9C007F"/>
        </a:buClr>
        <a:buFont typeface="Georgia" pitchFamily="18" charset="0"/>
        <a:buChar char="▫"/>
        <a:defRPr sz="2000" kern="1200">
          <a:solidFill>
            <a:srgbClr val="9C007F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3 Título"/>
          <p:cNvSpPr>
            <a:spLocks noGrp="1"/>
          </p:cNvSpPr>
          <p:nvPr>
            <p:ph type="ctrTitle"/>
          </p:nvPr>
        </p:nvSpPr>
        <p:spPr>
          <a:xfrm>
            <a:off x="457200" y="476250"/>
            <a:ext cx="8458200" cy="3168650"/>
          </a:xfrm>
        </p:spPr>
        <p:txBody>
          <a:bodyPr/>
          <a:lstStyle/>
          <a:p>
            <a:pPr algn="ctr"/>
            <a:r>
              <a:rPr lang="es-ES" sz="3100" b="1" smtClean="0"/>
              <a:t>Evaluación de los talleres de fútbol realizados por PEC - Recoleta</a:t>
            </a:r>
            <a:r>
              <a:rPr lang="es-ES" sz="3100" smtClean="0"/>
              <a:t/>
            </a:r>
            <a:br>
              <a:rPr lang="es-ES" sz="3100" smtClean="0"/>
            </a:br>
            <a:r>
              <a:rPr lang="es-ES" sz="3100" smtClean="0"/>
              <a:t/>
            </a:r>
            <a:br>
              <a:rPr lang="es-ES" sz="3100" smtClean="0"/>
            </a:br>
            <a:r>
              <a:rPr lang="es-ES" sz="3100" b="1" smtClean="0"/>
              <a:t>Institución:</a:t>
            </a:r>
            <a:r>
              <a:rPr lang="es-ES" sz="3100" smtClean="0"/>
              <a:t> ACHNU</a:t>
            </a:r>
            <a:br>
              <a:rPr lang="es-ES" sz="3100" smtClean="0"/>
            </a:br>
            <a:r>
              <a:rPr lang="es-ES" sz="3100" smtClean="0"/>
              <a:t/>
            </a:r>
            <a:br>
              <a:rPr lang="es-ES" sz="3100" smtClean="0"/>
            </a:br>
            <a:endParaRPr lang="es-ES" smtClean="0"/>
          </a:p>
        </p:txBody>
      </p:sp>
      <p:sp>
        <p:nvSpPr>
          <p:cNvPr id="13314" name="2 Subtítulo"/>
          <p:cNvSpPr>
            <a:spLocks noGrp="1"/>
          </p:cNvSpPr>
          <p:nvPr>
            <p:ph type="subTitle" idx="1"/>
          </p:nvPr>
        </p:nvSpPr>
        <p:spPr>
          <a:xfrm>
            <a:off x="323850" y="4041775"/>
            <a:ext cx="4176713" cy="2087563"/>
          </a:xfrm>
        </p:spPr>
        <p:txBody>
          <a:bodyPr/>
          <a:lstStyle/>
          <a:p>
            <a:pPr marL="63500"/>
            <a:r>
              <a:rPr lang="es-ES" sz="1900" b="1" smtClean="0"/>
              <a:t>Universidad de Chile </a:t>
            </a:r>
          </a:p>
          <a:p>
            <a:pPr marL="63500"/>
            <a:r>
              <a:rPr lang="es-ES" sz="1900" b="1" smtClean="0"/>
              <a:t>Facultad de Ciencias Sociales</a:t>
            </a:r>
            <a:endParaRPr lang="es-ES" sz="1900" smtClean="0"/>
          </a:p>
          <a:p>
            <a:pPr marL="63500"/>
            <a:r>
              <a:rPr lang="es-ES" sz="1900" b="1" smtClean="0"/>
              <a:t>Departamento de Sociología</a:t>
            </a:r>
            <a:endParaRPr lang="es-ES" sz="1900" smtClean="0"/>
          </a:p>
          <a:p>
            <a:pPr marL="63500"/>
            <a:r>
              <a:rPr lang="es-ES" sz="1900" b="1" smtClean="0"/>
              <a:t>Cátedra:</a:t>
            </a:r>
            <a:r>
              <a:rPr lang="es-ES" sz="1900" smtClean="0"/>
              <a:t> Evaluación de Intervenciones Sociales</a:t>
            </a:r>
          </a:p>
        </p:txBody>
      </p:sp>
      <p:pic>
        <p:nvPicPr>
          <p:cNvPr id="13315" name="Picture 2" descr="http://www.ciencias.uchile.cl/ciencias/iso/Logo_The_Bes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0"/>
            <a:ext cx="647700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1 CuadroTexto"/>
          <p:cNvSpPr txBox="1">
            <a:spLocks noChangeArrowheads="1"/>
          </p:cNvSpPr>
          <p:nvPr/>
        </p:nvSpPr>
        <p:spPr bwMode="auto">
          <a:xfrm>
            <a:off x="6084888" y="5103813"/>
            <a:ext cx="25908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DO" sz="1500">
                <a:latin typeface="Georgia" pitchFamily="18" charset="0"/>
              </a:rPr>
              <a:t>Catalina Canals</a:t>
            </a:r>
          </a:p>
          <a:p>
            <a:pPr algn="r"/>
            <a:r>
              <a:rPr lang="es-DO" sz="1500">
                <a:latin typeface="Georgia" pitchFamily="18" charset="0"/>
              </a:rPr>
              <a:t>Carolina Galleguillos</a:t>
            </a:r>
          </a:p>
          <a:p>
            <a:pPr algn="r"/>
            <a:r>
              <a:rPr lang="es-DO" sz="1500">
                <a:latin typeface="Georgia" pitchFamily="18" charset="0"/>
              </a:rPr>
              <a:t>Camila Mella</a:t>
            </a:r>
          </a:p>
          <a:p>
            <a:pPr algn="r"/>
            <a:r>
              <a:rPr lang="es-DO" sz="1500">
                <a:latin typeface="Georgia" pitchFamily="18" charset="0"/>
              </a:rPr>
              <a:t>Macarena Muñoz</a:t>
            </a:r>
          </a:p>
          <a:p>
            <a:pPr algn="r"/>
            <a:r>
              <a:rPr lang="es-DO" sz="1500">
                <a:latin typeface="Georgia" pitchFamily="18" charset="0"/>
              </a:rPr>
              <a:t>Alexia Vásquez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Título"/>
          <p:cNvSpPr>
            <a:spLocks noGrp="1"/>
          </p:cNvSpPr>
          <p:nvPr>
            <p:ph type="title"/>
          </p:nvPr>
        </p:nvSpPr>
        <p:spPr>
          <a:xfrm>
            <a:off x="292100" y="614363"/>
            <a:ext cx="8382000" cy="1069975"/>
          </a:xfrm>
        </p:spPr>
        <p:txBody>
          <a:bodyPr/>
          <a:lstStyle/>
          <a:p>
            <a:pPr algn="ctr"/>
            <a:r>
              <a:rPr lang="es-DO" smtClean="0"/>
              <a:t>III. Metodología</a:t>
            </a:r>
          </a:p>
        </p:txBody>
      </p:sp>
      <p:grpSp>
        <p:nvGrpSpPr>
          <p:cNvPr id="22530" name="Group 19"/>
          <p:cNvGrpSpPr>
            <a:grpSpLocks/>
          </p:cNvGrpSpPr>
          <p:nvPr/>
        </p:nvGrpSpPr>
        <p:grpSpPr bwMode="auto">
          <a:xfrm>
            <a:off x="3117850" y="2074863"/>
            <a:ext cx="5040313" cy="4321175"/>
            <a:chOff x="2195736" y="1988840"/>
            <a:chExt cx="5040560" cy="4320480"/>
          </a:xfrm>
        </p:grpSpPr>
        <p:sp>
          <p:nvSpPr>
            <p:cNvPr id="10" name="Oval 9"/>
            <p:cNvSpPr/>
            <p:nvPr/>
          </p:nvSpPr>
          <p:spPr>
            <a:xfrm>
              <a:off x="2195736" y="1988840"/>
              <a:ext cx="5040560" cy="43204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4716810" y="1988840"/>
              <a:ext cx="0" cy="4320480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10" idx="1"/>
            </p:cNvCxnSpPr>
            <p:nvPr/>
          </p:nvCxnSpPr>
          <p:spPr>
            <a:xfrm>
              <a:off x="2933960" y="2622150"/>
              <a:ext cx="3654604" cy="3053859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0" idx="3"/>
            </p:cNvCxnSpPr>
            <p:nvPr/>
          </p:nvCxnSpPr>
          <p:spPr>
            <a:xfrm flipV="1">
              <a:off x="2933960" y="2709449"/>
              <a:ext cx="3654604" cy="2966560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31" name="TextBox 20"/>
          <p:cNvSpPr txBox="1">
            <a:spLocks noChangeArrowheads="1"/>
          </p:cNvSpPr>
          <p:nvPr/>
        </p:nvSpPr>
        <p:spPr bwMode="auto">
          <a:xfrm rot="2007268">
            <a:off x="6873875" y="2365375"/>
            <a:ext cx="1944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000" b="1">
                <a:latin typeface="Georgia" pitchFamily="18" charset="0"/>
              </a:rPr>
              <a:t>Concepto  +</a:t>
            </a:r>
          </a:p>
        </p:txBody>
      </p:sp>
      <p:sp>
        <p:nvSpPr>
          <p:cNvPr id="22532" name="TextBox 21"/>
          <p:cNvSpPr txBox="1">
            <a:spLocks noChangeArrowheads="1"/>
          </p:cNvSpPr>
          <p:nvPr/>
        </p:nvSpPr>
        <p:spPr bwMode="auto">
          <a:xfrm rot="-2522299">
            <a:off x="5343525" y="3327400"/>
            <a:ext cx="1944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400" b="1">
                <a:latin typeface="Georgia" pitchFamily="18" charset="0"/>
              </a:rPr>
              <a:t>Concepto  -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5421313" y="3810000"/>
            <a:ext cx="455612" cy="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421313" y="3521075"/>
            <a:ext cx="455612" cy="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410200" y="3233738"/>
            <a:ext cx="454025" cy="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410200" y="2946400"/>
            <a:ext cx="454025" cy="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405438" y="2657475"/>
            <a:ext cx="454025" cy="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410200" y="2370138"/>
            <a:ext cx="454025" cy="0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9" name="TextBox 30"/>
          <p:cNvSpPr txBox="1">
            <a:spLocks noChangeArrowheads="1"/>
          </p:cNvSpPr>
          <p:nvPr/>
        </p:nvSpPr>
        <p:spPr bwMode="auto">
          <a:xfrm>
            <a:off x="5299075" y="1492250"/>
            <a:ext cx="73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>
                <a:latin typeface="Georgia" pitchFamily="18" charset="0"/>
              </a:rPr>
              <a:t>7</a:t>
            </a:r>
          </a:p>
        </p:txBody>
      </p:sp>
      <p:sp>
        <p:nvSpPr>
          <p:cNvPr id="22540" name="TextBox 31"/>
          <p:cNvSpPr txBox="1">
            <a:spLocks noChangeArrowheads="1"/>
          </p:cNvSpPr>
          <p:nvPr/>
        </p:nvSpPr>
        <p:spPr bwMode="auto">
          <a:xfrm>
            <a:off x="179388" y="2108200"/>
            <a:ext cx="2938462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400">
                <a:latin typeface="Georgia" pitchFamily="18" charset="0"/>
              </a:rPr>
              <a:t>Derecho de uso del espacio público</a:t>
            </a:r>
          </a:p>
          <a:p>
            <a:endParaRPr lang="es-CL" sz="2400">
              <a:latin typeface="Georgia" pitchFamily="18" charset="0"/>
            </a:endParaRPr>
          </a:p>
          <a:p>
            <a:r>
              <a:rPr lang="es-CL" sz="2400">
                <a:latin typeface="Georgia" pitchFamily="18" charset="0"/>
              </a:rPr>
              <a:t>Derecho a la recreación sana</a:t>
            </a:r>
          </a:p>
          <a:p>
            <a:endParaRPr lang="es-CL" sz="2400">
              <a:latin typeface="Georgia" pitchFamily="18" charset="0"/>
            </a:endParaRPr>
          </a:p>
          <a:p>
            <a:r>
              <a:rPr lang="es-CL" sz="2400">
                <a:latin typeface="Georgia" pitchFamily="18" charset="0"/>
              </a:rPr>
              <a:t>Derecho a ser tratado con respeto</a:t>
            </a:r>
          </a:p>
          <a:p>
            <a:endParaRPr lang="es-CL" sz="2400">
              <a:latin typeface="Georgia" pitchFamily="18" charset="0"/>
            </a:endParaRPr>
          </a:p>
          <a:p>
            <a:r>
              <a:rPr lang="es-CL" sz="2400">
                <a:latin typeface="Georgia" pitchFamily="18" charset="0"/>
              </a:rPr>
              <a:t>Eje Normativo (transversal)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0700" y="549275"/>
            <a:ext cx="8229600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DO" dirty="0" smtClean="0"/>
              <a:t>IV. Principales resultados</a:t>
            </a:r>
            <a:br>
              <a:rPr lang="es-DO" dirty="0" smtClean="0"/>
            </a:br>
            <a:r>
              <a:rPr lang="es-DO" sz="2700" dirty="0" smtClean="0"/>
              <a:t>Instituciones garantes</a:t>
            </a:r>
            <a:endParaRPr lang="es-DO" sz="2700" dirty="0"/>
          </a:p>
        </p:txBody>
      </p:sp>
      <p:sp>
        <p:nvSpPr>
          <p:cNvPr id="23554" name="2 Marcador de contenido"/>
          <p:cNvSpPr>
            <a:spLocks noGrp="1"/>
          </p:cNvSpPr>
          <p:nvPr>
            <p:ph idx="1"/>
          </p:nvPr>
        </p:nvSpPr>
        <p:spPr>
          <a:xfrm>
            <a:off x="520700" y="2533650"/>
            <a:ext cx="8229600" cy="4324350"/>
          </a:xfrm>
        </p:spPr>
        <p:txBody>
          <a:bodyPr/>
          <a:lstStyle/>
          <a:p>
            <a:r>
              <a:rPr lang="es-CL" sz="2400" smtClean="0"/>
              <a:t>Alta </a:t>
            </a:r>
            <a:r>
              <a:rPr lang="es-CL" sz="2400" b="1" smtClean="0"/>
              <a:t>personalización</a:t>
            </a:r>
            <a:r>
              <a:rPr lang="es-CL" sz="2400" smtClean="0"/>
              <a:t> de las funciones a desarrollar.</a:t>
            </a:r>
          </a:p>
          <a:p>
            <a:endParaRPr lang="es-CL" sz="1000" smtClean="0"/>
          </a:p>
          <a:p>
            <a:r>
              <a:rPr lang="es-CL" sz="2400" b="1" smtClean="0"/>
              <a:t>Relación informal </a:t>
            </a:r>
            <a:r>
              <a:rPr lang="es-CL" sz="2400" smtClean="0"/>
              <a:t>con CORDESAN y vinculación </a:t>
            </a:r>
            <a:r>
              <a:rPr lang="es-CL" sz="2400" b="1" smtClean="0"/>
              <a:t>burocrática</a:t>
            </a:r>
            <a:r>
              <a:rPr lang="es-CL" sz="2400" smtClean="0"/>
              <a:t> con la Corporación de Deportes de la I.M. de Recoleta.</a:t>
            </a:r>
          </a:p>
          <a:p>
            <a:endParaRPr lang="es-CL" sz="1000" smtClean="0"/>
          </a:p>
          <a:p>
            <a:r>
              <a:rPr lang="es-CL" sz="2400" b="1" smtClean="0"/>
              <a:t>Inexistencia de canales formales </a:t>
            </a:r>
            <a:r>
              <a:rPr lang="es-CL" sz="2400" smtClean="0"/>
              <a:t>de comunicación.</a:t>
            </a:r>
          </a:p>
          <a:p>
            <a:endParaRPr lang="es-CL" sz="1000" smtClean="0"/>
          </a:p>
          <a:p>
            <a:r>
              <a:rPr lang="es-CL" sz="2400" b="1" smtClean="0"/>
              <a:t>Desconocimiento mutuo </a:t>
            </a:r>
            <a:r>
              <a:rPr lang="es-CL" sz="2400" smtClean="0"/>
              <a:t>entre las organizaciones involucradas y sus funciones. No se forma una relación de trabajo proactiva.</a:t>
            </a:r>
          </a:p>
        </p:txBody>
      </p:sp>
      <p:sp>
        <p:nvSpPr>
          <p:cNvPr id="23555" name="7 Rectángulo"/>
          <p:cNvSpPr>
            <a:spLocks noChangeArrowheads="1"/>
          </p:cNvSpPr>
          <p:nvPr/>
        </p:nvSpPr>
        <p:spPr bwMode="auto">
          <a:xfrm>
            <a:off x="1547813" y="1700213"/>
            <a:ext cx="61737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CL">
                <a:latin typeface="Georgia" pitchFamily="18" charset="0"/>
              </a:rPr>
              <a:t>Corporación de Desarrollo de Santiago (CORDESAN)</a:t>
            </a:r>
          </a:p>
          <a:p>
            <a:pPr>
              <a:buFont typeface="Arial" charset="0"/>
              <a:buChar char="•"/>
            </a:pPr>
            <a:r>
              <a:rPr lang="es-CL">
                <a:latin typeface="Georgia" pitchFamily="18" charset="0"/>
              </a:rPr>
              <a:t>Corporación de Deportes de la I.M. de Recoleta.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DO" dirty="0" smtClean="0"/>
              <a:t>Principales resultados</a:t>
            </a:r>
            <a:br>
              <a:rPr lang="es-DO" dirty="0" smtClean="0"/>
            </a:br>
            <a:r>
              <a:rPr lang="es-DO" sz="2700" dirty="0" smtClean="0"/>
              <a:t>Niñas, Niños y Jóvenes</a:t>
            </a:r>
            <a:endParaRPr lang="es-DO" sz="2700" dirty="0"/>
          </a:p>
        </p:txBody>
      </p:sp>
      <p:sp>
        <p:nvSpPr>
          <p:cNvPr id="24578" name="2 Marcador de contenido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5084762"/>
          </a:xfrm>
        </p:spPr>
        <p:txBody>
          <a:bodyPr/>
          <a:lstStyle/>
          <a:p>
            <a:pPr algn="just"/>
            <a:r>
              <a:rPr lang="es-CL" sz="2400" b="1" smtClean="0"/>
              <a:t>Restablecimiento del derecho a la recreación sana</a:t>
            </a:r>
            <a:r>
              <a:rPr lang="es-CL" sz="2400" smtClean="0"/>
              <a:t>: los NNJ reconocen cambios, y el aporte del taller en el alejamiento de las drogas.</a:t>
            </a:r>
          </a:p>
          <a:p>
            <a:pPr algn="just"/>
            <a:endParaRPr lang="es-CL" sz="2400" smtClean="0"/>
          </a:p>
          <a:p>
            <a:pPr algn="just"/>
            <a:endParaRPr lang="es-CL" sz="1000" smtClean="0"/>
          </a:p>
          <a:p>
            <a:pPr algn="just"/>
            <a:r>
              <a:rPr lang="es-CL" sz="2400" b="1" smtClean="0"/>
              <a:t>Restablecimiento del derecho al uso de espacio público</a:t>
            </a:r>
            <a:r>
              <a:rPr lang="es-CL" sz="2400" smtClean="0"/>
              <a:t>, si bien no es extensible fuera del taller. </a:t>
            </a:r>
          </a:p>
          <a:p>
            <a:pPr algn="just"/>
            <a:endParaRPr lang="es-CL" sz="2400" smtClean="0"/>
          </a:p>
          <a:p>
            <a:pPr algn="just"/>
            <a:endParaRPr lang="es-CL" sz="1000" smtClean="0"/>
          </a:p>
          <a:p>
            <a:pPr algn="just"/>
            <a:r>
              <a:rPr lang="es-CL" sz="2400" smtClean="0"/>
              <a:t>No hay apropiación por parte de los NNJ de la infraestructura del taller y por ende hay </a:t>
            </a:r>
            <a:r>
              <a:rPr lang="es-CL" sz="2400" b="1" smtClean="0"/>
              <a:t>faltas al cuidado</a:t>
            </a:r>
            <a:r>
              <a:rPr lang="es-CL" sz="2400" smtClean="0"/>
              <a:t>.</a:t>
            </a:r>
          </a:p>
          <a:p>
            <a:endParaRPr lang="es-CL" sz="1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DO" dirty="0" smtClean="0"/>
              <a:t>Principales resultados</a:t>
            </a:r>
            <a:br>
              <a:rPr lang="es-DO" dirty="0" smtClean="0"/>
            </a:br>
            <a:r>
              <a:rPr lang="es-DO" sz="2700" dirty="0" smtClean="0"/>
              <a:t>Niñas, Niños y Jóvenes</a:t>
            </a:r>
            <a:endParaRPr lang="es-DO" sz="2700" dirty="0"/>
          </a:p>
        </p:txBody>
      </p:sp>
      <p:sp>
        <p:nvSpPr>
          <p:cNvPr id="25602" name="2 Marcador de contenido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5084762"/>
          </a:xfrm>
        </p:spPr>
        <p:txBody>
          <a:bodyPr/>
          <a:lstStyle/>
          <a:p>
            <a:pPr algn="just"/>
            <a:endParaRPr lang="es-CL" sz="1000" smtClean="0"/>
          </a:p>
          <a:p>
            <a:pPr algn="just"/>
            <a:r>
              <a:rPr lang="es-CL" sz="2400" smtClean="0"/>
              <a:t>Reconocimiento de la </a:t>
            </a:r>
            <a:r>
              <a:rPr lang="es-CL" sz="2400" b="1" smtClean="0"/>
              <a:t>existencia y aceptación de normas</a:t>
            </a:r>
            <a:r>
              <a:rPr lang="es-CL" sz="2400" smtClean="0"/>
              <a:t>, pero hay </a:t>
            </a:r>
            <a:r>
              <a:rPr lang="es-CL" sz="2400" b="1" smtClean="0"/>
              <a:t>fallas en el cumplimiento</a:t>
            </a:r>
            <a:r>
              <a:rPr lang="es-CL" sz="2400" smtClean="0"/>
              <a:t>.</a:t>
            </a:r>
          </a:p>
          <a:p>
            <a:pPr algn="just"/>
            <a:endParaRPr lang="es-CL" sz="2400" smtClean="0"/>
          </a:p>
          <a:p>
            <a:pPr algn="just"/>
            <a:endParaRPr lang="es-CL" sz="1000" smtClean="0"/>
          </a:p>
          <a:p>
            <a:pPr algn="just"/>
            <a:r>
              <a:rPr lang="es-CL" sz="2400" b="1" smtClean="0"/>
              <a:t>Derecho a tratar y ser tratado con respeto </a:t>
            </a:r>
            <a:r>
              <a:rPr lang="es-CL" sz="2400" smtClean="0"/>
              <a:t>no se cumple cabalmente entre ellos, y tampoco totalmente por los «tíos» al haber impuntualidad.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/>
          <a:lstStyle/>
          <a:p>
            <a:pPr algn="ctr"/>
            <a:r>
              <a:rPr lang="es-CL" smtClean="0"/>
              <a:t>Conclusiones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727200"/>
            <a:ext cx="8229600" cy="4324350"/>
          </a:xfrm>
        </p:spPr>
        <p:txBody>
          <a:bodyPr>
            <a:normAutofit fontScale="92500" lnSpcReduction="10000"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dirty="0" smtClean="0"/>
              <a:t>El </a:t>
            </a:r>
            <a:r>
              <a:rPr lang="es-CL" b="1" dirty="0" smtClean="0"/>
              <a:t>enfoque de derechos </a:t>
            </a:r>
            <a:r>
              <a:rPr lang="es-CL" dirty="0" smtClean="0"/>
              <a:t>se plasma en los talleres, pero no se logra cabalmente la </a:t>
            </a:r>
            <a:r>
              <a:rPr lang="es-CL" b="1" dirty="0" smtClean="0"/>
              <a:t>interiorización</a:t>
            </a:r>
            <a:r>
              <a:rPr lang="es-CL" dirty="0" smtClean="0"/>
              <a:t> ni la </a:t>
            </a:r>
            <a:r>
              <a:rPr lang="es-CL" b="1" dirty="0" smtClean="0"/>
              <a:t>restitución</a:t>
            </a:r>
            <a:r>
              <a:rPr lang="es-CL" dirty="0" smtClean="0"/>
              <a:t> por parte de los NNJ de sus derechos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dirty="0" smtClean="0"/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dirty="0" smtClean="0"/>
              <a:t>El enfoque de derechos es totalmente </a:t>
            </a:r>
            <a:r>
              <a:rPr lang="es-CL" b="1" dirty="0" smtClean="0"/>
              <a:t>desconocido</a:t>
            </a:r>
            <a:r>
              <a:rPr lang="es-CL" dirty="0" smtClean="0"/>
              <a:t> por parte de los </a:t>
            </a:r>
            <a:r>
              <a:rPr lang="es-CL" b="1" dirty="0" smtClean="0"/>
              <a:t>garantes.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dirty="0"/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dirty="0" smtClean="0"/>
              <a:t>La </a:t>
            </a:r>
            <a:r>
              <a:rPr lang="es-CL" b="1" dirty="0" smtClean="0"/>
              <a:t>habilitación social </a:t>
            </a:r>
            <a:r>
              <a:rPr lang="es-CL" dirty="0" smtClean="0"/>
              <a:t>requerida por parte de los NNJ junto a los </a:t>
            </a:r>
            <a:r>
              <a:rPr lang="es-CL" b="1" dirty="0" smtClean="0"/>
              <a:t>avances</a:t>
            </a:r>
            <a:r>
              <a:rPr lang="es-CL" dirty="0" smtClean="0"/>
              <a:t> observados justifican la </a:t>
            </a:r>
            <a:r>
              <a:rPr lang="es-CL" b="1" dirty="0" smtClean="0"/>
              <a:t>continuidad del programa</a:t>
            </a:r>
            <a:r>
              <a:rPr lang="es-CL" dirty="0" smtClean="0"/>
              <a:t>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DO" dirty="0" smtClean="0"/>
              <a:t>V. Recomendaciones</a:t>
            </a:r>
            <a:br>
              <a:rPr lang="es-DO" dirty="0" smtClean="0"/>
            </a:br>
            <a:r>
              <a:rPr lang="es-DO" sz="2700" dirty="0" smtClean="0"/>
              <a:t>Instituciones garantes</a:t>
            </a:r>
            <a:endParaRPr lang="es-DO" sz="2700" dirty="0"/>
          </a:p>
        </p:txBody>
      </p:sp>
      <p:sp>
        <p:nvSpPr>
          <p:cNvPr id="27650" name="2 Marcador de contenido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5018087"/>
          </a:xfrm>
        </p:spPr>
        <p:txBody>
          <a:bodyPr/>
          <a:lstStyle/>
          <a:p>
            <a:pPr algn="just"/>
            <a:r>
              <a:rPr lang="es-CL" sz="2400" smtClean="0"/>
              <a:t>Elaboración de estrategias conjuntas entre el equipo y los garantes, que permitan que los últimos se involucren activamente en el proceso de los NNJ, en tanto pueden aportar con información que no maneja el equipo.</a:t>
            </a:r>
          </a:p>
          <a:p>
            <a:pPr algn="just"/>
            <a:endParaRPr lang="es-CL" sz="1300" smtClean="0"/>
          </a:p>
          <a:p>
            <a:pPr marL="858838" lvl="1" indent="-457200" algn="just">
              <a:buFont typeface="Trebuchet MS" pitchFamily="34" charset="0"/>
              <a:buAutoNum type="arabicPeriod"/>
            </a:pPr>
            <a:r>
              <a:rPr lang="es-CL" sz="2200" b="1" smtClean="0">
                <a:solidFill>
                  <a:schemeClr val="tx1"/>
                </a:solidFill>
              </a:rPr>
              <a:t>Reunión entre las instituciones garantes y el equipo PEC Recoleta </a:t>
            </a:r>
            <a:r>
              <a:rPr lang="es-CL" sz="2200" smtClean="0">
                <a:solidFill>
                  <a:schemeClr val="tx1"/>
                </a:solidFill>
              </a:rPr>
              <a:t>para dar a conocer el programa</a:t>
            </a:r>
          </a:p>
          <a:p>
            <a:pPr marL="858838" lvl="1" indent="-457200" algn="just">
              <a:buFont typeface="Trebuchet MS" pitchFamily="34" charset="0"/>
              <a:buAutoNum type="arabicPeriod"/>
            </a:pPr>
            <a:endParaRPr lang="es-CL" sz="1000" smtClean="0">
              <a:solidFill>
                <a:schemeClr val="tx1"/>
              </a:solidFill>
            </a:endParaRPr>
          </a:p>
          <a:p>
            <a:pPr marL="858838" lvl="1" indent="-457200" algn="just">
              <a:buFont typeface="Trebuchet MS" pitchFamily="34" charset="0"/>
              <a:buAutoNum type="arabicPeriod"/>
            </a:pPr>
            <a:r>
              <a:rPr lang="es-CL" sz="2200" b="1" smtClean="0">
                <a:solidFill>
                  <a:schemeClr val="tx1"/>
                </a:solidFill>
              </a:rPr>
              <a:t>Reuniones periódicas instituciones garantes – PEC Recoleta</a:t>
            </a:r>
          </a:p>
          <a:p>
            <a:pPr marL="858838" lvl="1" indent="-457200" algn="just">
              <a:buFont typeface="Trebuchet MS" pitchFamily="34" charset="0"/>
              <a:buAutoNum type="arabicPeriod"/>
            </a:pPr>
            <a:endParaRPr lang="es-CL" sz="1000" b="1" smtClean="0">
              <a:solidFill>
                <a:schemeClr val="tx1"/>
              </a:solidFill>
            </a:endParaRPr>
          </a:p>
          <a:p>
            <a:pPr marL="858838" lvl="1" indent="-457200" algn="just">
              <a:buFont typeface="Trebuchet MS" pitchFamily="34" charset="0"/>
              <a:buAutoNum type="arabicPeriod"/>
            </a:pPr>
            <a:r>
              <a:rPr lang="es-CL" sz="2200" smtClean="0">
                <a:solidFill>
                  <a:schemeClr val="tx1"/>
                </a:solidFill>
              </a:rPr>
              <a:t>Estrategias de apropiación del espacio, consensuadas con los garantes, respecto de los NNJ con la infraestructura, como </a:t>
            </a:r>
            <a:r>
              <a:rPr lang="es-CL" sz="2200" b="1" smtClean="0">
                <a:solidFill>
                  <a:schemeClr val="tx1"/>
                </a:solidFill>
              </a:rPr>
              <a:t>tareas de mejoramiento del espacio.</a:t>
            </a:r>
            <a:endParaRPr lang="es-CL" sz="22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DO" dirty="0" smtClean="0"/>
              <a:t>Recomendaciones</a:t>
            </a:r>
            <a:br>
              <a:rPr lang="es-DO" dirty="0" smtClean="0"/>
            </a:br>
            <a:r>
              <a:rPr lang="es-DO" sz="2700" dirty="0" smtClean="0"/>
              <a:t>Niñas, Niños y Jóvenes</a:t>
            </a:r>
            <a:endParaRPr lang="es-DO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535487"/>
          </a:xfrm>
        </p:spPr>
        <p:txBody>
          <a:bodyPr>
            <a:normAutofit/>
          </a:bodyPr>
          <a:lstStyle/>
          <a:p>
            <a:pPr marL="365760" lvl="1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sz="2400" b="1" dirty="0">
                <a:solidFill>
                  <a:schemeClr val="tx1"/>
                </a:solidFill>
              </a:rPr>
              <a:t>Comprar una pelota de calidad </a:t>
            </a:r>
            <a:r>
              <a:rPr lang="es-CL" sz="2400" dirty="0">
                <a:solidFill>
                  <a:schemeClr val="tx1"/>
                </a:solidFill>
              </a:rPr>
              <a:t>o hacer un acuerdo con garantes de préstamo de pelota</a:t>
            </a:r>
            <a:r>
              <a:rPr lang="es-CL" sz="2400" dirty="0" smtClean="0">
                <a:solidFill>
                  <a:schemeClr val="tx1"/>
                </a:solidFill>
              </a:rPr>
              <a:t>. </a:t>
            </a:r>
          </a:p>
          <a:p>
            <a:pPr marL="3657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1500" dirty="0">
              <a:solidFill>
                <a:schemeClr val="tx1"/>
              </a:solidFill>
            </a:endParaRPr>
          </a:p>
          <a:p>
            <a:pPr marL="3657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sz="2400" dirty="0" smtClean="0">
                <a:solidFill>
                  <a:schemeClr val="tx1"/>
                </a:solidFill>
              </a:rPr>
              <a:t>Estrategias </a:t>
            </a:r>
            <a:r>
              <a:rPr lang="es-CL" sz="2400" dirty="0">
                <a:solidFill>
                  <a:schemeClr val="tx1"/>
                </a:solidFill>
              </a:rPr>
              <a:t>de apropiación del </a:t>
            </a:r>
            <a:r>
              <a:rPr lang="es-CL" sz="2400" dirty="0" smtClean="0">
                <a:solidFill>
                  <a:schemeClr val="tx1"/>
                </a:solidFill>
              </a:rPr>
              <a:t>espacio</a:t>
            </a:r>
            <a:r>
              <a:rPr lang="es-CL" sz="2400" b="1" dirty="0" smtClean="0">
                <a:solidFill>
                  <a:schemeClr val="tx1"/>
                </a:solidFill>
              </a:rPr>
              <a:t>.</a:t>
            </a:r>
            <a:endParaRPr lang="es-CL" sz="2400" dirty="0">
              <a:solidFill>
                <a:schemeClr val="tx1"/>
              </a:solidFill>
            </a:endParaRPr>
          </a:p>
          <a:p>
            <a:pPr marL="109728" lvl="1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s-CL" sz="1000" dirty="0" smtClean="0">
              <a:solidFill>
                <a:schemeClr val="tx1"/>
              </a:solidFill>
            </a:endParaRPr>
          </a:p>
          <a:p>
            <a:pPr marL="365760" lvl="1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sz="2400" b="1" dirty="0" smtClean="0">
                <a:solidFill>
                  <a:schemeClr val="tx1"/>
                </a:solidFill>
              </a:rPr>
              <a:t>Definición, previo </a:t>
            </a:r>
            <a:r>
              <a:rPr lang="es-CL" sz="2400" b="1" dirty="0">
                <a:solidFill>
                  <a:schemeClr val="tx1"/>
                </a:solidFill>
              </a:rPr>
              <a:t>a cada sesión del </a:t>
            </a:r>
            <a:r>
              <a:rPr lang="es-CL" sz="2400" b="1" dirty="0" smtClean="0">
                <a:solidFill>
                  <a:schemeClr val="tx1"/>
                </a:solidFill>
              </a:rPr>
              <a:t>taller, </a:t>
            </a:r>
            <a:r>
              <a:rPr lang="es-CL" sz="2400" b="1" dirty="0">
                <a:solidFill>
                  <a:schemeClr val="tx1"/>
                </a:solidFill>
              </a:rPr>
              <a:t>de normas y </a:t>
            </a:r>
            <a:r>
              <a:rPr lang="es-CL" sz="2400" b="1" dirty="0" smtClean="0">
                <a:solidFill>
                  <a:schemeClr val="tx1"/>
                </a:solidFill>
              </a:rPr>
              <a:t>sanciones</a:t>
            </a:r>
            <a:r>
              <a:rPr lang="es-CL" sz="2400" dirty="0" smtClean="0">
                <a:solidFill>
                  <a:schemeClr val="tx1"/>
                </a:solidFill>
              </a:rPr>
              <a:t>, referidas a la relación entre NNJ, y el uso de la infraestructura.</a:t>
            </a:r>
          </a:p>
          <a:p>
            <a:pPr marL="3657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1000" dirty="0" smtClean="0">
              <a:solidFill>
                <a:schemeClr val="tx1"/>
              </a:solidFill>
            </a:endParaRPr>
          </a:p>
          <a:p>
            <a:pPr marL="3657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DO" dirty="0" smtClean="0"/>
              <a:t>Recomendaciones</a:t>
            </a:r>
            <a:br>
              <a:rPr lang="es-DO" dirty="0" smtClean="0"/>
            </a:br>
            <a:r>
              <a:rPr lang="es-DO" sz="2700" dirty="0" smtClean="0"/>
              <a:t>Niñas, Niños y Jóvenes</a:t>
            </a:r>
            <a:endParaRPr lang="es-DO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6049962"/>
          </a:xfrm>
        </p:spPr>
        <p:txBody>
          <a:bodyPr>
            <a:normAutofit/>
          </a:bodyPr>
          <a:lstStyle/>
          <a:p>
            <a:pPr marL="3657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1000" dirty="0" smtClean="0">
              <a:solidFill>
                <a:schemeClr val="tx1"/>
              </a:solidFill>
            </a:endParaRPr>
          </a:p>
          <a:p>
            <a:pPr marL="3657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sz="2400" b="1" dirty="0" smtClean="0">
                <a:solidFill>
                  <a:schemeClr val="tx1"/>
                </a:solidFill>
              </a:rPr>
              <a:t>Prestar </a:t>
            </a:r>
            <a:r>
              <a:rPr lang="es-CL" sz="2400" b="1" dirty="0">
                <a:solidFill>
                  <a:schemeClr val="tx1"/>
                </a:solidFill>
              </a:rPr>
              <a:t>atención al incumplimiento de normas y aplicar sanción</a:t>
            </a:r>
            <a:r>
              <a:rPr lang="es-CL" sz="2400" dirty="0">
                <a:solidFill>
                  <a:schemeClr val="tx1"/>
                </a:solidFill>
              </a:rPr>
              <a:t>. Se propone un encargado del tema que </a:t>
            </a:r>
            <a:r>
              <a:rPr lang="es-CL" sz="2400" dirty="0" smtClean="0">
                <a:solidFill>
                  <a:schemeClr val="tx1"/>
                </a:solidFill>
              </a:rPr>
              <a:t>sólo </a:t>
            </a:r>
            <a:r>
              <a:rPr lang="es-CL" sz="2400" dirty="0">
                <a:solidFill>
                  <a:schemeClr val="tx1"/>
                </a:solidFill>
              </a:rPr>
              <a:t>observe el juego</a:t>
            </a:r>
            <a:r>
              <a:rPr lang="es-CL" sz="2400" dirty="0" smtClean="0">
                <a:solidFill>
                  <a:schemeClr val="tx1"/>
                </a:solidFill>
              </a:rPr>
              <a:t>.</a:t>
            </a:r>
          </a:p>
          <a:p>
            <a:pPr marL="3657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2400" dirty="0">
              <a:solidFill>
                <a:schemeClr val="tx1"/>
              </a:solidFill>
            </a:endParaRPr>
          </a:p>
          <a:p>
            <a:pPr marL="3657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sz="2400" dirty="0" smtClean="0">
                <a:solidFill>
                  <a:schemeClr val="tx1"/>
                </a:solidFill>
              </a:rPr>
              <a:t>Llegar </a:t>
            </a:r>
            <a:r>
              <a:rPr lang="es-CL" sz="2400" b="1" dirty="0" smtClean="0">
                <a:solidFill>
                  <a:schemeClr val="tx1"/>
                </a:solidFill>
              </a:rPr>
              <a:t>puntualmente </a:t>
            </a:r>
            <a:r>
              <a:rPr lang="es-CL" sz="2400" dirty="0" smtClean="0">
                <a:solidFill>
                  <a:schemeClr val="tx1"/>
                </a:solidFill>
              </a:rPr>
              <a:t>a las actividades y </a:t>
            </a:r>
            <a:r>
              <a:rPr lang="es-CL" sz="2400" b="1" dirty="0" smtClean="0">
                <a:solidFill>
                  <a:schemeClr val="tx1"/>
                </a:solidFill>
              </a:rPr>
              <a:t>avisar con antelación ante su cancelación</a:t>
            </a:r>
            <a:r>
              <a:rPr lang="es-CL" sz="2400" dirty="0" smtClean="0">
                <a:solidFill>
                  <a:schemeClr val="tx1"/>
                </a:solidFill>
              </a:rPr>
              <a:t>.</a:t>
            </a:r>
          </a:p>
          <a:p>
            <a:pPr marL="3657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2400" dirty="0" smtClean="0">
              <a:solidFill>
                <a:schemeClr val="tx1"/>
              </a:solidFill>
            </a:endParaRPr>
          </a:p>
          <a:p>
            <a:pPr marL="3657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sz="2400" dirty="0" smtClean="0">
                <a:solidFill>
                  <a:schemeClr val="tx1"/>
                </a:solidFill>
              </a:rPr>
              <a:t>Construir en conjunto con los NNJ un </a:t>
            </a:r>
            <a:r>
              <a:rPr lang="es-CL" sz="2400" b="1" dirty="0" smtClean="0">
                <a:solidFill>
                  <a:schemeClr val="tx1"/>
                </a:solidFill>
              </a:rPr>
              <a:t>acuerdo de deberes y derechos </a:t>
            </a:r>
            <a:r>
              <a:rPr lang="es-CL" sz="2400" dirty="0" smtClean="0">
                <a:solidFill>
                  <a:schemeClr val="tx1"/>
                </a:solidFill>
              </a:rPr>
              <a:t>para los niños y los profesionales de PEC</a:t>
            </a:r>
          </a:p>
          <a:p>
            <a:pPr marL="3657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2400" dirty="0">
              <a:solidFill>
                <a:schemeClr val="tx1"/>
              </a:solidFill>
            </a:endParaRPr>
          </a:p>
          <a:p>
            <a:pPr marL="365760" lvl="1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Título"/>
          <p:cNvSpPr>
            <a:spLocks noGrp="1"/>
          </p:cNvSpPr>
          <p:nvPr>
            <p:ph type="title"/>
          </p:nvPr>
        </p:nvSpPr>
        <p:spPr>
          <a:xfrm>
            <a:off x="539750" y="692150"/>
            <a:ext cx="8229600" cy="1066800"/>
          </a:xfrm>
        </p:spPr>
        <p:txBody>
          <a:bodyPr/>
          <a:lstStyle/>
          <a:p>
            <a:pPr algn="ctr"/>
            <a:r>
              <a:rPr lang="es-ES" smtClean="0"/>
              <a:t>Índice</a:t>
            </a:r>
          </a:p>
        </p:txBody>
      </p:sp>
      <p:sp>
        <p:nvSpPr>
          <p:cNvPr id="14338" name="2 Marcador de contenido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584700"/>
          </a:xfrm>
        </p:spPr>
        <p:txBody>
          <a:bodyPr/>
          <a:lstStyle/>
          <a:p>
            <a:pPr algn="just"/>
            <a:r>
              <a:rPr lang="es-ES" sz="3000" smtClean="0"/>
              <a:t>I. Antecedentes del programa</a:t>
            </a:r>
          </a:p>
          <a:p>
            <a:pPr algn="just"/>
            <a:endParaRPr lang="es-ES" sz="1200" smtClean="0"/>
          </a:p>
          <a:p>
            <a:pPr algn="just"/>
            <a:r>
              <a:rPr lang="es-ES" sz="3000" smtClean="0"/>
              <a:t>II. Objetivos de la evaluación</a:t>
            </a:r>
          </a:p>
          <a:p>
            <a:pPr algn="just"/>
            <a:endParaRPr lang="es-ES" sz="1200" smtClean="0"/>
          </a:p>
          <a:p>
            <a:pPr algn="just"/>
            <a:r>
              <a:rPr lang="es-ES" sz="3000" smtClean="0"/>
              <a:t>III. Metodología </a:t>
            </a:r>
          </a:p>
          <a:p>
            <a:pPr algn="just"/>
            <a:endParaRPr lang="es-ES" sz="1200" smtClean="0"/>
          </a:p>
          <a:p>
            <a:pPr algn="just"/>
            <a:r>
              <a:rPr lang="es-ES" sz="3000" smtClean="0"/>
              <a:t>IV. Principales resultados</a:t>
            </a:r>
          </a:p>
          <a:p>
            <a:pPr algn="just"/>
            <a:endParaRPr lang="es-ES" sz="1200" smtClean="0"/>
          </a:p>
          <a:p>
            <a:pPr algn="just"/>
            <a:r>
              <a:rPr lang="es-ES" sz="3000" smtClean="0"/>
              <a:t>V. Conclusiones</a:t>
            </a:r>
          </a:p>
          <a:p>
            <a:pPr algn="just"/>
            <a:endParaRPr lang="es-ES" sz="1200" smtClean="0"/>
          </a:p>
          <a:p>
            <a:pPr algn="just"/>
            <a:r>
              <a:rPr lang="es-ES" sz="3000" smtClean="0"/>
              <a:t>VI. Recomendaciones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066800"/>
          </a:xfrm>
        </p:spPr>
        <p:txBody>
          <a:bodyPr/>
          <a:lstStyle/>
          <a:p>
            <a:pPr algn="ctr"/>
            <a:r>
              <a:rPr lang="es-DO" smtClean="0"/>
              <a:t>I. Antecedentes del programa</a:t>
            </a:r>
          </a:p>
        </p:txBody>
      </p:sp>
      <p:sp>
        <p:nvSpPr>
          <p:cNvPr id="1536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smtClean="0">
                <a:cs typeface="Times New Roman" pitchFamily="18" charset="0"/>
              </a:rPr>
              <a:t>Institución: Asociación Chilena Pro Naciones Unidas (ACHNU – 1990).</a:t>
            </a:r>
          </a:p>
          <a:p>
            <a:pPr algn="just"/>
            <a:endParaRPr lang="es-CL" sz="1400" smtClean="0">
              <a:cs typeface="Times New Roman" pitchFamily="18" charset="0"/>
            </a:endParaRPr>
          </a:p>
          <a:p>
            <a:pPr algn="just"/>
            <a:r>
              <a:rPr lang="es-CL" smtClean="0">
                <a:cs typeface="Times New Roman" pitchFamily="18" charset="0"/>
              </a:rPr>
              <a:t>Programa evaluado: Programa Especializado de calle (PEC) – Recoleta.</a:t>
            </a:r>
          </a:p>
          <a:p>
            <a:pPr algn="just"/>
            <a:endParaRPr lang="es-CL" sz="1400" smtClean="0">
              <a:cs typeface="Times New Roman" pitchFamily="18" charset="0"/>
            </a:endParaRPr>
          </a:p>
          <a:p>
            <a:pPr algn="just"/>
            <a:r>
              <a:rPr lang="es-CL" smtClean="0">
                <a:cs typeface="Times New Roman" pitchFamily="18" charset="0"/>
              </a:rPr>
              <a:t>Problema social al que hace frente al programa evaluado: NNJ en situación de calle.</a:t>
            </a:r>
          </a:p>
          <a:p>
            <a:endParaRPr lang="es-DO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3900" dirty="0" smtClean="0">
                <a:cs typeface="Times New Roman" pitchFamily="18" charset="0"/>
              </a:rPr>
              <a:t>Antecedentes</a:t>
            </a:r>
            <a:r>
              <a:rPr lang="es-CL" sz="2800" dirty="0" smtClean="0">
                <a:cs typeface="Times New Roman" pitchFamily="18" charset="0"/>
              </a:rPr>
              <a:t/>
            </a:r>
            <a:br>
              <a:rPr lang="es-CL" sz="2800" dirty="0" smtClean="0">
                <a:cs typeface="Times New Roman" pitchFamily="18" charset="0"/>
              </a:rPr>
            </a:br>
            <a:r>
              <a:rPr lang="es-CL" sz="2700" dirty="0" smtClean="0">
                <a:cs typeface="Times New Roman" pitchFamily="18" charset="0"/>
              </a:rPr>
              <a:t>Principales </a:t>
            </a:r>
            <a:r>
              <a:rPr lang="es-CL" sz="2700" dirty="0">
                <a:cs typeface="Times New Roman" pitchFamily="18" charset="0"/>
              </a:rPr>
              <a:t>problemas de los NNJ como grupo vulnerable</a:t>
            </a:r>
            <a:endParaRPr lang="es-DO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513263"/>
          </a:xfrm>
        </p:spPr>
        <p:txBody>
          <a:bodyPr>
            <a:normAutofit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dirty="0">
                <a:cs typeface="Times New Roman" pitchFamily="18" charset="0"/>
              </a:rPr>
              <a:t>Tráfico y consumo de drogas</a:t>
            </a:r>
            <a:r>
              <a:rPr lang="es-CL" dirty="0" smtClean="0">
                <a:cs typeface="Times New Roman" pitchFamily="18" charset="0"/>
              </a:rPr>
              <a:t>.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1050" dirty="0"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dirty="0">
                <a:cs typeface="Times New Roman" pitchFamily="18" charset="0"/>
              </a:rPr>
              <a:t>Consumo de </a:t>
            </a:r>
            <a:r>
              <a:rPr lang="es-CL" dirty="0" smtClean="0">
                <a:cs typeface="Times New Roman" pitchFamily="18" charset="0"/>
              </a:rPr>
              <a:t>alcohol.</a:t>
            </a:r>
            <a:endParaRPr lang="es-CL" dirty="0"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1050" dirty="0" smtClean="0"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dirty="0" smtClean="0">
                <a:cs typeface="Times New Roman" pitchFamily="18" charset="0"/>
              </a:rPr>
              <a:t>Deserción </a:t>
            </a:r>
            <a:r>
              <a:rPr lang="es-CL" dirty="0">
                <a:cs typeface="Times New Roman" pitchFamily="18" charset="0"/>
              </a:rPr>
              <a:t>escolar y bajo nivel de </a:t>
            </a:r>
            <a:r>
              <a:rPr lang="es-CL" dirty="0" smtClean="0">
                <a:cs typeface="Times New Roman" pitchFamily="18" charset="0"/>
              </a:rPr>
              <a:t>escolaridad.</a:t>
            </a:r>
            <a:endParaRPr lang="es-CL" dirty="0"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1050" dirty="0" smtClean="0"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dirty="0" smtClean="0">
                <a:cs typeface="Times New Roman" pitchFamily="18" charset="0"/>
              </a:rPr>
              <a:t>Delincuencia </a:t>
            </a:r>
            <a:r>
              <a:rPr lang="es-CL" dirty="0">
                <a:cs typeface="Times New Roman" pitchFamily="18" charset="0"/>
              </a:rPr>
              <a:t>(robos y hurtos</a:t>
            </a:r>
            <a:r>
              <a:rPr lang="es-CL" dirty="0" smtClean="0">
                <a:cs typeface="Times New Roman" pitchFamily="18" charset="0"/>
              </a:rPr>
              <a:t>).</a:t>
            </a:r>
            <a:endParaRPr lang="es-CL" dirty="0"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1050" dirty="0" smtClean="0"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dirty="0" smtClean="0">
                <a:cs typeface="Times New Roman" pitchFamily="18" charset="0"/>
              </a:rPr>
              <a:t>Falta </a:t>
            </a:r>
            <a:r>
              <a:rPr lang="es-CL" dirty="0">
                <a:cs typeface="Times New Roman" pitchFamily="18" charset="0"/>
              </a:rPr>
              <a:t>de una red de apoyo fuerte (falta de adultos significativos, maltrato familiar, </a:t>
            </a:r>
            <a:r>
              <a:rPr lang="es-CL" dirty="0" smtClean="0">
                <a:cs typeface="Times New Roman" pitchFamily="18" charset="0"/>
              </a:rPr>
              <a:t>etc.).</a:t>
            </a:r>
            <a:endParaRPr lang="es-CL" dirty="0"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DO" sz="3900" dirty="0" smtClean="0"/>
              <a:t>Antecedentes</a:t>
            </a:r>
            <a:r>
              <a:rPr lang="es-DO" dirty="0" smtClean="0"/>
              <a:t/>
            </a:r>
            <a:br>
              <a:rPr lang="es-DO" dirty="0" smtClean="0"/>
            </a:br>
            <a:r>
              <a:rPr lang="es-DO" sz="2700" dirty="0" smtClean="0"/>
              <a:t>PEC-Recoleta</a:t>
            </a:r>
            <a:endParaRPr lang="es-DO" sz="2700" dirty="0"/>
          </a:p>
        </p:txBody>
      </p:sp>
      <p:sp>
        <p:nvSpPr>
          <p:cNvPr id="17410" name="2 Marcador de contenido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325938"/>
          </a:xfrm>
        </p:spPr>
        <p:txBody>
          <a:bodyPr/>
          <a:lstStyle/>
          <a:p>
            <a:pPr algn="just"/>
            <a:r>
              <a:rPr lang="es-CL" sz="2600" smtClean="0">
                <a:cs typeface="Times New Roman" pitchFamily="18" charset="0"/>
              </a:rPr>
              <a:t>Períodos de funcionamiento: 2010-2012/2012- 2014  (Red SENAME).</a:t>
            </a:r>
          </a:p>
          <a:p>
            <a:pPr algn="just"/>
            <a:endParaRPr lang="es-CL" sz="1000" smtClean="0">
              <a:cs typeface="Times New Roman" pitchFamily="18" charset="0"/>
            </a:endParaRPr>
          </a:p>
          <a:p>
            <a:pPr algn="just"/>
            <a:r>
              <a:rPr lang="es-CL" sz="2600" smtClean="0">
                <a:cs typeface="Times New Roman" pitchFamily="18" charset="0"/>
              </a:rPr>
              <a:t>Objetivo: Interrumpir o reducir el tiempo de permanencia en la calle, junto a resignificar las experiencias de daño y restitución de los derechos.</a:t>
            </a:r>
          </a:p>
          <a:p>
            <a:pPr algn="just"/>
            <a:endParaRPr lang="es-CL" sz="1000" smtClean="0">
              <a:cs typeface="Times New Roman" pitchFamily="18" charset="0"/>
            </a:endParaRPr>
          </a:p>
          <a:p>
            <a:pPr algn="just"/>
            <a:r>
              <a:rPr lang="es-CL" sz="2600" smtClean="0">
                <a:cs typeface="Times New Roman" pitchFamily="18" charset="0"/>
              </a:rPr>
              <a:t>Población objetivo: </a:t>
            </a:r>
            <a:r>
              <a:rPr lang="es-DO" sz="2600" smtClean="0">
                <a:cs typeface="Times New Roman" pitchFamily="18" charset="0"/>
              </a:rPr>
              <a:t>Jóvenes entre 7 y 18 años que viven o se encuentran en situación de calle en las comunas de Recoleta y Santiago, sectores de La Vega y Mapocho.</a:t>
            </a:r>
            <a:endParaRPr lang="es-CL" sz="2600" smtClean="0">
              <a:cs typeface="Times New Roman" pitchFamily="18" charset="0"/>
            </a:endParaRPr>
          </a:p>
          <a:p>
            <a:endParaRPr lang="es-DO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00163" y="366713"/>
            <a:ext cx="6264275" cy="4619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2400" dirty="0"/>
              <a:t>Características del proceso de intervención</a:t>
            </a:r>
            <a:endParaRPr lang="es-CL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671513" y="1595438"/>
            <a:ext cx="1584325" cy="369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Individual</a:t>
            </a:r>
            <a:endParaRPr lang="es-CL" dirty="0"/>
          </a:p>
        </p:txBody>
      </p:sp>
      <p:sp>
        <p:nvSpPr>
          <p:cNvPr id="6" name="5 CuadroTexto"/>
          <p:cNvSpPr txBox="1"/>
          <p:nvPr/>
        </p:nvSpPr>
        <p:spPr>
          <a:xfrm>
            <a:off x="3576638" y="1608138"/>
            <a:ext cx="1584325" cy="3698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Familiar</a:t>
            </a:r>
            <a:endParaRPr lang="es-CL" dirty="0"/>
          </a:p>
        </p:txBody>
      </p:sp>
      <p:sp>
        <p:nvSpPr>
          <p:cNvPr id="7" name="6 CuadroTexto"/>
          <p:cNvSpPr txBox="1"/>
          <p:nvPr/>
        </p:nvSpPr>
        <p:spPr>
          <a:xfrm>
            <a:off x="6443663" y="1608138"/>
            <a:ext cx="1584325" cy="369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Comunitario</a:t>
            </a:r>
            <a:endParaRPr lang="es-CL" dirty="0"/>
          </a:p>
        </p:txBody>
      </p:sp>
      <p:sp>
        <p:nvSpPr>
          <p:cNvPr id="18437" name="7 CuadroTexto"/>
          <p:cNvSpPr txBox="1">
            <a:spLocks noChangeArrowheads="1"/>
          </p:cNvSpPr>
          <p:nvPr/>
        </p:nvSpPr>
        <p:spPr bwMode="auto">
          <a:xfrm>
            <a:off x="3549650" y="958850"/>
            <a:ext cx="158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>
                <a:latin typeface="Georgia" pitchFamily="18" charset="0"/>
              </a:rPr>
              <a:t>Niveles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569913" y="2447925"/>
            <a:ext cx="178752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Reconstrucción de la historia de vida </a:t>
            </a:r>
            <a:endParaRPr lang="es-CL" dirty="0"/>
          </a:p>
        </p:txBody>
      </p:sp>
      <p:sp>
        <p:nvSpPr>
          <p:cNvPr id="10" name="9 CuadroTexto"/>
          <p:cNvSpPr txBox="1"/>
          <p:nvPr/>
        </p:nvSpPr>
        <p:spPr>
          <a:xfrm>
            <a:off x="3549650" y="2439988"/>
            <a:ext cx="1765300" cy="92233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Reconstrucción red de protección</a:t>
            </a:r>
            <a:endParaRPr lang="es-CL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443663" y="2492375"/>
            <a:ext cx="1944687" cy="9239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Reconstrucción de redes comunitarias</a:t>
            </a:r>
            <a:endParaRPr lang="es-CL" dirty="0"/>
          </a:p>
        </p:txBody>
      </p:sp>
      <p:sp>
        <p:nvSpPr>
          <p:cNvPr id="18441" name="11 CuadroTexto"/>
          <p:cNvSpPr txBox="1">
            <a:spLocks noChangeArrowheads="1"/>
          </p:cNvSpPr>
          <p:nvPr/>
        </p:nvSpPr>
        <p:spPr bwMode="auto">
          <a:xfrm>
            <a:off x="3587750" y="3609975"/>
            <a:ext cx="158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>
                <a:latin typeface="Georgia" pitchFamily="18" charset="0"/>
              </a:rPr>
              <a:t>Acciones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350838" y="5048250"/>
            <a:ext cx="1092200" cy="3698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PII 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1671638" y="5048250"/>
            <a:ext cx="1584325" cy="646113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Talleres de fútbol 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3616325" y="5094288"/>
            <a:ext cx="1582738" cy="147796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Visitas a familiares y/o adultos proyectores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Terapia</a:t>
            </a:r>
            <a:endParaRPr lang="es-CL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71475" y="4314825"/>
            <a:ext cx="1092200" cy="3683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P</a:t>
            </a:r>
            <a:r>
              <a:rPr lang="es-CL" dirty="0"/>
              <a:t>ersonal</a:t>
            </a:r>
            <a:endParaRPr lang="es-CL" dirty="0"/>
          </a:p>
        </p:txBody>
      </p:sp>
      <p:sp>
        <p:nvSpPr>
          <p:cNvPr id="17" name="16 CuadroTexto"/>
          <p:cNvSpPr txBox="1"/>
          <p:nvPr/>
        </p:nvSpPr>
        <p:spPr>
          <a:xfrm>
            <a:off x="1835150" y="4314825"/>
            <a:ext cx="1152525" cy="36830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Grupal</a:t>
            </a:r>
            <a:endParaRPr lang="es-CL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795963" y="4314825"/>
            <a:ext cx="1092200" cy="3683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Abierta 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3814763" y="4340225"/>
            <a:ext cx="1092200" cy="3698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PII 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7318375" y="4306888"/>
            <a:ext cx="1338263" cy="369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Focalizada 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5729288" y="5027613"/>
            <a:ext cx="1506537" cy="9223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Servicios (salud y educación) 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7481888" y="5053013"/>
            <a:ext cx="1092200" cy="3683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dirty="0"/>
              <a:t>Vecinos</a:t>
            </a:r>
          </a:p>
        </p:txBody>
      </p:sp>
      <p:cxnSp>
        <p:nvCxnSpPr>
          <p:cNvPr id="23" name="22 Conector recto"/>
          <p:cNvCxnSpPr/>
          <p:nvPr/>
        </p:nvCxnSpPr>
        <p:spPr>
          <a:xfrm>
            <a:off x="4787900" y="1138238"/>
            <a:ext cx="252095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1473200" y="1138238"/>
            <a:ext cx="23304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>
            <a:endCxn id="5" idx="0"/>
          </p:cNvCxnSpPr>
          <p:nvPr/>
        </p:nvCxnSpPr>
        <p:spPr>
          <a:xfrm>
            <a:off x="1463675" y="1144588"/>
            <a:ext cx="0" cy="450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flipH="1">
            <a:off x="4332288" y="1263650"/>
            <a:ext cx="4762" cy="33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7318375" y="1144588"/>
            <a:ext cx="0" cy="450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>
            <a:off x="1463675" y="1976438"/>
            <a:ext cx="0" cy="452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>
            <a:off x="4337050" y="1976438"/>
            <a:ext cx="0" cy="452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>
            <a:off x="7308850" y="1995488"/>
            <a:ext cx="0" cy="452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 flipV="1">
            <a:off x="927100" y="3757613"/>
            <a:ext cx="2876550" cy="4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flipV="1">
            <a:off x="4906963" y="3746500"/>
            <a:ext cx="3079750" cy="11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>
            <a:stCxn id="9" idx="2"/>
          </p:cNvCxnSpPr>
          <p:nvPr/>
        </p:nvCxnSpPr>
        <p:spPr>
          <a:xfrm flipH="1">
            <a:off x="1463675" y="3371850"/>
            <a:ext cx="0" cy="385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>
            <a:endCxn id="18441" idx="0"/>
          </p:cNvCxnSpPr>
          <p:nvPr/>
        </p:nvCxnSpPr>
        <p:spPr>
          <a:xfrm>
            <a:off x="4376738" y="3362325"/>
            <a:ext cx="3175" cy="247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7235825" y="3416300"/>
            <a:ext cx="0" cy="346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>
            <a:endCxn id="16" idx="0"/>
          </p:cNvCxnSpPr>
          <p:nvPr/>
        </p:nvCxnSpPr>
        <p:spPr>
          <a:xfrm>
            <a:off x="917575" y="3746500"/>
            <a:ext cx="0" cy="5683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>
            <a:off x="2459038" y="3746500"/>
            <a:ext cx="0" cy="5683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4367213" y="3868738"/>
            <a:ext cx="0" cy="471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>
            <a:endCxn id="18" idx="0"/>
          </p:cNvCxnSpPr>
          <p:nvPr/>
        </p:nvCxnSpPr>
        <p:spPr>
          <a:xfrm>
            <a:off x="6342063" y="3746500"/>
            <a:ext cx="0" cy="5683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>
            <a:endCxn id="20" idx="0"/>
          </p:cNvCxnSpPr>
          <p:nvPr/>
        </p:nvCxnSpPr>
        <p:spPr>
          <a:xfrm>
            <a:off x="7986713" y="3759200"/>
            <a:ext cx="0" cy="547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>
            <a:off x="4376738" y="4710113"/>
            <a:ext cx="0" cy="357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"/>
          <p:cNvCxnSpPr/>
          <p:nvPr/>
        </p:nvCxnSpPr>
        <p:spPr>
          <a:xfrm>
            <a:off x="2459038" y="4659313"/>
            <a:ext cx="0" cy="357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>
            <a:off x="896938" y="4676775"/>
            <a:ext cx="0" cy="357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>
            <a:off x="6342063" y="4676775"/>
            <a:ext cx="0" cy="357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"/>
          <p:cNvCxnSpPr/>
          <p:nvPr/>
        </p:nvCxnSpPr>
        <p:spPr>
          <a:xfrm>
            <a:off x="7986713" y="4710113"/>
            <a:ext cx="0" cy="357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DO" sz="3900" dirty="0" smtClean="0"/>
              <a:t>Antecedentes</a:t>
            </a:r>
            <a:r>
              <a:rPr lang="es-DO" dirty="0" smtClean="0"/>
              <a:t/>
            </a:r>
            <a:br>
              <a:rPr lang="es-DO" dirty="0" smtClean="0"/>
            </a:br>
            <a:r>
              <a:rPr lang="es-DO" sz="2700" dirty="0" smtClean="0"/>
              <a:t>Talleres de fútbol</a:t>
            </a:r>
            <a:endParaRPr lang="es-DO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608512"/>
          </a:xfrm>
        </p:spPr>
        <p:txBody>
          <a:bodyPr>
            <a:normAutofit fontScale="92500" lnSpcReduction="20000"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dirty="0">
                <a:cs typeface="Times New Roman" pitchFamily="18" charset="0"/>
              </a:rPr>
              <a:t>Funcionamiento: Desde mayo 2010.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1100" dirty="0" smtClean="0"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dirty="0" smtClean="0">
                <a:cs typeface="Times New Roman" pitchFamily="18" charset="0"/>
              </a:rPr>
              <a:t>Objetivo</a:t>
            </a:r>
            <a:r>
              <a:rPr lang="es-CL" dirty="0">
                <a:cs typeface="Times New Roman" pitchFamily="18" charset="0"/>
              </a:rPr>
              <a:t>: vinculación NNJ en situación de calle y PEC </a:t>
            </a:r>
            <a:r>
              <a:rPr lang="es-CL" dirty="0" smtClean="0">
                <a:cs typeface="Times New Roman" pitchFamily="18" charset="0"/>
              </a:rPr>
              <a:t>Recoleta.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1100" dirty="0"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1100" dirty="0"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dirty="0">
                <a:cs typeface="Times New Roman" pitchFamily="18" charset="0"/>
              </a:rPr>
              <a:t>Asistentes: 50 </a:t>
            </a:r>
            <a:r>
              <a:rPr lang="es-CL" dirty="0" smtClean="0">
                <a:cs typeface="Times New Roman" pitchFamily="18" charset="0"/>
              </a:rPr>
              <a:t>NNJ.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CL" sz="1100" dirty="0">
              <a:cs typeface="Times New Roman" pitchFamily="18" charset="0"/>
            </a:endParaRP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s-CL" dirty="0">
                <a:cs typeface="Times New Roman" pitchFamily="18" charset="0"/>
              </a:rPr>
              <a:t>Realización: </a:t>
            </a:r>
            <a:endParaRPr lang="es-CL" dirty="0" smtClean="0">
              <a:cs typeface="Times New Roman" pitchFamily="18" charset="0"/>
            </a:endParaRPr>
          </a:p>
          <a:p>
            <a:pPr marL="916686" lvl="1" indent="-51435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CL" dirty="0" smtClean="0">
                <a:solidFill>
                  <a:schemeClr val="tx1"/>
                </a:solidFill>
                <a:cs typeface="Times New Roman" pitchFamily="18" charset="0"/>
              </a:rPr>
              <a:t>Lunes</a:t>
            </a:r>
            <a:r>
              <a:rPr lang="es-CL" dirty="0">
                <a:solidFill>
                  <a:schemeClr val="tx1"/>
                </a:solidFill>
                <a:cs typeface="Times New Roman" pitchFamily="18" charset="0"/>
              </a:rPr>
              <a:t>, 11 a 13 </a:t>
            </a:r>
            <a:r>
              <a:rPr lang="es-CL" dirty="0" smtClean="0">
                <a:solidFill>
                  <a:schemeClr val="tx1"/>
                </a:solidFill>
                <a:cs typeface="Times New Roman" pitchFamily="18" charset="0"/>
              </a:rPr>
              <a:t>horas</a:t>
            </a:r>
            <a:r>
              <a:rPr lang="es-CL" dirty="0">
                <a:solidFill>
                  <a:schemeClr val="tx1"/>
                </a:solidFill>
                <a:cs typeface="Times New Roman" pitchFamily="18" charset="0"/>
              </a:rPr>
              <a:t>. Lugar: canchas municipales pertenecientes a la Corporación de Deportes de la </a:t>
            </a:r>
            <a:r>
              <a:rPr lang="es-CL" dirty="0" smtClean="0">
                <a:solidFill>
                  <a:schemeClr val="tx1"/>
                </a:solidFill>
                <a:cs typeface="Times New Roman" pitchFamily="18" charset="0"/>
              </a:rPr>
              <a:t>I.M. </a:t>
            </a:r>
            <a:r>
              <a:rPr lang="es-CL" dirty="0">
                <a:solidFill>
                  <a:schemeClr val="tx1"/>
                </a:solidFill>
                <a:cs typeface="Times New Roman" pitchFamily="18" charset="0"/>
              </a:rPr>
              <a:t>de Recoleta. </a:t>
            </a:r>
            <a:endParaRPr lang="es-CL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916686" lvl="1" indent="-51435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CL" dirty="0" smtClean="0">
                <a:solidFill>
                  <a:schemeClr val="tx1"/>
                </a:solidFill>
                <a:cs typeface="Times New Roman" pitchFamily="18" charset="0"/>
              </a:rPr>
              <a:t>Jueves</a:t>
            </a:r>
            <a:r>
              <a:rPr lang="es-CL" dirty="0">
                <a:solidFill>
                  <a:schemeClr val="tx1"/>
                </a:solidFill>
                <a:cs typeface="Times New Roman" pitchFamily="18" charset="0"/>
              </a:rPr>
              <a:t>, 15.30 a 18 horas. Lugar: complejo deportivo del Parque Los Reyes, perteneciente a la Corporación de Desarrollo de Santiago.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Título"/>
          <p:cNvSpPr>
            <a:spLocks noGrp="1"/>
          </p:cNvSpPr>
          <p:nvPr>
            <p:ph type="title"/>
          </p:nvPr>
        </p:nvSpPr>
        <p:spPr>
          <a:xfrm>
            <a:off x="539750" y="620713"/>
            <a:ext cx="8229600" cy="1066800"/>
          </a:xfrm>
        </p:spPr>
        <p:txBody>
          <a:bodyPr/>
          <a:lstStyle/>
          <a:p>
            <a:pPr algn="ctr"/>
            <a:r>
              <a:rPr lang="es-DO" smtClean="0"/>
              <a:t>II. Objetivos de la evaluación</a:t>
            </a:r>
          </a:p>
        </p:txBody>
      </p:sp>
      <p:sp>
        <p:nvSpPr>
          <p:cNvPr id="20482" name="2 Marcador de contenido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325938"/>
          </a:xfrm>
        </p:spPr>
        <p:txBody>
          <a:bodyPr/>
          <a:lstStyle/>
          <a:p>
            <a:pPr marL="0" indent="0">
              <a:buFont typeface="Georgia" pitchFamily="18" charset="0"/>
              <a:buNone/>
            </a:pPr>
            <a:r>
              <a:rPr lang="es-CL" sz="3000" b="1" smtClean="0"/>
              <a:t>Objetivo general</a:t>
            </a:r>
          </a:p>
          <a:p>
            <a:pPr marL="0" indent="0" algn="just">
              <a:buFont typeface="Georgia" pitchFamily="18" charset="0"/>
              <a:buNone/>
            </a:pPr>
            <a:endParaRPr lang="es-CL" sz="2600" smtClean="0"/>
          </a:p>
          <a:p>
            <a:pPr marL="0" indent="0" algn="ctr">
              <a:buFont typeface="Georgia" pitchFamily="18" charset="0"/>
              <a:buNone/>
            </a:pPr>
            <a:r>
              <a:rPr lang="es-CL" sz="2600" smtClean="0"/>
              <a:t>Evaluar la percepción del enfoque de restitución de derechos y su realización a través de los talleres de fútbol, que tienen los NNJ beneficiarios y las instituciones garantes de dicha actividad</a:t>
            </a:r>
            <a:endParaRPr lang="es-DO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Título"/>
          <p:cNvSpPr>
            <a:spLocks noGrp="1"/>
          </p:cNvSpPr>
          <p:nvPr>
            <p:ph type="title"/>
          </p:nvPr>
        </p:nvSpPr>
        <p:spPr>
          <a:xfrm>
            <a:off x="395288" y="620713"/>
            <a:ext cx="8382000" cy="1069975"/>
          </a:xfrm>
        </p:spPr>
        <p:txBody>
          <a:bodyPr/>
          <a:lstStyle/>
          <a:p>
            <a:pPr algn="ctr"/>
            <a:r>
              <a:rPr lang="es-DO" smtClean="0"/>
              <a:t>III. Metodología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95288" y="2205038"/>
            <a:ext cx="4041775" cy="4572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DO" dirty="0" smtClean="0"/>
              <a:t>NNJ</a:t>
            </a:r>
            <a:endParaRPr lang="es-DO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sz="half" idx="3"/>
          </p:nvPr>
        </p:nvSpPr>
        <p:spPr>
          <a:xfrm>
            <a:off x="4716463" y="2205038"/>
            <a:ext cx="4041775" cy="4572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DO" dirty="0" smtClean="0"/>
              <a:t>Garantes</a:t>
            </a:r>
            <a:endParaRPr lang="es-DO" dirty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2"/>
          </p:nvPr>
        </p:nvSpPr>
        <p:spPr>
          <a:xfrm>
            <a:off x="395288" y="2708275"/>
            <a:ext cx="4041775" cy="3886200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CL" b="1" dirty="0">
                <a:cs typeface="Times New Roman" pitchFamily="18" charset="0"/>
              </a:rPr>
              <a:t>Enfoque</a:t>
            </a:r>
            <a:r>
              <a:rPr lang="es-CL" dirty="0">
                <a:cs typeface="Times New Roman" pitchFamily="18" charset="0"/>
              </a:rPr>
              <a:t>: cualitativo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CL" b="1" dirty="0">
                <a:cs typeface="Times New Roman" pitchFamily="18" charset="0"/>
              </a:rPr>
              <a:t>Técnica de producción de información: </a:t>
            </a:r>
            <a:r>
              <a:rPr lang="es-CL" dirty="0">
                <a:cs typeface="Times New Roman" pitchFamily="18" charset="0"/>
              </a:rPr>
              <a:t>grupos focales / juego de “la rueda” (círculos concéntricos)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CL" b="1" dirty="0">
                <a:cs typeface="Times New Roman" pitchFamily="18" charset="0"/>
              </a:rPr>
              <a:t>Técnica de análisis de información: </a:t>
            </a:r>
            <a:r>
              <a:rPr lang="es-CL" dirty="0">
                <a:cs typeface="Times New Roman" pitchFamily="18" charset="0"/>
              </a:rPr>
              <a:t>Análisis de contenido cualitativo</a:t>
            </a:r>
          </a:p>
          <a:p>
            <a:pPr marL="0" indent="0" algn="ct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s-CL" b="1" dirty="0" smtClean="0"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CL" b="1" dirty="0" smtClean="0">
                <a:cs typeface="Times New Roman" pitchFamily="18" charset="0"/>
              </a:rPr>
              <a:t>Realización</a:t>
            </a:r>
            <a:r>
              <a:rPr lang="es-CL" dirty="0">
                <a:cs typeface="Times New Roman" pitchFamily="18" charset="0"/>
              </a:rPr>
              <a:t>: lunes 9 y jueves 12 de enero de 2012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DO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4"/>
          </p:nvPr>
        </p:nvSpPr>
        <p:spPr>
          <a:xfrm>
            <a:off x="4716463" y="2708275"/>
            <a:ext cx="4041775" cy="3886200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CL" b="1" dirty="0">
                <a:cs typeface="Times New Roman" pitchFamily="18" charset="0"/>
              </a:rPr>
              <a:t>Enfoque: </a:t>
            </a:r>
            <a:r>
              <a:rPr lang="es-CL" dirty="0">
                <a:cs typeface="Times New Roman" pitchFamily="18" charset="0"/>
              </a:rPr>
              <a:t>cualitativo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CL" b="1" dirty="0">
                <a:cs typeface="Times New Roman" pitchFamily="18" charset="0"/>
              </a:rPr>
              <a:t>Técnica de producción de información: </a:t>
            </a:r>
            <a:r>
              <a:rPr lang="es-CL" dirty="0">
                <a:cs typeface="Times New Roman" pitchFamily="18" charset="0"/>
              </a:rPr>
              <a:t>entrevista </a:t>
            </a:r>
            <a:r>
              <a:rPr lang="es-CL" dirty="0" err="1" smtClean="0">
                <a:cs typeface="Times New Roman" pitchFamily="18" charset="0"/>
              </a:rPr>
              <a:t>semiestructurada</a:t>
            </a:r>
            <a:endParaRPr lang="es-CL" dirty="0"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CL" b="1" dirty="0">
                <a:cs typeface="Times New Roman" pitchFamily="18" charset="0"/>
              </a:rPr>
              <a:t>Técnica de análisis de información: </a:t>
            </a:r>
            <a:r>
              <a:rPr lang="es-CL" dirty="0">
                <a:cs typeface="Times New Roman" pitchFamily="18" charset="0"/>
              </a:rPr>
              <a:t>Análisis de contenido cualitativo</a:t>
            </a:r>
          </a:p>
          <a:p>
            <a:pPr marL="0" indent="0" algn="ct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s-CL" b="1" dirty="0" smtClean="0"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s-CL" b="1" dirty="0"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s-CL" b="1" dirty="0" smtClean="0">
                <a:cs typeface="Times New Roman" pitchFamily="18" charset="0"/>
              </a:rPr>
              <a:t>Realización</a:t>
            </a:r>
            <a:r>
              <a:rPr lang="es-CL" dirty="0" smtClean="0">
                <a:cs typeface="Times New Roman" pitchFamily="18" charset="0"/>
              </a:rPr>
              <a:t> </a:t>
            </a:r>
            <a:r>
              <a:rPr lang="es-CL" dirty="0">
                <a:cs typeface="Times New Roman" pitchFamily="18" charset="0"/>
              </a:rPr>
              <a:t>viernes 6 y lunes 9 de enero de 2012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s-DO" dirty="0"/>
          </a:p>
        </p:txBody>
      </p:sp>
      <p:sp>
        <p:nvSpPr>
          <p:cNvPr id="21510" name="TextBox 2"/>
          <p:cNvSpPr txBox="1">
            <a:spLocks noChangeArrowheads="1"/>
          </p:cNvSpPr>
          <p:nvPr/>
        </p:nvSpPr>
        <p:spPr bwMode="auto">
          <a:xfrm>
            <a:off x="611188" y="1557338"/>
            <a:ext cx="79930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>
                <a:latin typeface="Georgia" pitchFamily="18" charset="0"/>
              </a:rPr>
              <a:t>Evaluación Ex-Dure</a:t>
            </a:r>
            <a:endParaRPr lang="es-CL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537</TotalTime>
  <Words>851</Words>
  <Application>Microsoft Office PowerPoint</Application>
  <PresentationFormat>Presentación en pantalla (4:3)</PresentationFormat>
  <Paragraphs>156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Plantilla de diseño</vt:lpstr>
      </vt:variant>
      <vt:variant>
        <vt:i4>4</vt:i4>
      </vt:variant>
      <vt:variant>
        <vt:lpstr>Títulos de diapositiva</vt:lpstr>
      </vt:variant>
      <vt:variant>
        <vt:i4>17</vt:i4>
      </vt:variant>
    </vt:vector>
  </HeadingPairs>
  <TitlesOfParts>
    <vt:vector size="27" baseType="lpstr">
      <vt:lpstr>Georgia</vt:lpstr>
      <vt:lpstr>Arial</vt:lpstr>
      <vt:lpstr>Trebuchet MS</vt:lpstr>
      <vt:lpstr>Wingdings 2</vt:lpstr>
      <vt:lpstr>Calibri</vt:lpstr>
      <vt:lpstr>Times New Roman</vt:lpstr>
      <vt:lpstr>Urbano</vt:lpstr>
      <vt:lpstr>Urbano</vt:lpstr>
      <vt:lpstr>Urbano</vt:lpstr>
      <vt:lpstr>Urbano</vt:lpstr>
      <vt:lpstr>Evaluación de los talleres de fútbol realizados por PEC - Recoleta  Institución: ACHNU  </vt:lpstr>
      <vt:lpstr>Índice</vt:lpstr>
      <vt:lpstr>I. Antecedentes del programa</vt:lpstr>
      <vt:lpstr>Antecedentes Principales problemas de los NNJ como grupo vulnerable</vt:lpstr>
      <vt:lpstr>Antecedentes PEC-Recoleta</vt:lpstr>
      <vt:lpstr>Diapositiva 6</vt:lpstr>
      <vt:lpstr>Antecedentes Talleres de fútbol</vt:lpstr>
      <vt:lpstr>II. Objetivos de la evaluación</vt:lpstr>
      <vt:lpstr>III. Metodología</vt:lpstr>
      <vt:lpstr>III. Metodología</vt:lpstr>
      <vt:lpstr>IV. Principales resultados Instituciones garantes</vt:lpstr>
      <vt:lpstr>Principales resultados Niñas, Niños y Jóvenes</vt:lpstr>
      <vt:lpstr>Principales resultados Niñas, Niños y Jóvenes</vt:lpstr>
      <vt:lpstr>Conclusiones</vt:lpstr>
      <vt:lpstr>V. Recomendaciones Instituciones garantes</vt:lpstr>
      <vt:lpstr>Recomendaciones Niñas, Niños y Jóvenes</vt:lpstr>
      <vt:lpstr>Recomendaciones Niñas, Niños y Jóvenes</vt:lpstr>
    </vt:vector>
  </TitlesOfParts>
  <Company>Nombre de la organización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de Chile – Facultad de Ciencias Sociales Departamento de Sociología Cátedra: Evaluación de Intervenciones Sociales           Evaluación de los talleres de fútbol realizados por el  Programa Especializado de Calle (PEC) - Recoleta Institución: ACHNU                                             Elaborado por: Catalina Canals Carolina Galleguillos Camila Mella Macarena Muñoz Alexia Vásquez           Santiago, enero de 2012</dc:title>
  <dc:creator>Nombre de usuario</dc:creator>
  <cp:lastModifiedBy>Andrea Peroni</cp:lastModifiedBy>
  <cp:revision>29</cp:revision>
  <dcterms:created xsi:type="dcterms:W3CDTF">2012-01-22T17:03:48Z</dcterms:created>
  <dcterms:modified xsi:type="dcterms:W3CDTF">2012-01-23T18:20:36Z</dcterms:modified>
</cp:coreProperties>
</file>