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sorterViewPr>
    <p:cViewPr>
      <p:scale>
        <a:sx n="100" d="100"/>
        <a:sy n="100" d="100"/>
      </p:scale>
      <p:origin x="0" y="53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3 Marcador de fecha"/>
          <p:cNvSpPr>
            <a:spLocks noGrp="1"/>
          </p:cNvSpPr>
          <p:nvPr>
            <p:ph type="dt" sz="half" idx="10"/>
          </p:nvPr>
        </p:nvSpPr>
        <p:spPr/>
        <p:txBody>
          <a:bodyPr/>
          <a:lstStyle/>
          <a:p>
            <a:fld id="{05F35AC7-0FBC-4E1F-ABEB-5C33CA40D73F}" type="datetimeFigureOut">
              <a:rPr lang="en-US" smtClean="0"/>
              <a:t>10/25/2018</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6CB781B5-09D4-48BB-99DC-FF3B5E155D90}" type="slidenum">
              <a:rPr lang="en-US" smtClean="0"/>
              <a:t>‹Nº›</a:t>
            </a:fld>
            <a:endParaRPr lang="en-US"/>
          </a:p>
        </p:txBody>
      </p:sp>
    </p:spTree>
    <p:extLst>
      <p:ext uri="{BB962C8B-B14F-4D97-AF65-F5344CB8AC3E}">
        <p14:creationId xmlns:p14="http://schemas.microsoft.com/office/powerpoint/2010/main" val="1744993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05F35AC7-0FBC-4E1F-ABEB-5C33CA40D73F}" type="datetimeFigureOut">
              <a:rPr lang="en-US" smtClean="0"/>
              <a:t>10/25/2018</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6CB781B5-09D4-48BB-99DC-FF3B5E155D90}" type="slidenum">
              <a:rPr lang="en-US" smtClean="0"/>
              <a:t>‹Nº›</a:t>
            </a:fld>
            <a:endParaRPr lang="en-US"/>
          </a:p>
        </p:txBody>
      </p:sp>
    </p:spTree>
    <p:extLst>
      <p:ext uri="{BB962C8B-B14F-4D97-AF65-F5344CB8AC3E}">
        <p14:creationId xmlns:p14="http://schemas.microsoft.com/office/powerpoint/2010/main" val="3884608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05F35AC7-0FBC-4E1F-ABEB-5C33CA40D73F}" type="datetimeFigureOut">
              <a:rPr lang="en-US" smtClean="0"/>
              <a:t>10/25/2018</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6CB781B5-09D4-48BB-99DC-FF3B5E155D90}" type="slidenum">
              <a:rPr lang="en-US" smtClean="0"/>
              <a:t>‹Nº›</a:t>
            </a:fld>
            <a:endParaRPr lang="en-US"/>
          </a:p>
        </p:txBody>
      </p:sp>
    </p:spTree>
    <p:extLst>
      <p:ext uri="{BB962C8B-B14F-4D97-AF65-F5344CB8AC3E}">
        <p14:creationId xmlns:p14="http://schemas.microsoft.com/office/powerpoint/2010/main" val="3868267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05F35AC7-0FBC-4E1F-ABEB-5C33CA40D73F}" type="datetimeFigureOut">
              <a:rPr lang="en-US" smtClean="0"/>
              <a:t>10/25/2018</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6CB781B5-09D4-48BB-99DC-FF3B5E155D90}" type="slidenum">
              <a:rPr lang="en-US" smtClean="0"/>
              <a:t>‹Nº›</a:t>
            </a:fld>
            <a:endParaRPr lang="en-US"/>
          </a:p>
        </p:txBody>
      </p:sp>
    </p:spTree>
    <p:extLst>
      <p:ext uri="{BB962C8B-B14F-4D97-AF65-F5344CB8AC3E}">
        <p14:creationId xmlns:p14="http://schemas.microsoft.com/office/powerpoint/2010/main" val="850291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5F35AC7-0FBC-4E1F-ABEB-5C33CA40D73F}" type="datetimeFigureOut">
              <a:rPr lang="en-US" smtClean="0"/>
              <a:t>10/25/2018</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6CB781B5-09D4-48BB-99DC-FF3B5E155D90}" type="slidenum">
              <a:rPr lang="en-US" smtClean="0"/>
              <a:t>‹Nº›</a:t>
            </a:fld>
            <a:endParaRPr lang="en-US"/>
          </a:p>
        </p:txBody>
      </p:sp>
    </p:spTree>
    <p:extLst>
      <p:ext uri="{BB962C8B-B14F-4D97-AF65-F5344CB8AC3E}">
        <p14:creationId xmlns:p14="http://schemas.microsoft.com/office/powerpoint/2010/main" val="44049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p>
            <a:fld id="{05F35AC7-0FBC-4E1F-ABEB-5C33CA40D73F}" type="datetimeFigureOut">
              <a:rPr lang="en-US" smtClean="0"/>
              <a:t>10/25/2018</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6CB781B5-09D4-48BB-99DC-FF3B5E155D90}" type="slidenum">
              <a:rPr lang="en-US" smtClean="0"/>
              <a:t>‹Nº›</a:t>
            </a:fld>
            <a:endParaRPr lang="en-US"/>
          </a:p>
        </p:txBody>
      </p:sp>
    </p:spTree>
    <p:extLst>
      <p:ext uri="{BB962C8B-B14F-4D97-AF65-F5344CB8AC3E}">
        <p14:creationId xmlns:p14="http://schemas.microsoft.com/office/powerpoint/2010/main" val="664649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p>
            <a:fld id="{05F35AC7-0FBC-4E1F-ABEB-5C33CA40D73F}" type="datetimeFigureOut">
              <a:rPr lang="en-US" smtClean="0"/>
              <a:t>10/25/2018</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6CB781B5-09D4-48BB-99DC-FF3B5E155D90}" type="slidenum">
              <a:rPr lang="en-US" smtClean="0"/>
              <a:t>‹Nº›</a:t>
            </a:fld>
            <a:endParaRPr lang="en-US"/>
          </a:p>
        </p:txBody>
      </p:sp>
    </p:spTree>
    <p:extLst>
      <p:ext uri="{BB962C8B-B14F-4D97-AF65-F5344CB8AC3E}">
        <p14:creationId xmlns:p14="http://schemas.microsoft.com/office/powerpoint/2010/main" val="2497221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p>
            <a:fld id="{05F35AC7-0FBC-4E1F-ABEB-5C33CA40D73F}" type="datetimeFigureOut">
              <a:rPr lang="en-US" smtClean="0"/>
              <a:t>10/25/2018</a:t>
            </a:fld>
            <a:endParaRPr lang="en-US"/>
          </a:p>
        </p:txBody>
      </p:sp>
      <p:sp>
        <p:nvSpPr>
          <p:cNvPr id="4" name="3 Marcador de pie de página"/>
          <p:cNvSpPr>
            <a:spLocks noGrp="1"/>
          </p:cNvSpPr>
          <p:nvPr>
            <p:ph type="ftr" sz="quarter" idx="11"/>
          </p:nvPr>
        </p:nvSpPr>
        <p:spPr/>
        <p:txBody>
          <a:bodyPr/>
          <a:lstStyle/>
          <a:p>
            <a:endParaRPr lang="en-US"/>
          </a:p>
        </p:txBody>
      </p:sp>
      <p:sp>
        <p:nvSpPr>
          <p:cNvPr id="5" name="4 Marcador de número de diapositiva"/>
          <p:cNvSpPr>
            <a:spLocks noGrp="1"/>
          </p:cNvSpPr>
          <p:nvPr>
            <p:ph type="sldNum" sz="quarter" idx="12"/>
          </p:nvPr>
        </p:nvSpPr>
        <p:spPr/>
        <p:txBody>
          <a:bodyPr/>
          <a:lstStyle/>
          <a:p>
            <a:fld id="{6CB781B5-09D4-48BB-99DC-FF3B5E155D90}" type="slidenum">
              <a:rPr lang="en-US" smtClean="0"/>
              <a:t>‹Nº›</a:t>
            </a:fld>
            <a:endParaRPr lang="en-US"/>
          </a:p>
        </p:txBody>
      </p:sp>
    </p:spTree>
    <p:extLst>
      <p:ext uri="{BB962C8B-B14F-4D97-AF65-F5344CB8AC3E}">
        <p14:creationId xmlns:p14="http://schemas.microsoft.com/office/powerpoint/2010/main" val="1421108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5F35AC7-0FBC-4E1F-ABEB-5C33CA40D73F}" type="datetimeFigureOut">
              <a:rPr lang="en-US" smtClean="0"/>
              <a:t>10/25/2018</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6CB781B5-09D4-48BB-99DC-FF3B5E155D90}" type="slidenum">
              <a:rPr lang="en-US" smtClean="0"/>
              <a:t>‹Nº›</a:t>
            </a:fld>
            <a:endParaRPr lang="en-US"/>
          </a:p>
        </p:txBody>
      </p:sp>
    </p:spTree>
    <p:extLst>
      <p:ext uri="{BB962C8B-B14F-4D97-AF65-F5344CB8AC3E}">
        <p14:creationId xmlns:p14="http://schemas.microsoft.com/office/powerpoint/2010/main" val="4181965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5F35AC7-0FBC-4E1F-ABEB-5C33CA40D73F}" type="datetimeFigureOut">
              <a:rPr lang="en-US" smtClean="0"/>
              <a:t>10/25/2018</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6CB781B5-09D4-48BB-99DC-FF3B5E155D90}" type="slidenum">
              <a:rPr lang="en-US" smtClean="0"/>
              <a:t>‹Nº›</a:t>
            </a:fld>
            <a:endParaRPr lang="en-US"/>
          </a:p>
        </p:txBody>
      </p:sp>
    </p:spTree>
    <p:extLst>
      <p:ext uri="{BB962C8B-B14F-4D97-AF65-F5344CB8AC3E}">
        <p14:creationId xmlns:p14="http://schemas.microsoft.com/office/powerpoint/2010/main" val="37827325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5F35AC7-0FBC-4E1F-ABEB-5C33CA40D73F}" type="datetimeFigureOut">
              <a:rPr lang="en-US" smtClean="0"/>
              <a:t>10/25/2018</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6CB781B5-09D4-48BB-99DC-FF3B5E155D90}" type="slidenum">
              <a:rPr lang="en-US" smtClean="0"/>
              <a:t>‹Nº›</a:t>
            </a:fld>
            <a:endParaRPr lang="en-US"/>
          </a:p>
        </p:txBody>
      </p:sp>
    </p:spTree>
    <p:extLst>
      <p:ext uri="{BB962C8B-B14F-4D97-AF65-F5344CB8AC3E}">
        <p14:creationId xmlns:p14="http://schemas.microsoft.com/office/powerpoint/2010/main" val="2117287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F35AC7-0FBC-4E1F-ABEB-5C33CA40D73F}" type="datetimeFigureOut">
              <a:rPr lang="en-US" smtClean="0"/>
              <a:t>10/25/2018</a:t>
            </a:fld>
            <a:endParaRPr lang="en-U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B781B5-09D4-48BB-99DC-FF3B5E155D90}" type="slidenum">
              <a:rPr lang="en-US" smtClean="0"/>
              <a:t>‹Nº›</a:t>
            </a:fld>
            <a:endParaRPr lang="en-US"/>
          </a:p>
        </p:txBody>
      </p:sp>
    </p:spTree>
    <p:extLst>
      <p:ext uri="{BB962C8B-B14F-4D97-AF65-F5344CB8AC3E}">
        <p14:creationId xmlns:p14="http://schemas.microsoft.com/office/powerpoint/2010/main" val="28958289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043608" y="2636912"/>
            <a:ext cx="7488832" cy="1569660"/>
          </a:xfrm>
          <a:prstGeom prst="rect">
            <a:avLst/>
          </a:prstGeom>
          <a:noFill/>
        </p:spPr>
        <p:txBody>
          <a:bodyPr wrap="square" rtlCol="0">
            <a:spAutoFit/>
          </a:bodyPr>
          <a:lstStyle/>
          <a:p>
            <a:endParaRPr lang="es-ES" sz="2400" b="1" dirty="0" smtClean="0"/>
          </a:p>
          <a:p>
            <a:r>
              <a:rPr lang="es-ES" sz="2400" b="1" dirty="0" smtClean="0"/>
              <a:t>RELACIÓN UNIVERSIDAD-EMPRESA, IDENTIFICACIÓN, TRANSPARENCIA Y RESOLUCIÓN DE CONFLICTOS DE INTERÉS</a:t>
            </a:r>
            <a:endParaRPr lang="en-US" sz="2400" b="1"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08" y="188640"/>
            <a:ext cx="1905000" cy="1905000"/>
          </a:xfrm>
          <a:prstGeom prst="rect">
            <a:avLst/>
          </a:prstGeom>
        </p:spPr>
      </p:pic>
      <p:sp>
        <p:nvSpPr>
          <p:cNvPr id="6" name="5 Rectángulo"/>
          <p:cNvSpPr/>
          <p:nvPr/>
        </p:nvSpPr>
        <p:spPr>
          <a:xfrm>
            <a:off x="1964353" y="679475"/>
            <a:ext cx="3511649" cy="830997"/>
          </a:xfrm>
          <a:prstGeom prst="rect">
            <a:avLst/>
          </a:prstGeom>
        </p:spPr>
        <p:txBody>
          <a:bodyPr wrap="square">
            <a:spAutoFit/>
          </a:bodyPr>
          <a:lstStyle/>
          <a:p>
            <a:pPr lvl="0"/>
            <a:r>
              <a:rPr lang="es-ES" sz="2400" dirty="0">
                <a:solidFill>
                  <a:prstClr val="black"/>
                </a:solidFill>
              </a:rPr>
              <a:t>SENADO </a:t>
            </a:r>
            <a:r>
              <a:rPr lang="es-ES" sz="2400" dirty="0" smtClean="0">
                <a:solidFill>
                  <a:prstClr val="black"/>
                </a:solidFill>
              </a:rPr>
              <a:t>UNIVERSITARIO</a:t>
            </a:r>
          </a:p>
          <a:p>
            <a:pPr lvl="0"/>
            <a:r>
              <a:rPr lang="es-ES" sz="2400" dirty="0" smtClean="0">
                <a:solidFill>
                  <a:prstClr val="black"/>
                </a:solidFill>
              </a:rPr>
              <a:t>2014-2018</a:t>
            </a:r>
            <a:endParaRPr lang="es-ES" sz="2400" dirty="0">
              <a:solidFill>
                <a:prstClr val="black"/>
              </a:solidFill>
            </a:endParaRPr>
          </a:p>
        </p:txBody>
      </p:sp>
      <p:sp>
        <p:nvSpPr>
          <p:cNvPr id="7" name="6 CuadroTexto"/>
          <p:cNvSpPr txBox="1"/>
          <p:nvPr/>
        </p:nvSpPr>
        <p:spPr>
          <a:xfrm>
            <a:off x="1907704" y="1521631"/>
            <a:ext cx="5050100" cy="369332"/>
          </a:xfrm>
          <a:prstGeom prst="rect">
            <a:avLst/>
          </a:prstGeom>
          <a:noFill/>
        </p:spPr>
        <p:txBody>
          <a:bodyPr wrap="none" rtlCol="0">
            <a:spAutoFit/>
          </a:bodyPr>
          <a:lstStyle/>
          <a:p>
            <a:r>
              <a:rPr lang="es-CL" b="1" dirty="0" smtClean="0"/>
              <a:t>Comisión Ad Hoc Relaciones Universidad-Empresas</a:t>
            </a:r>
            <a:endParaRPr lang="en-US" b="1" dirty="0"/>
          </a:p>
        </p:txBody>
      </p:sp>
      <p:sp>
        <p:nvSpPr>
          <p:cNvPr id="2" name="1 CuadroTexto"/>
          <p:cNvSpPr txBox="1"/>
          <p:nvPr/>
        </p:nvSpPr>
        <p:spPr>
          <a:xfrm>
            <a:off x="3419872" y="4826990"/>
            <a:ext cx="4595232" cy="646331"/>
          </a:xfrm>
          <a:prstGeom prst="rect">
            <a:avLst/>
          </a:prstGeom>
          <a:noFill/>
        </p:spPr>
        <p:txBody>
          <a:bodyPr wrap="none" rtlCol="0">
            <a:spAutoFit/>
          </a:bodyPr>
          <a:lstStyle/>
          <a:p>
            <a:r>
              <a:rPr lang="es-CL" b="1" i="1" dirty="0" smtClean="0"/>
              <a:t>Matías Flores, Klaus Franz, Abraham Pizarro, </a:t>
            </a:r>
          </a:p>
          <a:p>
            <a:r>
              <a:rPr lang="es-CL" b="1" i="1" dirty="0" smtClean="0"/>
              <a:t>Inés </a:t>
            </a:r>
            <a:r>
              <a:rPr lang="es-CL" b="1" i="1" dirty="0" err="1"/>
              <a:t>P</a:t>
            </a:r>
            <a:r>
              <a:rPr lang="es-CL" b="1" i="1" dirty="0" err="1" smtClean="0"/>
              <a:t>epper</a:t>
            </a:r>
            <a:r>
              <a:rPr lang="es-CL" b="1" i="1" dirty="0" smtClean="0"/>
              <a:t>, Patricia Gómez  y Miguel Morales</a:t>
            </a:r>
            <a:endParaRPr lang="en-US" b="1" i="1" dirty="0"/>
          </a:p>
        </p:txBody>
      </p:sp>
    </p:spTree>
    <p:extLst>
      <p:ext uri="{BB962C8B-B14F-4D97-AF65-F5344CB8AC3E}">
        <p14:creationId xmlns:p14="http://schemas.microsoft.com/office/powerpoint/2010/main" val="5467566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80060" y="2708920"/>
            <a:ext cx="8495659" cy="3693319"/>
          </a:xfrm>
          <a:prstGeom prst="rect">
            <a:avLst/>
          </a:prstGeom>
          <a:noFill/>
          <a:ln>
            <a:solidFill>
              <a:schemeClr val="accent1"/>
            </a:solidFill>
          </a:ln>
        </p:spPr>
        <p:txBody>
          <a:bodyPr wrap="none" rtlCol="0">
            <a:spAutoFit/>
          </a:bodyPr>
          <a:lstStyle/>
          <a:p>
            <a:r>
              <a:rPr lang="es-ES" dirty="0" smtClean="0"/>
              <a:t>1) Definición de conflictos de interés.</a:t>
            </a:r>
          </a:p>
          <a:p>
            <a:r>
              <a:rPr lang="es-ES" dirty="0" smtClean="0"/>
              <a:t>2) Reconocimiento de las obligaciones individuales con la Universidad y de los altos</a:t>
            </a:r>
          </a:p>
          <a:p>
            <a:r>
              <a:rPr lang="es-ES" dirty="0" smtClean="0"/>
              <a:t>estándares éticos que deben exigir el cumplimiento de la misión universitaria.</a:t>
            </a:r>
          </a:p>
          <a:p>
            <a:r>
              <a:rPr lang="es-ES" dirty="0" smtClean="0"/>
              <a:t>3) Normas de participación académica en relación con empresas e industria en el ámbito</a:t>
            </a:r>
          </a:p>
          <a:p>
            <a:r>
              <a:rPr lang="es-ES" dirty="0" smtClean="0"/>
              <a:t>de la investigación, extensión, docencia, consultoría y atención clínica-hospitalaria.</a:t>
            </a:r>
          </a:p>
          <a:p>
            <a:r>
              <a:rPr lang="es-ES" dirty="0" smtClean="0"/>
              <a:t>4) Rol y responsabilidades de las autoridades de la Universidad en el apoyo a este</a:t>
            </a:r>
          </a:p>
          <a:p>
            <a:r>
              <a:rPr lang="es-ES" dirty="0" smtClean="0"/>
              <a:t>reglamento y a la aplicación de las normas asociadas que lleven a la inmediata</a:t>
            </a:r>
          </a:p>
          <a:p>
            <a:r>
              <a:rPr lang="es-ES" dirty="0" smtClean="0"/>
              <a:t>corrección de conductas que contravengan estas disposiciones.</a:t>
            </a:r>
          </a:p>
          <a:p>
            <a:r>
              <a:rPr lang="es-ES" dirty="0" smtClean="0"/>
              <a:t>5) Definición de derechos y responsabilidades de los miembros de la comunidad</a:t>
            </a:r>
          </a:p>
          <a:p>
            <a:r>
              <a:rPr lang="es-ES" dirty="0" smtClean="0"/>
              <a:t>universitaria en este ámbito.</a:t>
            </a:r>
          </a:p>
          <a:p>
            <a:r>
              <a:rPr lang="es-ES" dirty="0" smtClean="0"/>
              <a:t>6) Normas para la participación académica en instancias gubernamentales.</a:t>
            </a:r>
          </a:p>
          <a:p>
            <a:r>
              <a:rPr lang="es-ES" dirty="0" smtClean="0"/>
              <a:t>7) Normas para poder acceder a la designación como experto en representación de la</a:t>
            </a:r>
          </a:p>
          <a:p>
            <a:r>
              <a:rPr lang="es-ES" dirty="0" smtClean="0"/>
              <a:t>Universidad en instancias externas a la Universidad de Chile.</a:t>
            </a:r>
          </a:p>
        </p:txBody>
      </p:sp>
      <p:sp>
        <p:nvSpPr>
          <p:cNvPr id="3" name="2 Rectángulo"/>
          <p:cNvSpPr/>
          <p:nvPr/>
        </p:nvSpPr>
        <p:spPr>
          <a:xfrm>
            <a:off x="375302" y="1669288"/>
            <a:ext cx="7432300" cy="707886"/>
          </a:xfrm>
          <a:prstGeom prst="rect">
            <a:avLst/>
          </a:prstGeom>
        </p:spPr>
        <p:txBody>
          <a:bodyPr wrap="square">
            <a:spAutoFit/>
          </a:bodyPr>
          <a:lstStyle/>
          <a:p>
            <a:pPr lvl="0"/>
            <a:r>
              <a:rPr lang="es-ES" sz="2000" dirty="0">
                <a:solidFill>
                  <a:prstClr val="black"/>
                </a:solidFill>
              </a:rPr>
              <a:t>Aspectos fundamentales que deberían ser incorporados en </a:t>
            </a:r>
            <a:r>
              <a:rPr lang="es-ES" sz="2000" dirty="0" smtClean="0">
                <a:solidFill>
                  <a:prstClr val="black"/>
                </a:solidFill>
              </a:rPr>
              <a:t>una</a:t>
            </a:r>
          </a:p>
          <a:p>
            <a:pPr lvl="0"/>
            <a:r>
              <a:rPr lang="es-ES" sz="2000" dirty="0" smtClean="0">
                <a:solidFill>
                  <a:prstClr val="black"/>
                </a:solidFill>
              </a:rPr>
              <a:t> </a:t>
            </a:r>
            <a:r>
              <a:rPr lang="es-ES" sz="2000" dirty="0">
                <a:solidFill>
                  <a:prstClr val="black"/>
                </a:solidFill>
              </a:rPr>
              <a:t>POLÍTICA y/o </a:t>
            </a:r>
            <a:r>
              <a:rPr lang="es-ES" sz="2000" dirty="0" smtClean="0">
                <a:solidFill>
                  <a:prstClr val="black"/>
                </a:solidFill>
              </a:rPr>
              <a:t>REGLAMENTO  de </a:t>
            </a:r>
            <a:r>
              <a:rPr lang="es-ES" sz="2000" dirty="0">
                <a:solidFill>
                  <a:prstClr val="black"/>
                </a:solidFill>
              </a:rPr>
              <a:t>Conflictos de interés</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302" y="151239"/>
            <a:ext cx="1506537"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1839" y="401270"/>
            <a:ext cx="3603625" cy="101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7531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1844824"/>
            <a:ext cx="8064896" cy="4708981"/>
          </a:xfrm>
          <a:prstGeom prst="rect">
            <a:avLst/>
          </a:prstGeom>
          <a:noFill/>
          <a:ln>
            <a:solidFill>
              <a:schemeClr val="accent1"/>
            </a:solidFill>
          </a:ln>
        </p:spPr>
        <p:txBody>
          <a:bodyPr wrap="square" rtlCol="0">
            <a:spAutoFit/>
          </a:bodyPr>
          <a:lstStyle/>
          <a:p>
            <a:r>
              <a:rPr lang="es-ES" sz="2000" dirty="0" smtClean="0"/>
              <a:t>8) Generación de Informes Institucionales.</a:t>
            </a:r>
          </a:p>
          <a:p>
            <a:r>
              <a:rPr lang="es-ES" sz="2000" dirty="0" smtClean="0"/>
              <a:t>9) Identificar y caracterizar conflictos de interés en las actividades docentes, de extensión, en la presentación de resultados de investigación, en la obra publicada o presentada en diversos medios.</a:t>
            </a:r>
          </a:p>
          <a:p>
            <a:r>
              <a:rPr lang="es-ES" sz="2000" dirty="0" smtClean="0"/>
              <a:t>10) </a:t>
            </a:r>
            <a:r>
              <a:rPr lang="es-ES" sz="2000" dirty="0"/>
              <a:t>C</a:t>
            </a:r>
            <a:r>
              <a:rPr lang="es-ES" sz="2000" dirty="0" smtClean="0"/>
              <a:t>reación de una Oficina o Comisión de Conflictos de Interés en cada Facultad.</a:t>
            </a:r>
          </a:p>
          <a:p>
            <a:r>
              <a:rPr lang="es-ES" sz="2000" dirty="0" smtClean="0"/>
              <a:t>11) Creación de una Oficina o Comisión Central de Conflictos de Interés Universitaria.</a:t>
            </a:r>
          </a:p>
          <a:p>
            <a:r>
              <a:rPr lang="es-ES" sz="2000" dirty="0" smtClean="0"/>
              <a:t>12) Rol orientador y educativo.</a:t>
            </a:r>
          </a:p>
          <a:p>
            <a:r>
              <a:rPr lang="es-ES" sz="2000" dirty="0" smtClean="0"/>
              <a:t>13) Proponer normas de aceptación de infraestructura y equipamiento en comodato por parte de industrias y empresas.</a:t>
            </a:r>
          </a:p>
          <a:p>
            <a:r>
              <a:rPr lang="es-ES" sz="2000" dirty="0" smtClean="0"/>
              <a:t>14) Definir las incompatibilidades de las Autoridades que establecen relaciones contractuales con empresas e industrias.</a:t>
            </a:r>
          </a:p>
          <a:p>
            <a:r>
              <a:rPr lang="es-ES" sz="2000" dirty="0" smtClean="0"/>
              <a:t>15) Proponer creación de un Portal de transparencia.</a:t>
            </a:r>
          </a:p>
          <a:p>
            <a:endParaRPr lang="en-US" sz="200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887" y="188640"/>
            <a:ext cx="1506537"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438671"/>
            <a:ext cx="3603625" cy="101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70098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77531" y="2132856"/>
            <a:ext cx="8136904" cy="4093428"/>
          </a:xfrm>
          <a:prstGeom prst="rect">
            <a:avLst/>
          </a:prstGeom>
          <a:noFill/>
          <a:ln>
            <a:solidFill>
              <a:schemeClr val="accent1"/>
            </a:solidFill>
          </a:ln>
        </p:spPr>
        <p:txBody>
          <a:bodyPr wrap="square" rtlCol="0">
            <a:spAutoFit/>
          </a:bodyPr>
          <a:lstStyle/>
          <a:p>
            <a:endParaRPr lang="es-ES" sz="2000" dirty="0" smtClean="0"/>
          </a:p>
          <a:p>
            <a:r>
              <a:rPr lang="es-ES" sz="2000" dirty="0" smtClean="0"/>
              <a:t>En el ámbito comparado, ya Universidades de nivel mundial como la Universidad de </a:t>
            </a:r>
            <a:r>
              <a:rPr lang="es-ES" sz="2000" dirty="0" err="1" smtClean="0"/>
              <a:t>Cornell</a:t>
            </a:r>
            <a:r>
              <a:rPr lang="es-ES" sz="2000" dirty="0" smtClean="0"/>
              <a:t>, Michigan, Southampton, Oxford, Pittsburgh, </a:t>
            </a:r>
            <a:r>
              <a:rPr lang="es-ES" sz="2000" dirty="0" err="1" smtClean="0"/>
              <a:t>Northwestern</a:t>
            </a:r>
            <a:r>
              <a:rPr lang="es-ES" sz="2000" dirty="0" smtClean="0"/>
              <a:t>, Universidad de California, UNAM, UBA, entre otras, han hecho suyo este tema importantísimo de los conflictos de interés y ya en su gran mayoría disponen incluso de oficinas dedicadas de modo exclusivo a esta temática, y han desarrollado políticas cuyos principios y reglamentos aseguran que las autoridades, el personal de investigación y el mundo académico y estudiantil, reporten sus compromisos externos e intereses financieros a la universidad de un modo temporalmente adecuado y que los</a:t>
            </a:r>
          </a:p>
          <a:p>
            <a:r>
              <a:rPr lang="es-ES" sz="2000" dirty="0" smtClean="0"/>
              <a:t>conflictos financieros reales y aparentes sean identificados y manejados adecuadamente.</a:t>
            </a:r>
          </a:p>
          <a:p>
            <a:endParaRPr lang="en-US" sz="2000"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60648"/>
            <a:ext cx="1511300"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510679"/>
            <a:ext cx="3603625" cy="101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96009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71600" y="1732686"/>
            <a:ext cx="5008872" cy="369332"/>
          </a:xfrm>
          <a:prstGeom prst="rect">
            <a:avLst/>
          </a:prstGeom>
          <a:noFill/>
        </p:spPr>
        <p:txBody>
          <a:bodyPr wrap="none" rtlCol="0">
            <a:spAutoFit/>
          </a:bodyPr>
          <a:lstStyle/>
          <a:p>
            <a:r>
              <a:rPr lang="es-CL" dirty="0" smtClean="0"/>
              <a:t>TAREA PAR EL SENADO UNIVERSITARIO 2018-2022</a:t>
            </a:r>
            <a:endParaRPr lang="en-US" dirty="0"/>
          </a:p>
        </p:txBody>
      </p:sp>
      <p:sp>
        <p:nvSpPr>
          <p:cNvPr id="3" name="2 CuadroTexto"/>
          <p:cNvSpPr txBox="1"/>
          <p:nvPr/>
        </p:nvSpPr>
        <p:spPr>
          <a:xfrm>
            <a:off x="971600" y="2206855"/>
            <a:ext cx="5741828" cy="369332"/>
          </a:xfrm>
          <a:prstGeom prst="rect">
            <a:avLst/>
          </a:prstGeom>
          <a:noFill/>
        </p:spPr>
        <p:txBody>
          <a:bodyPr wrap="none" rtlCol="0">
            <a:spAutoFit/>
          </a:bodyPr>
          <a:lstStyle/>
          <a:p>
            <a:r>
              <a:rPr lang="es-CL" b="1" dirty="0" smtClean="0"/>
              <a:t>Generar una Política y Reglamento de Conflictos de Interés</a:t>
            </a:r>
            <a:endParaRPr lang="en-US" b="1" dirty="0"/>
          </a:p>
        </p:txBody>
      </p:sp>
      <p:sp>
        <p:nvSpPr>
          <p:cNvPr id="4" name="3 CuadroTexto"/>
          <p:cNvSpPr txBox="1"/>
          <p:nvPr/>
        </p:nvSpPr>
        <p:spPr>
          <a:xfrm>
            <a:off x="971600" y="2924944"/>
            <a:ext cx="7344816" cy="2862322"/>
          </a:xfrm>
          <a:prstGeom prst="rect">
            <a:avLst/>
          </a:prstGeom>
          <a:noFill/>
          <a:ln>
            <a:solidFill>
              <a:schemeClr val="accent1"/>
            </a:solidFill>
          </a:ln>
        </p:spPr>
        <p:txBody>
          <a:bodyPr wrap="square" rtlCol="0">
            <a:spAutoFit/>
          </a:bodyPr>
          <a:lstStyle/>
          <a:p>
            <a:endParaRPr lang="es-ES" sz="2000" dirty="0" smtClean="0"/>
          </a:p>
          <a:p>
            <a:r>
              <a:rPr lang="es-ES" sz="2000" dirty="0" smtClean="0"/>
              <a:t>Ya fue aprobado en Plenaria del Senado anterior la creación de un marco regulatorio que norme las relaciones que la Universidad establece con el entorno social y empresarial, con una profunda atención sobre la identificación, transparencia y resolución de los conflictos de interés que pueden surgir de la interacciones y/o colaboraciones que se establecen con el medio extrauniversitario en los ámbitos de la investigación, asistenciales, docencia y extensión.</a:t>
            </a:r>
          </a:p>
          <a:p>
            <a:endParaRPr lang="en-US" sz="20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76200"/>
            <a:ext cx="1511300"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Rectángulo"/>
          <p:cNvSpPr/>
          <p:nvPr/>
        </p:nvSpPr>
        <p:spPr>
          <a:xfrm>
            <a:off x="1834828" y="416351"/>
            <a:ext cx="3511649" cy="830997"/>
          </a:xfrm>
          <a:prstGeom prst="rect">
            <a:avLst/>
          </a:prstGeom>
        </p:spPr>
        <p:txBody>
          <a:bodyPr wrap="square">
            <a:spAutoFit/>
          </a:bodyPr>
          <a:lstStyle/>
          <a:p>
            <a:pPr lvl="0"/>
            <a:r>
              <a:rPr lang="es-ES" sz="2400" dirty="0">
                <a:solidFill>
                  <a:prstClr val="black"/>
                </a:solidFill>
              </a:rPr>
              <a:t>SENADO </a:t>
            </a:r>
            <a:r>
              <a:rPr lang="es-ES" sz="2400" dirty="0" smtClean="0">
                <a:solidFill>
                  <a:prstClr val="black"/>
                </a:solidFill>
              </a:rPr>
              <a:t>UNIVERSITARIO</a:t>
            </a:r>
          </a:p>
          <a:p>
            <a:pPr lvl="0"/>
            <a:r>
              <a:rPr lang="es-ES" sz="2400" dirty="0" smtClean="0">
                <a:solidFill>
                  <a:prstClr val="black"/>
                </a:solidFill>
              </a:rPr>
              <a:t>2018-2022</a:t>
            </a:r>
            <a:endParaRPr lang="es-ES" sz="2400" dirty="0">
              <a:solidFill>
                <a:prstClr val="black"/>
              </a:solidFill>
            </a:endParaRPr>
          </a:p>
        </p:txBody>
      </p:sp>
    </p:spTree>
    <p:extLst>
      <p:ext uri="{BB962C8B-B14F-4D97-AF65-F5344CB8AC3E}">
        <p14:creationId xmlns:p14="http://schemas.microsoft.com/office/powerpoint/2010/main" val="718198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50912" y="2276872"/>
            <a:ext cx="7632848" cy="3416320"/>
          </a:xfrm>
          <a:prstGeom prst="rect">
            <a:avLst/>
          </a:prstGeom>
          <a:noFill/>
          <a:ln>
            <a:solidFill>
              <a:schemeClr val="accent1"/>
            </a:solidFill>
          </a:ln>
        </p:spPr>
        <p:txBody>
          <a:bodyPr wrap="square" rtlCol="0">
            <a:spAutoFit/>
          </a:bodyPr>
          <a:lstStyle/>
          <a:p>
            <a:r>
              <a:rPr lang="es-ES" sz="2400" dirty="0" smtClean="0"/>
              <a:t>Es fundamental reafirmar la importancia que tiene para la Universidad de Chile y sus diferentes estamentos la preservación de los profundos valores éticos de nuestra institución y el respeto a la legalidad vigente. </a:t>
            </a:r>
          </a:p>
          <a:p>
            <a:endParaRPr lang="es-ES" sz="2400" dirty="0"/>
          </a:p>
          <a:p>
            <a:r>
              <a:rPr lang="es-ES" sz="2400" dirty="0" smtClean="0"/>
              <a:t>La mantención de la confianza que el país deposita en la integridad con la que esta institución desarrolla sus distintas actividades de extensión, investigación y docencia</a:t>
            </a:r>
          </a:p>
          <a:p>
            <a:r>
              <a:rPr lang="es-ES" sz="2400" dirty="0" smtClean="0"/>
              <a:t>es de gran importancia.</a:t>
            </a:r>
            <a:endParaRPr lang="en-US"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901825" cy="190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445293"/>
            <a:ext cx="3603625" cy="101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00406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1919729"/>
            <a:ext cx="8352928" cy="4524315"/>
          </a:xfrm>
          <a:prstGeom prst="rect">
            <a:avLst/>
          </a:prstGeom>
          <a:noFill/>
          <a:ln>
            <a:solidFill>
              <a:schemeClr val="accent1"/>
            </a:solidFill>
          </a:ln>
        </p:spPr>
        <p:txBody>
          <a:bodyPr wrap="square" rtlCol="0">
            <a:spAutoFit/>
          </a:bodyPr>
          <a:lstStyle/>
          <a:p>
            <a:endParaRPr lang="es-ES" sz="2400" dirty="0" smtClean="0"/>
          </a:p>
          <a:p>
            <a:r>
              <a:rPr lang="es-ES" sz="2400" dirty="0" smtClean="0"/>
              <a:t>Es conocido el hecho que en los últimos decenios la Universidad de Chile se ha visto enfrentada a la búsqueda de recursos para su financiamiento y con esta finalidad ha debido establecer diferentes formas de colaboración con empresas privadas e industrias, lo que se ha traducido en la realización mancomunada de tareas de investigación, transferencias tecnológicas y</a:t>
            </a:r>
          </a:p>
          <a:p>
            <a:r>
              <a:rPr lang="es-ES" sz="2400" dirty="0" smtClean="0"/>
              <a:t>servicios públicos de muy diversa índole.</a:t>
            </a:r>
          </a:p>
          <a:p>
            <a:endParaRPr lang="es-ES" sz="2400" dirty="0" smtClean="0"/>
          </a:p>
          <a:p>
            <a:r>
              <a:rPr lang="es-ES" sz="2400" dirty="0" smtClean="0"/>
              <a:t>Dado el hecho que la Universidad permite y estimula establecer actividades y relaciones con el medio circundante, resulta inevitable que surjan potenciales conflictos de interés.</a:t>
            </a:r>
            <a:endParaRPr lang="en-US"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22511"/>
            <a:ext cx="1722313" cy="1722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478048"/>
            <a:ext cx="3603625" cy="101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36275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97496" y="1916832"/>
            <a:ext cx="7920880" cy="4493538"/>
          </a:xfrm>
          <a:prstGeom prst="rect">
            <a:avLst/>
          </a:prstGeom>
          <a:noFill/>
          <a:ln>
            <a:solidFill>
              <a:schemeClr val="accent1"/>
            </a:solidFill>
          </a:ln>
        </p:spPr>
        <p:txBody>
          <a:bodyPr wrap="square" rtlCol="0">
            <a:spAutoFit/>
          </a:bodyPr>
          <a:lstStyle/>
          <a:p>
            <a:r>
              <a:rPr lang="es-ES" sz="2200" dirty="0" smtClean="0"/>
              <a:t>El normal desarrollo de actividades con el medio, sin embargo, no deben interferir con las obligaciones de académicos, funcionarios y estudiantes hacia la Universidad ni con los altos estándares éticos que deben exigir el cumplimiento de la misión universitaria.</a:t>
            </a:r>
          </a:p>
          <a:p>
            <a:endParaRPr lang="es-ES" sz="2200" dirty="0" smtClean="0"/>
          </a:p>
          <a:p>
            <a:r>
              <a:rPr lang="es-ES" sz="2200" dirty="0" smtClean="0"/>
              <a:t>La misión universitaria tradicionalmente ha sido enfocada a las tareas de docencia, investigación y extensión. Asimismo parte importante de su tarea se relaciona con el medio en labores de asistencia y la formación de profesionales especialistas, en diferentes ámbitos. </a:t>
            </a:r>
          </a:p>
          <a:p>
            <a:endParaRPr lang="es-ES" sz="2200" dirty="0"/>
          </a:p>
          <a:p>
            <a:r>
              <a:rPr lang="es-ES" sz="2200" dirty="0" smtClean="0"/>
              <a:t>Un claro ejemplo de ello es la labor asistencial en el campo de la salud que ejerce el Hospital Clínico de la Universidad de Chile.</a:t>
            </a:r>
            <a:endParaRPr lang="en-US" sz="22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901825" cy="190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445293"/>
            <a:ext cx="3603625" cy="101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53372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47622" y="2186702"/>
            <a:ext cx="7704856" cy="3416320"/>
          </a:xfrm>
          <a:prstGeom prst="rect">
            <a:avLst/>
          </a:prstGeom>
          <a:noFill/>
          <a:ln>
            <a:solidFill>
              <a:schemeClr val="accent1"/>
            </a:solidFill>
          </a:ln>
        </p:spPr>
        <p:txBody>
          <a:bodyPr wrap="square" rtlCol="0">
            <a:spAutoFit/>
          </a:bodyPr>
          <a:lstStyle/>
          <a:p>
            <a:endParaRPr lang="es-ES" sz="2400" dirty="0" smtClean="0"/>
          </a:p>
          <a:p>
            <a:r>
              <a:rPr lang="es-ES" sz="2400" dirty="0" smtClean="0"/>
              <a:t>A pesar de esta estrecha relación con el medio, en la actualidad no existen Políticas, Reglamentos o Normativas específicas que regulen las relaciones con empresas o entidades públicas o privadas, existiendo solo normas legales y las Comisiones de ética (no existentes en todas las Facultades), que no necesariamente observan o analizan los aspectos relacionados con conflictos de interés.</a:t>
            </a:r>
          </a:p>
          <a:p>
            <a:endParaRPr lang="en-US" sz="24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60647"/>
            <a:ext cx="1901825" cy="190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705940"/>
            <a:ext cx="3603625" cy="101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65605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711099" y="2348880"/>
            <a:ext cx="7848872" cy="3416320"/>
          </a:xfrm>
          <a:prstGeom prst="rect">
            <a:avLst/>
          </a:prstGeom>
          <a:noFill/>
          <a:ln>
            <a:solidFill>
              <a:schemeClr val="accent1"/>
            </a:solidFill>
          </a:ln>
        </p:spPr>
        <p:txBody>
          <a:bodyPr wrap="square" rtlCol="0">
            <a:spAutoFit/>
          </a:bodyPr>
          <a:lstStyle/>
          <a:p>
            <a:r>
              <a:rPr lang="es-ES" sz="2400" dirty="0" smtClean="0"/>
              <a:t>Qué es un conflicto de interés?</a:t>
            </a:r>
          </a:p>
          <a:p>
            <a:endParaRPr lang="es-ES" sz="2400" dirty="0" smtClean="0"/>
          </a:p>
          <a:p>
            <a:r>
              <a:rPr lang="es-ES" sz="2400" dirty="0" smtClean="0"/>
              <a:t>Los conflictos de interés se producen cuando un académico, funcionario o estudiante que tiene la responsabilidad de resguardar o representar los intereses de la Universidad de Chile, contraviene ese principio institucional y actúa persiguiendo satisfacer su interés personal o el de otros individuos, organizaciones o instituciones vinculadas a él.</a:t>
            </a:r>
          </a:p>
          <a:p>
            <a:endParaRPr lang="en-US" sz="24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32656"/>
            <a:ext cx="1901825" cy="190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777949"/>
            <a:ext cx="3603625" cy="101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33870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1" y="2276872"/>
            <a:ext cx="8064896" cy="3785652"/>
          </a:xfrm>
          <a:prstGeom prst="rect">
            <a:avLst/>
          </a:prstGeom>
          <a:noFill/>
          <a:ln>
            <a:solidFill>
              <a:schemeClr val="accent1"/>
            </a:solidFill>
          </a:ln>
        </p:spPr>
        <p:txBody>
          <a:bodyPr wrap="square" rtlCol="0">
            <a:spAutoFit/>
          </a:bodyPr>
          <a:lstStyle/>
          <a:p>
            <a:r>
              <a:rPr lang="es-ES" sz="2400" dirty="0" smtClean="0"/>
              <a:t>Como resultado de las interacciones que desarrolla y establece la Universidad con empresas e industrias , sus instituciones, autoridades, investigadores, académicos, profesionales, funcionarios y estudiantes han establecido una amplia gama de relaciones (Financiamiento, donaciones, comodatos, becas, regalos, honorarios, uso de la infraestructura universitaria, compromiso horario, compromiso de imagen universitaria, cesión de medios universitarios, opinión profesional, compromisos diversos) que requieren de un marco regulatorio políticas y  reglamentos.</a:t>
            </a:r>
            <a:endParaRPr lang="en-US" sz="2400" dirty="0"/>
          </a:p>
        </p:txBody>
      </p:sp>
      <p:sp>
        <p:nvSpPr>
          <p:cNvPr id="4" name="3 Rectángulo"/>
          <p:cNvSpPr/>
          <p:nvPr/>
        </p:nvSpPr>
        <p:spPr>
          <a:xfrm>
            <a:off x="754133" y="1452819"/>
            <a:ext cx="6183724" cy="461665"/>
          </a:xfrm>
          <a:prstGeom prst="rect">
            <a:avLst/>
          </a:prstGeom>
        </p:spPr>
        <p:txBody>
          <a:bodyPr wrap="square">
            <a:spAutoFit/>
          </a:bodyPr>
          <a:lstStyle/>
          <a:p>
            <a:pPr lvl="0"/>
            <a:r>
              <a:rPr lang="es-ES" sz="2400" dirty="0">
                <a:solidFill>
                  <a:prstClr val="black"/>
                </a:solidFill>
              </a:rPr>
              <a:t>Interacciones Universidad-Empresas</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4192"/>
            <a:ext cx="1378342" cy="1382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9862" y="181669"/>
            <a:ext cx="3603625" cy="101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58688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1628800"/>
            <a:ext cx="8136904" cy="5016758"/>
          </a:xfrm>
          <a:prstGeom prst="rect">
            <a:avLst/>
          </a:prstGeom>
          <a:noFill/>
          <a:ln>
            <a:solidFill>
              <a:schemeClr val="accent1"/>
            </a:solidFill>
          </a:ln>
        </p:spPr>
        <p:txBody>
          <a:bodyPr wrap="square" rtlCol="0">
            <a:spAutoFit/>
          </a:bodyPr>
          <a:lstStyle/>
          <a:p>
            <a:r>
              <a:rPr lang="es-ES" sz="2000" dirty="0" smtClean="0"/>
              <a:t>1.- La preservación de los profundos valores éticos de nuestra institución.</a:t>
            </a:r>
          </a:p>
          <a:p>
            <a:r>
              <a:rPr lang="es-ES" sz="2000" dirty="0" smtClean="0"/>
              <a:t>2.- La autonomía en la producción de conocimiento, creación artística y libertad de publicación.</a:t>
            </a:r>
          </a:p>
          <a:p>
            <a:r>
              <a:rPr lang="es-ES" sz="2000" dirty="0" smtClean="0"/>
              <a:t>3.- La transparencia que permita hacer públicas las relaciones con empresas en los distintos ámbitos del quehacer universitario y favorezca el cumplimiento de la misión de la Universidad de Chile.</a:t>
            </a:r>
          </a:p>
          <a:p>
            <a:r>
              <a:rPr lang="es-ES" sz="2000" dirty="0" smtClean="0"/>
              <a:t>4.- La mantención de la confianza que el país deposita en la integridad con la que esta institución desarrolla sus distintas actividades.</a:t>
            </a:r>
          </a:p>
          <a:p>
            <a:r>
              <a:rPr lang="es-ES" sz="2000" dirty="0" smtClean="0"/>
              <a:t>5.- El conocimiento por parte de toda la Comunidad Universitaria, de los aspectos éticos fundamentales que regirán el modo de relacionarse con las industrias, empresas u otras instituciones externas, y que harán exigible a cada miembro de esta Comunidad, un comportamiento que buscará siempre beneficiar a la Universidad por sobre los intereses particulares o de grupos.</a:t>
            </a:r>
          </a:p>
          <a:p>
            <a:r>
              <a:rPr lang="es-ES" sz="2000" dirty="0" smtClean="0"/>
              <a:t>6.- La continuidad en un marco de excelencia y con un elevado estándar valórico y de compromiso social, de las tareas comprendidas en la misión de la Universidad de Chile.</a:t>
            </a:r>
            <a:endParaRPr lang="en-US" sz="20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16632"/>
            <a:ext cx="1507119"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2195736" y="980728"/>
            <a:ext cx="5378395" cy="400110"/>
          </a:xfrm>
          <a:prstGeom prst="rect">
            <a:avLst/>
          </a:prstGeom>
          <a:noFill/>
        </p:spPr>
        <p:txBody>
          <a:bodyPr wrap="none" rtlCol="0">
            <a:spAutoFit/>
          </a:bodyPr>
          <a:lstStyle/>
          <a:p>
            <a:r>
              <a:rPr lang="es-CL" sz="2000" b="1" dirty="0" smtClean="0"/>
              <a:t>OBJETIVOS DE ESTA POLÍTICA Y/O REGLAMENTO:</a:t>
            </a:r>
            <a:endParaRPr lang="en-US" sz="2000" b="1" dirty="0"/>
          </a:p>
        </p:txBody>
      </p:sp>
    </p:spTree>
    <p:extLst>
      <p:ext uri="{BB962C8B-B14F-4D97-AF65-F5344CB8AC3E}">
        <p14:creationId xmlns:p14="http://schemas.microsoft.com/office/powerpoint/2010/main" val="37565370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70175" y="2708920"/>
            <a:ext cx="8280920" cy="3416320"/>
          </a:xfrm>
          <a:prstGeom prst="rect">
            <a:avLst/>
          </a:prstGeom>
          <a:noFill/>
          <a:ln>
            <a:solidFill>
              <a:schemeClr val="accent1"/>
            </a:solidFill>
          </a:ln>
        </p:spPr>
        <p:txBody>
          <a:bodyPr wrap="square" rtlCol="0">
            <a:spAutoFit/>
          </a:bodyPr>
          <a:lstStyle/>
          <a:p>
            <a:r>
              <a:rPr lang="es-ES" sz="2400" dirty="0" smtClean="0"/>
              <a:t>En la Universidad debe promoverse la existencia de políticas y reglamentos o normativas específicas que regulen las relaciones con las empresas externas con las que se establece colaboración,</a:t>
            </a:r>
          </a:p>
          <a:p>
            <a:r>
              <a:rPr lang="es-ES" sz="2400" dirty="0" smtClean="0"/>
              <a:t>cooperación o cualquier forma de relación, reglamentos que vayan más allá de regular lo estrictamente legal y económico, involucrando también aspectos éticos; y que de algún modo</a:t>
            </a:r>
          </a:p>
          <a:p>
            <a:r>
              <a:rPr lang="es-ES" sz="2400" dirty="0" smtClean="0"/>
              <a:t>siente las bases que orienten a la Comunidad Universitaria a considerar y respetar aspectos relacionados con los Conflictos de Interés.</a:t>
            </a:r>
            <a:endParaRPr lang="en-US" sz="2400" dirty="0"/>
          </a:p>
        </p:txBody>
      </p:sp>
      <p:sp>
        <p:nvSpPr>
          <p:cNvPr id="3" name="2 Rectángulo"/>
          <p:cNvSpPr/>
          <p:nvPr/>
        </p:nvSpPr>
        <p:spPr>
          <a:xfrm>
            <a:off x="570175" y="1700808"/>
            <a:ext cx="5976664" cy="830997"/>
          </a:xfrm>
          <a:prstGeom prst="rect">
            <a:avLst/>
          </a:prstGeom>
        </p:spPr>
        <p:txBody>
          <a:bodyPr wrap="square">
            <a:spAutoFit/>
          </a:bodyPr>
          <a:lstStyle/>
          <a:p>
            <a:pPr lvl="0"/>
            <a:r>
              <a:rPr lang="es-ES" sz="2400" dirty="0">
                <a:solidFill>
                  <a:prstClr val="black"/>
                </a:solidFill>
              </a:rPr>
              <a:t>Creación de P</a:t>
            </a:r>
            <a:r>
              <a:rPr lang="es-ES" sz="2400" dirty="0" smtClean="0">
                <a:solidFill>
                  <a:prstClr val="black"/>
                </a:solidFill>
              </a:rPr>
              <a:t>olíticas y Reglamentos </a:t>
            </a:r>
            <a:r>
              <a:rPr lang="es-ES" sz="2400" dirty="0">
                <a:solidFill>
                  <a:prstClr val="black"/>
                </a:solidFill>
              </a:rPr>
              <a:t>que </a:t>
            </a:r>
            <a:r>
              <a:rPr lang="es-ES" sz="2400" dirty="0" smtClean="0">
                <a:solidFill>
                  <a:prstClr val="black"/>
                </a:solidFill>
              </a:rPr>
              <a:t>regulen </a:t>
            </a:r>
            <a:r>
              <a:rPr lang="es-ES" sz="2400" dirty="0">
                <a:solidFill>
                  <a:prstClr val="black"/>
                </a:solidFill>
              </a:rPr>
              <a:t>y </a:t>
            </a:r>
            <a:r>
              <a:rPr lang="es-ES" sz="2400" dirty="0" smtClean="0">
                <a:solidFill>
                  <a:prstClr val="black"/>
                </a:solidFill>
              </a:rPr>
              <a:t>normen estas </a:t>
            </a:r>
            <a:r>
              <a:rPr lang="es-ES" sz="2400" dirty="0">
                <a:solidFill>
                  <a:prstClr val="black"/>
                </a:solidFill>
              </a:rPr>
              <a:t>relaciones </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21409"/>
            <a:ext cx="1506537"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6781" y="471440"/>
            <a:ext cx="3603625" cy="101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612142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1303</Words>
  <Application>Microsoft Office PowerPoint</Application>
  <PresentationFormat>Presentación en pantalla (4:3)</PresentationFormat>
  <Paragraphs>71</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Miguel Morales</dc:creator>
  <cp:lastModifiedBy>Miguel Morales</cp:lastModifiedBy>
  <cp:revision>8</cp:revision>
  <dcterms:created xsi:type="dcterms:W3CDTF">2018-10-25T16:56:46Z</dcterms:created>
  <dcterms:modified xsi:type="dcterms:W3CDTF">2018-10-25T17:52:24Z</dcterms:modified>
</cp:coreProperties>
</file>