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handoutMasterIdLst>
    <p:handoutMasterId r:id="rId6"/>
  </p:handoutMasterIdLst>
  <p:sldIdLst>
    <p:sldId id="256" r:id="rId2"/>
    <p:sldId id="258" r:id="rId3"/>
    <p:sldId id="257" r:id="rId4"/>
  </p:sldIdLst>
  <p:sldSz cx="32404050" cy="43205400"/>
  <p:notesSz cx="6950075" cy="9236075"/>
  <p:defaultTextStyle>
    <a:defPPr>
      <a:defRPr lang="es-CL"/>
    </a:defPPr>
    <a:lvl1pPr marL="0" algn="l" defTabSz="4320540" rtl="0" eaLnBrk="1" latinLnBrk="0" hangingPunct="1">
      <a:defRPr sz="8500" kern="1200">
        <a:solidFill>
          <a:schemeClr val="tx1"/>
        </a:solidFill>
        <a:latin typeface="+mn-lt"/>
        <a:ea typeface="+mn-ea"/>
        <a:cs typeface="+mn-cs"/>
      </a:defRPr>
    </a:lvl1pPr>
    <a:lvl2pPr marL="2160270" algn="l" defTabSz="4320540" rtl="0" eaLnBrk="1" latinLnBrk="0" hangingPunct="1">
      <a:defRPr sz="8500" kern="1200">
        <a:solidFill>
          <a:schemeClr val="tx1"/>
        </a:solidFill>
        <a:latin typeface="+mn-lt"/>
        <a:ea typeface="+mn-ea"/>
        <a:cs typeface="+mn-cs"/>
      </a:defRPr>
    </a:lvl2pPr>
    <a:lvl3pPr marL="4320540" algn="l" defTabSz="4320540" rtl="0" eaLnBrk="1" latinLnBrk="0" hangingPunct="1">
      <a:defRPr sz="8500" kern="1200">
        <a:solidFill>
          <a:schemeClr val="tx1"/>
        </a:solidFill>
        <a:latin typeface="+mn-lt"/>
        <a:ea typeface="+mn-ea"/>
        <a:cs typeface="+mn-cs"/>
      </a:defRPr>
    </a:lvl3pPr>
    <a:lvl4pPr marL="6480810" algn="l" defTabSz="4320540" rtl="0" eaLnBrk="1" latinLnBrk="0" hangingPunct="1">
      <a:defRPr sz="8500" kern="1200">
        <a:solidFill>
          <a:schemeClr val="tx1"/>
        </a:solidFill>
        <a:latin typeface="+mn-lt"/>
        <a:ea typeface="+mn-ea"/>
        <a:cs typeface="+mn-cs"/>
      </a:defRPr>
    </a:lvl4pPr>
    <a:lvl5pPr marL="8641080" algn="l" defTabSz="4320540" rtl="0" eaLnBrk="1" latinLnBrk="0" hangingPunct="1">
      <a:defRPr sz="8500" kern="1200">
        <a:solidFill>
          <a:schemeClr val="tx1"/>
        </a:solidFill>
        <a:latin typeface="+mn-lt"/>
        <a:ea typeface="+mn-ea"/>
        <a:cs typeface="+mn-cs"/>
      </a:defRPr>
    </a:lvl5pPr>
    <a:lvl6pPr marL="10801350" algn="l" defTabSz="4320540" rtl="0" eaLnBrk="1" latinLnBrk="0" hangingPunct="1">
      <a:defRPr sz="8500" kern="1200">
        <a:solidFill>
          <a:schemeClr val="tx1"/>
        </a:solidFill>
        <a:latin typeface="+mn-lt"/>
        <a:ea typeface="+mn-ea"/>
        <a:cs typeface="+mn-cs"/>
      </a:defRPr>
    </a:lvl6pPr>
    <a:lvl7pPr marL="12961620" algn="l" defTabSz="4320540" rtl="0" eaLnBrk="1" latinLnBrk="0" hangingPunct="1">
      <a:defRPr sz="8500" kern="1200">
        <a:solidFill>
          <a:schemeClr val="tx1"/>
        </a:solidFill>
        <a:latin typeface="+mn-lt"/>
        <a:ea typeface="+mn-ea"/>
        <a:cs typeface="+mn-cs"/>
      </a:defRPr>
    </a:lvl7pPr>
    <a:lvl8pPr marL="15121890" algn="l" defTabSz="4320540" rtl="0" eaLnBrk="1" latinLnBrk="0" hangingPunct="1">
      <a:defRPr sz="8500" kern="1200">
        <a:solidFill>
          <a:schemeClr val="tx1"/>
        </a:solidFill>
        <a:latin typeface="+mn-lt"/>
        <a:ea typeface="+mn-ea"/>
        <a:cs typeface="+mn-cs"/>
      </a:defRPr>
    </a:lvl8pPr>
    <a:lvl9pPr marL="17282160" algn="l" defTabSz="4320540" rtl="0" eaLnBrk="1" latinLnBrk="0" hangingPunct="1">
      <a:defRPr sz="8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608">
          <p15:clr>
            <a:srgbClr val="A4A3A4"/>
          </p15:clr>
        </p15:guide>
        <p15:guide id="2" pos="1020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71E5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27" autoAdjust="0"/>
  </p:normalViewPr>
  <p:slideViewPr>
    <p:cSldViewPr>
      <p:cViewPr>
        <p:scale>
          <a:sx n="30" d="100"/>
          <a:sy n="30" d="100"/>
        </p:scale>
        <p:origin x="198" y="-5034"/>
      </p:cViewPr>
      <p:guideLst>
        <p:guide orient="horz" pos="13608"/>
        <p:guide pos="1020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11699" cy="461804"/>
          </a:xfrm>
          <a:prstGeom prst="rect">
            <a:avLst/>
          </a:prstGeom>
        </p:spPr>
        <p:txBody>
          <a:bodyPr vert="horz" lIns="92487" tIns="46244" rIns="92487" bIns="46244" rtlCol="0"/>
          <a:lstStyle>
            <a:lvl1pPr algn="l">
              <a:defRPr sz="1200"/>
            </a:lvl1pPr>
          </a:lstStyle>
          <a:p>
            <a:endParaRPr lang="es-CL"/>
          </a:p>
        </p:txBody>
      </p:sp>
      <p:sp>
        <p:nvSpPr>
          <p:cNvPr id="3" name="2 Marcador de fecha"/>
          <p:cNvSpPr>
            <a:spLocks noGrp="1"/>
          </p:cNvSpPr>
          <p:nvPr>
            <p:ph type="dt" sz="quarter" idx="1"/>
          </p:nvPr>
        </p:nvSpPr>
        <p:spPr>
          <a:xfrm>
            <a:off x="3936768" y="0"/>
            <a:ext cx="3011699" cy="461804"/>
          </a:xfrm>
          <a:prstGeom prst="rect">
            <a:avLst/>
          </a:prstGeom>
        </p:spPr>
        <p:txBody>
          <a:bodyPr vert="horz" lIns="92487" tIns="46244" rIns="92487" bIns="46244" rtlCol="0"/>
          <a:lstStyle>
            <a:lvl1pPr algn="r">
              <a:defRPr sz="1200"/>
            </a:lvl1pPr>
          </a:lstStyle>
          <a:p>
            <a:fld id="{3E3EDC0A-FB77-467C-A574-CCBC25DC4CDB}" type="datetimeFigureOut">
              <a:rPr lang="es-CL" smtClean="0"/>
              <a:t>02-12-2014</a:t>
            </a:fld>
            <a:endParaRPr lang="es-CL"/>
          </a:p>
        </p:txBody>
      </p:sp>
      <p:sp>
        <p:nvSpPr>
          <p:cNvPr id="4" name="3 Marcador de pie de página"/>
          <p:cNvSpPr>
            <a:spLocks noGrp="1"/>
          </p:cNvSpPr>
          <p:nvPr>
            <p:ph type="ftr" sz="quarter" idx="2"/>
          </p:nvPr>
        </p:nvSpPr>
        <p:spPr>
          <a:xfrm>
            <a:off x="0" y="8772669"/>
            <a:ext cx="3011699" cy="461804"/>
          </a:xfrm>
          <a:prstGeom prst="rect">
            <a:avLst/>
          </a:prstGeom>
        </p:spPr>
        <p:txBody>
          <a:bodyPr vert="horz" lIns="92487" tIns="46244" rIns="92487" bIns="46244" rtlCol="0" anchor="b"/>
          <a:lstStyle>
            <a:lvl1pPr algn="l">
              <a:defRPr sz="1200"/>
            </a:lvl1pPr>
          </a:lstStyle>
          <a:p>
            <a:endParaRPr lang="es-CL"/>
          </a:p>
        </p:txBody>
      </p:sp>
      <p:sp>
        <p:nvSpPr>
          <p:cNvPr id="5" name="4 Marcador de número de diapositiva"/>
          <p:cNvSpPr>
            <a:spLocks noGrp="1"/>
          </p:cNvSpPr>
          <p:nvPr>
            <p:ph type="sldNum" sz="quarter" idx="3"/>
          </p:nvPr>
        </p:nvSpPr>
        <p:spPr>
          <a:xfrm>
            <a:off x="3936768" y="8772669"/>
            <a:ext cx="3011699" cy="461804"/>
          </a:xfrm>
          <a:prstGeom prst="rect">
            <a:avLst/>
          </a:prstGeom>
        </p:spPr>
        <p:txBody>
          <a:bodyPr vert="horz" lIns="92487" tIns="46244" rIns="92487" bIns="46244" rtlCol="0" anchor="b"/>
          <a:lstStyle>
            <a:lvl1pPr algn="r">
              <a:defRPr sz="1200"/>
            </a:lvl1pPr>
          </a:lstStyle>
          <a:p>
            <a:fld id="{3394C11A-71DC-4423-9BD7-20791474F186}" type="slidenum">
              <a:rPr lang="es-CL" smtClean="0"/>
              <a:t>‹Nº›</a:t>
            </a:fld>
            <a:endParaRPr lang="es-CL"/>
          </a:p>
        </p:txBody>
      </p:sp>
    </p:spTree>
    <p:extLst>
      <p:ext uri="{BB962C8B-B14F-4D97-AF65-F5344CB8AC3E}">
        <p14:creationId xmlns:p14="http://schemas.microsoft.com/office/powerpoint/2010/main" val="4091251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11699" cy="461804"/>
          </a:xfrm>
          <a:prstGeom prst="rect">
            <a:avLst/>
          </a:prstGeom>
        </p:spPr>
        <p:txBody>
          <a:bodyPr vert="horz" lIns="92487" tIns="46244" rIns="92487" bIns="46244" rtlCol="0"/>
          <a:lstStyle>
            <a:lvl1pPr algn="l">
              <a:defRPr sz="1200"/>
            </a:lvl1pPr>
          </a:lstStyle>
          <a:p>
            <a:endParaRPr lang="es-CL"/>
          </a:p>
        </p:txBody>
      </p:sp>
      <p:sp>
        <p:nvSpPr>
          <p:cNvPr id="3" name="2 Marcador de fecha"/>
          <p:cNvSpPr>
            <a:spLocks noGrp="1"/>
          </p:cNvSpPr>
          <p:nvPr>
            <p:ph type="dt" idx="1"/>
          </p:nvPr>
        </p:nvSpPr>
        <p:spPr>
          <a:xfrm>
            <a:off x="3936768" y="0"/>
            <a:ext cx="3011699" cy="461804"/>
          </a:xfrm>
          <a:prstGeom prst="rect">
            <a:avLst/>
          </a:prstGeom>
        </p:spPr>
        <p:txBody>
          <a:bodyPr vert="horz" lIns="92487" tIns="46244" rIns="92487" bIns="46244" rtlCol="0"/>
          <a:lstStyle>
            <a:lvl1pPr algn="r">
              <a:defRPr sz="1200"/>
            </a:lvl1pPr>
          </a:lstStyle>
          <a:p>
            <a:fld id="{44BA72EC-74EE-430A-8DF8-6402B19EB65E}" type="datetimeFigureOut">
              <a:rPr lang="es-CL" smtClean="0"/>
              <a:t>02-12-2014</a:t>
            </a:fld>
            <a:endParaRPr lang="es-CL"/>
          </a:p>
        </p:txBody>
      </p:sp>
      <p:sp>
        <p:nvSpPr>
          <p:cNvPr id="4" name="3 Marcador de imagen de diapositiva"/>
          <p:cNvSpPr>
            <a:spLocks noGrp="1" noRot="1" noChangeAspect="1"/>
          </p:cNvSpPr>
          <p:nvPr>
            <p:ph type="sldImg" idx="2"/>
          </p:nvPr>
        </p:nvSpPr>
        <p:spPr>
          <a:xfrm>
            <a:off x="2176463" y="692150"/>
            <a:ext cx="2597150" cy="3463925"/>
          </a:xfrm>
          <a:prstGeom prst="rect">
            <a:avLst/>
          </a:prstGeom>
          <a:noFill/>
          <a:ln w="12700">
            <a:solidFill>
              <a:prstClr val="black"/>
            </a:solidFill>
          </a:ln>
        </p:spPr>
        <p:txBody>
          <a:bodyPr vert="horz" lIns="92487" tIns="46244" rIns="92487" bIns="46244" rtlCol="0" anchor="ctr"/>
          <a:lstStyle/>
          <a:p>
            <a:endParaRPr lang="es-CL"/>
          </a:p>
        </p:txBody>
      </p:sp>
      <p:sp>
        <p:nvSpPr>
          <p:cNvPr id="5" name="4 Marcador de notas"/>
          <p:cNvSpPr>
            <a:spLocks noGrp="1"/>
          </p:cNvSpPr>
          <p:nvPr>
            <p:ph type="body" sz="quarter" idx="3"/>
          </p:nvPr>
        </p:nvSpPr>
        <p:spPr>
          <a:xfrm>
            <a:off x="695008" y="4387136"/>
            <a:ext cx="5560060" cy="4156234"/>
          </a:xfrm>
          <a:prstGeom prst="rect">
            <a:avLst/>
          </a:prstGeom>
        </p:spPr>
        <p:txBody>
          <a:bodyPr vert="horz" lIns="92487" tIns="46244" rIns="92487" bIns="46244"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772669"/>
            <a:ext cx="3011699" cy="461804"/>
          </a:xfrm>
          <a:prstGeom prst="rect">
            <a:avLst/>
          </a:prstGeom>
        </p:spPr>
        <p:txBody>
          <a:bodyPr vert="horz" lIns="92487" tIns="46244" rIns="92487" bIns="46244"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936768" y="8772669"/>
            <a:ext cx="3011699" cy="461804"/>
          </a:xfrm>
          <a:prstGeom prst="rect">
            <a:avLst/>
          </a:prstGeom>
        </p:spPr>
        <p:txBody>
          <a:bodyPr vert="horz" lIns="92487" tIns="46244" rIns="92487" bIns="46244" rtlCol="0" anchor="b"/>
          <a:lstStyle>
            <a:lvl1pPr algn="r">
              <a:defRPr sz="1200"/>
            </a:lvl1pPr>
          </a:lstStyle>
          <a:p>
            <a:fld id="{352BB3F8-C258-4D85-A04F-8792601BA777}" type="slidenum">
              <a:rPr lang="es-CL" smtClean="0"/>
              <a:t>‹Nº›</a:t>
            </a:fld>
            <a:endParaRPr lang="es-CL"/>
          </a:p>
        </p:txBody>
      </p:sp>
    </p:spTree>
    <p:extLst>
      <p:ext uri="{BB962C8B-B14F-4D97-AF65-F5344CB8AC3E}">
        <p14:creationId xmlns:p14="http://schemas.microsoft.com/office/powerpoint/2010/main" val="3073322708"/>
      </p:ext>
    </p:extLst>
  </p:cSld>
  <p:clrMap bg1="lt1" tx1="dk1" bg2="lt2" tx2="dk2" accent1="accent1" accent2="accent2" accent3="accent3" accent4="accent4" accent5="accent5" accent6="accent6" hlink="hlink" folHlink="folHlink"/>
  <p:notesStyle>
    <a:lvl1pPr marL="0" algn="l" defTabSz="4320540" rtl="0" eaLnBrk="1" latinLnBrk="0" hangingPunct="1">
      <a:defRPr sz="5700" kern="1200">
        <a:solidFill>
          <a:schemeClr val="tx1"/>
        </a:solidFill>
        <a:latin typeface="+mn-lt"/>
        <a:ea typeface="+mn-ea"/>
        <a:cs typeface="+mn-cs"/>
      </a:defRPr>
    </a:lvl1pPr>
    <a:lvl2pPr marL="2160270" algn="l" defTabSz="4320540" rtl="0" eaLnBrk="1" latinLnBrk="0" hangingPunct="1">
      <a:defRPr sz="5700" kern="1200">
        <a:solidFill>
          <a:schemeClr val="tx1"/>
        </a:solidFill>
        <a:latin typeface="+mn-lt"/>
        <a:ea typeface="+mn-ea"/>
        <a:cs typeface="+mn-cs"/>
      </a:defRPr>
    </a:lvl2pPr>
    <a:lvl3pPr marL="4320540" algn="l" defTabSz="4320540" rtl="0" eaLnBrk="1" latinLnBrk="0" hangingPunct="1">
      <a:defRPr sz="5700" kern="1200">
        <a:solidFill>
          <a:schemeClr val="tx1"/>
        </a:solidFill>
        <a:latin typeface="+mn-lt"/>
        <a:ea typeface="+mn-ea"/>
        <a:cs typeface="+mn-cs"/>
      </a:defRPr>
    </a:lvl3pPr>
    <a:lvl4pPr marL="6480810" algn="l" defTabSz="4320540" rtl="0" eaLnBrk="1" latinLnBrk="0" hangingPunct="1">
      <a:defRPr sz="5700" kern="1200">
        <a:solidFill>
          <a:schemeClr val="tx1"/>
        </a:solidFill>
        <a:latin typeface="+mn-lt"/>
        <a:ea typeface="+mn-ea"/>
        <a:cs typeface="+mn-cs"/>
      </a:defRPr>
    </a:lvl4pPr>
    <a:lvl5pPr marL="8641080" algn="l" defTabSz="4320540" rtl="0" eaLnBrk="1" latinLnBrk="0" hangingPunct="1">
      <a:defRPr sz="5700" kern="1200">
        <a:solidFill>
          <a:schemeClr val="tx1"/>
        </a:solidFill>
        <a:latin typeface="+mn-lt"/>
        <a:ea typeface="+mn-ea"/>
        <a:cs typeface="+mn-cs"/>
      </a:defRPr>
    </a:lvl5pPr>
    <a:lvl6pPr marL="10801350" algn="l" defTabSz="4320540" rtl="0" eaLnBrk="1" latinLnBrk="0" hangingPunct="1">
      <a:defRPr sz="5700" kern="1200">
        <a:solidFill>
          <a:schemeClr val="tx1"/>
        </a:solidFill>
        <a:latin typeface="+mn-lt"/>
        <a:ea typeface="+mn-ea"/>
        <a:cs typeface="+mn-cs"/>
      </a:defRPr>
    </a:lvl6pPr>
    <a:lvl7pPr marL="12961620" algn="l" defTabSz="4320540" rtl="0" eaLnBrk="1" latinLnBrk="0" hangingPunct="1">
      <a:defRPr sz="5700" kern="1200">
        <a:solidFill>
          <a:schemeClr val="tx1"/>
        </a:solidFill>
        <a:latin typeface="+mn-lt"/>
        <a:ea typeface="+mn-ea"/>
        <a:cs typeface="+mn-cs"/>
      </a:defRPr>
    </a:lvl7pPr>
    <a:lvl8pPr marL="15121890" algn="l" defTabSz="4320540" rtl="0" eaLnBrk="1" latinLnBrk="0" hangingPunct="1">
      <a:defRPr sz="5700" kern="1200">
        <a:solidFill>
          <a:schemeClr val="tx1"/>
        </a:solidFill>
        <a:latin typeface="+mn-lt"/>
        <a:ea typeface="+mn-ea"/>
        <a:cs typeface="+mn-cs"/>
      </a:defRPr>
    </a:lvl8pPr>
    <a:lvl9pPr marL="17282160" algn="l" defTabSz="4320540" rtl="0" eaLnBrk="1" latinLnBrk="0" hangingPunct="1">
      <a:defRPr sz="5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352BB3F8-C258-4D85-A04F-8792601BA777}" type="slidenum">
              <a:rPr lang="es-CL" smtClean="0"/>
              <a:t>1</a:t>
            </a:fld>
            <a:endParaRPr lang="es-CL"/>
          </a:p>
        </p:txBody>
      </p:sp>
    </p:spTree>
    <p:extLst>
      <p:ext uri="{BB962C8B-B14F-4D97-AF65-F5344CB8AC3E}">
        <p14:creationId xmlns:p14="http://schemas.microsoft.com/office/powerpoint/2010/main" val="1511128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352BB3F8-C258-4D85-A04F-8792601BA777}" type="slidenum">
              <a:rPr lang="es-CL" smtClean="0"/>
              <a:t>2</a:t>
            </a:fld>
            <a:endParaRPr lang="es-CL"/>
          </a:p>
        </p:txBody>
      </p:sp>
    </p:spTree>
    <p:extLst>
      <p:ext uri="{BB962C8B-B14F-4D97-AF65-F5344CB8AC3E}">
        <p14:creationId xmlns:p14="http://schemas.microsoft.com/office/powerpoint/2010/main" val="4208388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352BB3F8-C258-4D85-A04F-8792601BA777}" type="slidenum">
              <a:rPr lang="es-CL" smtClean="0"/>
              <a:t>3</a:t>
            </a:fld>
            <a:endParaRPr lang="es-CL"/>
          </a:p>
        </p:txBody>
      </p:sp>
    </p:spTree>
    <p:extLst>
      <p:ext uri="{BB962C8B-B14F-4D97-AF65-F5344CB8AC3E}">
        <p14:creationId xmlns:p14="http://schemas.microsoft.com/office/powerpoint/2010/main" val="3980180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2430304" y="13421680"/>
            <a:ext cx="27543443" cy="9261158"/>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4860608" y="24483060"/>
            <a:ext cx="22682835" cy="11041380"/>
          </a:xfrm>
        </p:spPr>
        <p:txBody>
          <a:bodyPr/>
          <a:lstStyle>
            <a:lvl1pPr marL="0" indent="0" algn="ctr">
              <a:buNone/>
              <a:defRPr>
                <a:solidFill>
                  <a:schemeClr val="tx1">
                    <a:tint val="75000"/>
                  </a:schemeClr>
                </a:solidFill>
              </a:defRPr>
            </a:lvl1pPr>
            <a:lvl2pPr marL="2160270" indent="0" algn="ctr">
              <a:buNone/>
              <a:defRPr>
                <a:solidFill>
                  <a:schemeClr val="tx1">
                    <a:tint val="75000"/>
                  </a:schemeClr>
                </a:solidFill>
              </a:defRPr>
            </a:lvl2pPr>
            <a:lvl3pPr marL="4320540" indent="0" algn="ctr">
              <a:buNone/>
              <a:defRPr>
                <a:solidFill>
                  <a:schemeClr val="tx1">
                    <a:tint val="75000"/>
                  </a:schemeClr>
                </a:solidFill>
              </a:defRPr>
            </a:lvl3pPr>
            <a:lvl4pPr marL="6480810" indent="0" algn="ctr">
              <a:buNone/>
              <a:defRPr>
                <a:solidFill>
                  <a:schemeClr val="tx1">
                    <a:tint val="75000"/>
                  </a:schemeClr>
                </a:solidFill>
              </a:defRPr>
            </a:lvl4pPr>
            <a:lvl5pPr marL="8641080" indent="0" algn="ctr">
              <a:buNone/>
              <a:defRPr>
                <a:solidFill>
                  <a:schemeClr val="tx1">
                    <a:tint val="75000"/>
                  </a:schemeClr>
                </a:solidFill>
              </a:defRPr>
            </a:lvl5pPr>
            <a:lvl6pPr marL="10801350" indent="0" algn="ctr">
              <a:buNone/>
              <a:defRPr>
                <a:solidFill>
                  <a:schemeClr val="tx1">
                    <a:tint val="75000"/>
                  </a:schemeClr>
                </a:solidFill>
              </a:defRPr>
            </a:lvl6pPr>
            <a:lvl7pPr marL="12961620" indent="0" algn="ctr">
              <a:buNone/>
              <a:defRPr>
                <a:solidFill>
                  <a:schemeClr val="tx1">
                    <a:tint val="75000"/>
                  </a:schemeClr>
                </a:solidFill>
              </a:defRPr>
            </a:lvl7pPr>
            <a:lvl8pPr marL="15121890" indent="0" algn="ctr">
              <a:buNone/>
              <a:defRPr>
                <a:solidFill>
                  <a:schemeClr val="tx1">
                    <a:tint val="75000"/>
                  </a:schemeClr>
                </a:solidFill>
              </a:defRPr>
            </a:lvl8pPr>
            <a:lvl9pPr marL="1728216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44482367-C8E3-4194-949B-373A1312F70B}" type="datetimeFigureOut">
              <a:rPr lang="es-CL" smtClean="0"/>
              <a:t>02-12-2014</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6F5235C6-1D31-46BD-A189-B3FD3E49625B}" type="slidenum">
              <a:rPr lang="es-CL" smtClean="0"/>
              <a:t>‹Nº›</a:t>
            </a:fld>
            <a:endParaRPr lang="es-CL"/>
          </a:p>
        </p:txBody>
      </p:sp>
    </p:spTree>
    <p:extLst>
      <p:ext uri="{BB962C8B-B14F-4D97-AF65-F5344CB8AC3E}">
        <p14:creationId xmlns:p14="http://schemas.microsoft.com/office/powerpoint/2010/main" val="1509700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44482367-C8E3-4194-949B-373A1312F70B}" type="datetimeFigureOut">
              <a:rPr lang="es-CL" smtClean="0"/>
              <a:t>02-12-2014</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6F5235C6-1D31-46BD-A189-B3FD3E49625B}" type="slidenum">
              <a:rPr lang="es-CL" smtClean="0"/>
              <a:t>‹Nº›</a:t>
            </a:fld>
            <a:endParaRPr lang="es-CL"/>
          </a:p>
        </p:txBody>
      </p:sp>
    </p:spTree>
    <p:extLst>
      <p:ext uri="{BB962C8B-B14F-4D97-AF65-F5344CB8AC3E}">
        <p14:creationId xmlns:p14="http://schemas.microsoft.com/office/powerpoint/2010/main" val="3668837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3254782" y="10901365"/>
            <a:ext cx="25833229" cy="232249028"/>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5743847" y="10901365"/>
            <a:ext cx="76970870" cy="23224902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44482367-C8E3-4194-949B-373A1312F70B}" type="datetimeFigureOut">
              <a:rPr lang="es-CL" smtClean="0"/>
              <a:t>02-12-2014</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6F5235C6-1D31-46BD-A189-B3FD3E49625B}" type="slidenum">
              <a:rPr lang="es-CL" smtClean="0"/>
              <a:t>‹Nº›</a:t>
            </a:fld>
            <a:endParaRPr lang="es-CL"/>
          </a:p>
        </p:txBody>
      </p:sp>
    </p:spTree>
    <p:extLst>
      <p:ext uri="{BB962C8B-B14F-4D97-AF65-F5344CB8AC3E}">
        <p14:creationId xmlns:p14="http://schemas.microsoft.com/office/powerpoint/2010/main" val="899003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44482367-C8E3-4194-949B-373A1312F70B}" type="datetimeFigureOut">
              <a:rPr lang="es-CL" smtClean="0"/>
              <a:t>02-12-2014</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6F5235C6-1D31-46BD-A189-B3FD3E49625B}" type="slidenum">
              <a:rPr lang="es-CL" smtClean="0"/>
              <a:t>‹Nº›</a:t>
            </a:fld>
            <a:endParaRPr lang="es-CL"/>
          </a:p>
        </p:txBody>
      </p:sp>
    </p:spTree>
    <p:extLst>
      <p:ext uri="{BB962C8B-B14F-4D97-AF65-F5344CB8AC3E}">
        <p14:creationId xmlns:p14="http://schemas.microsoft.com/office/powerpoint/2010/main" val="510757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2559696" y="27763473"/>
            <a:ext cx="27543443" cy="8581073"/>
          </a:xfrm>
        </p:spPr>
        <p:txBody>
          <a:bodyPr anchor="t"/>
          <a:lstStyle>
            <a:lvl1pPr algn="l">
              <a:defRPr sz="189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2559696" y="18312295"/>
            <a:ext cx="27543443" cy="9451178"/>
          </a:xfrm>
        </p:spPr>
        <p:txBody>
          <a:bodyPr anchor="b"/>
          <a:lstStyle>
            <a:lvl1pPr marL="0" indent="0">
              <a:buNone/>
              <a:defRPr sz="9500">
                <a:solidFill>
                  <a:schemeClr val="tx1">
                    <a:tint val="75000"/>
                  </a:schemeClr>
                </a:solidFill>
              </a:defRPr>
            </a:lvl1pPr>
            <a:lvl2pPr marL="2160270" indent="0">
              <a:buNone/>
              <a:defRPr sz="8500">
                <a:solidFill>
                  <a:schemeClr val="tx1">
                    <a:tint val="75000"/>
                  </a:schemeClr>
                </a:solidFill>
              </a:defRPr>
            </a:lvl2pPr>
            <a:lvl3pPr marL="4320540" indent="0">
              <a:buNone/>
              <a:defRPr sz="7600">
                <a:solidFill>
                  <a:schemeClr val="tx1">
                    <a:tint val="75000"/>
                  </a:schemeClr>
                </a:solidFill>
              </a:defRPr>
            </a:lvl3pPr>
            <a:lvl4pPr marL="6480810" indent="0">
              <a:buNone/>
              <a:defRPr sz="6600">
                <a:solidFill>
                  <a:schemeClr val="tx1">
                    <a:tint val="75000"/>
                  </a:schemeClr>
                </a:solidFill>
              </a:defRPr>
            </a:lvl4pPr>
            <a:lvl5pPr marL="8641080" indent="0">
              <a:buNone/>
              <a:defRPr sz="6600">
                <a:solidFill>
                  <a:schemeClr val="tx1">
                    <a:tint val="75000"/>
                  </a:schemeClr>
                </a:solidFill>
              </a:defRPr>
            </a:lvl5pPr>
            <a:lvl6pPr marL="10801350" indent="0">
              <a:buNone/>
              <a:defRPr sz="6600">
                <a:solidFill>
                  <a:schemeClr val="tx1">
                    <a:tint val="75000"/>
                  </a:schemeClr>
                </a:solidFill>
              </a:defRPr>
            </a:lvl6pPr>
            <a:lvl7pPr marL="12961620" indent="0">
              <a:buNone/>
              <a:defRPr sz="6600">
                <a:solidFill>
                  <a:schemeClr val="tx1">
                    <a:tint val="75000"/>
                  </a:schemeClr>
                </a:solidFill>
              </a:defRPr>
            </a:lvl7pPr>
            <a:lvl8pPr marL="15121890" indent="0">
              <a:buNone/>
              <a:defRPr sz="6600">
                <a:solidFill>
                  <a:schemeClr val="tx1">
                    <a:tint val="75000"/>
                  </a:schemeClr>
                </a:solidFill>
              </a:defRPr>
            </a:lvl8pPr>
            <a:lvl9pPr marL="17282160" indent="0">
              <a:buNone/>
              <a:defRPr sz="66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4482367-C8E3-4194-949B-373A1312F70B}" type="datetimeFigureOut">
              <a:rPr lang="es-CL" smtClean="0"/>
              <a:t>02-12-2014</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6F5235C6-1D31-46BD-A189-B3FD3E49625B}" type="slidenum">
              <a:rPr lang="es-CL" smtClean="0"/>
              <a:t>‹Nº›</a:t>
            </a:fld>
            <a:endParaRPr lang="es-CL"/>
          </a:p>
        </p:txBody>
      </p:sp>
    </p:spTree>
    <p:extLst>
      <p:ext uri="{BB962C8B-B14F-4D97-AF65-F5344CB8AC3E}">
        <p14:creationId xmlns:p14="http://schemas.microsoft.com/office/powerpoint/2010/main" val="2648007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5743846" y="63507940"/>
            <a:ext cx="51402048" cy="179642453"/>
          </a:xfrm>
        </p:spPr>
        <p:txBody>
          <a:bodyPr/>
          <a:lstStyle>
            <a:lvl1pPr>
              <a:defRPr sz="13200"/>
            </a:lvl1pPr>
            <a:lvl2pPr>
              <a:defRPr sz="11300"/>
            </a:lvl2pPr>
            <a:lvl3pPr>
              <a:defRPr sz="9500"/>
            </a:lvl3pPr>
            <a:lvl4pPr>
              <a:defRPr sz="8500"/>
            </a:lvl4pPr>
            <a:lvl5pPr>
              <a:defRPr sz="8500"/>
            </a:lvl5pPr>
            <a:lvl6pPr>
              <a:defRPr sz="8500"/>
            </a:lvl6pPr>
            <a:lvl7pPr>
              <a:defRPr sz="8500"/>
            </a:lvl7pPr>
            <a:lvl8pPr>
              <a:defRPr sz="8500"/>
            </a:lvl8pPr>
            <a:lvl9pPr>
              <a:defRPr sz="8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57685960" y="63507940"/>
            <a:ext cx="51402051" cy="179642453"/>
          </a:xfrm>
        </p:spPr>
        <p:txBody>
          <a:bodyPr/>
          <a:lstStyle>
            <a:lvl1pPr>
              <a:defRPr sz="13200"/>
            </a:lvl1pPr>
            <a:lvl2pPr>
              <a:defRPr sz="11300"/>
            </a:lvl2pPr>
            <a:lvl3pPr>
              <a:defRPr sz="9500"/>
            </a:lvl3pPr>
            <a:lvl4pPr>
              <a:defRPr sz="8500"/>
            </a:lvl4pPr>
            <a:lvl5pPr>
              <a:defRPr sz="8500"/>
            </a:lvl5pPr>
            <a:lvl6pPr>
              <a:defRPr sz="8500"/>
            </a:lvl6pPr>
            <a:lvl7pPr>
              <a:defRPr sz="8500"/>
            </a:lvl7pPr>
            <a:lvl8pPr>
              <a:defRPr sz="8500"/>
            </a:lvl8pPr>
            <a:lvl9pPr>
              <a:defRPr sz="8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44482367-C8E3-4194-949B-373A1312F70B}" type="datetimeFigureOut">
              <a:rPr lang="es-CL" smtClean="0"/>
              <a:t>02-12-2014</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6F5235C6-1D31-46BD-A189-B3FD3E49625B}" type="slidenum">
              <a:rPr lang="es-CL" smtClean="0"/>
              <a:t>‹Nº›</a:t>
            </a:fld>
            <a:endParaRPr lang="es-CL"/>
          </a:p>
        </p:txBody>
      </p:sp>
    </p:spTree>
    <p:extLst>
      <p:ext uri="{BB962C8B-B14F-4D97-AF65-F5344CB8AC3E}">
        <p14:creationId xmlns:p14="http://schemas.microsoft.com/office/powerpoint/2010/main" val="1071492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1620203" y="1730219"/>
            <a:ext cx="29163645" cy="7200900"/>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1620203" y="9671212"/>
            <a:ext cx="14317416" cy="4030501"/>
          </a:xfrm>
        </p:spPr>
        <p:txBody>
          <a:bodyPr anchor="b"/>
          <a:lstStyle>
            <a:lvl1pPr marL="0" indent="0">
              <a:buNone/>
              <a:defRPr sz="11300" b="1"/>
            </a:lvl1pPr>
            <a:lvl2pPr marL="2160270" indent="0">
              <a:buNone/>
              <a:defRPr sz="9500" b="1"/>
            </a:lvl2pPr>
            <a:lvl3pPr marL="4320540" indent="0">
              <a:buNone/>
              <a:defRPr sz="8500" b="1"/>
            </a:lvl3pPr>
            <a:lvl4pPr marL="6480810" indent="0">
              <a:buNone/>
              <a:defRPr sz="7600" b="1"/>
            </a:lvl4pPr>
            <a:lvl5pPr marL="8641080" indent="0">
              <a:buNone/>
              <a:defRPr sz="7600" b="1"/>
            </a:lvl5pPr>
            <a:lvl6pPr marL="10801350" indent="0">
              <a:buNone/>
              <a:defRPr sz="7600" b="1"/>
            </a:lvl6pPr>
            <a:lvl7pPr marL="12961620" indent="0">
              <a:buNone/>
              <a:defRPr sz="7600" b="1"/>
            </a:lvl7pPr>
            <a:lvl8pPr marL="15121890" indent="0">
              <a:buNone/>
              <a:defRPr sz="7600" b="1"/>
            </a:lvl8pPr>
            <a:lvl9pPr marL="17282160" indent="0">
              <a:buNone/>
              <a:defRPr sz="7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1620203" y="13701713"/>
            <a:ext cx="14317416" cy="24893114"/>
          </a:xfrm>
        </p:spPr>
        <p:txBody>
          <a:bodyPr/>
          <a:lstStyle>
            <a:lvl1pPr>
              <a:defRPr sz="11300"/>
            </a:lvl1pPr>
            <a:lvl2pPr>
              <a:defRPr sz="9500"/>
            </a:lvl2pPr>
            <a:lvl3pPr>
              <a:defRPr sz="8500"/>
            </a:lvl3pPr>
            <a:lvl4pPr>
              <a:defRPr sz="7600"/>
            </a:lvl4pPr>
            <a:lvl5pPr>
              <a:defRPr sz="7600"/>
            </a:lvl5pPr>
            <a:lvl6pPr>
              <a:defRPr sz="7600"/>
            </a:lvl6pPr>
            <a:lvl7pPr>
              <a:defRPr sz="7600"/>
            </a:lvl7pPr>
            <a:lvl8pPr>
              <a:defRPr sz="7600"/>
            </a:lvl8pPr>
            <a:lvl9pPr>
              <a:defRPr sz="7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16460809" y="9671212"/>
            <a:ext cx="14323040" cy="4030501"/>
          </a:xfrm>
        </p:spPr>
        <p:txBody>
          <a:bodyPr anchor="b"/>
          <a:lstStyle>
            <a:lvl1pPr marL="0" indent="0">
              <a:buNone/>
              <a:defRPr sz="11300" b="1"/>
            </a:lvl1pPr>
            <a:lvl2pPr marL="2160270" indent="0">
              <a:buNone/>
              <a:defRPr sz="9500" b="1"/>
            </a:lvl2pPr>
            <a:lvl3pPr marL="4320540" indent="0">
              <a:buNone/>
              <a:defRPr sz="8500" b="1"/>
            </a:lvl3pPr>
            <a:lvl4pPr marL="6480810" indent="0">
              <a:buNone/>
              <a:defRPr sz="7600" b="1"/>
            </a:lvl4pPr>
            <a:lvl5pPr marL="8641080" indent="0">
              <a:buNone/>
              <a:defRPr sz="7600" b="1"/>
            </a:lvl5pPr>
            <a:lvl6pPr marL="10801350" indent="0">
              <a:buNone/>
              <a:defRPr sz="7600" b="1"/>
            </a:lvl6pPr>
            <a:lvl7pPr marL="12961620" indent="0">
              <a:buNone/>
              <a:defRPr sz="7600" b="1"/>
            </a:lvl7pPr>
            <a:lvl8pPr marL="15121890" indent="0">
              <a:buNone/>
              <a:defRPr sz="7600" b="1"/>
            </a:lvl8pPr>
            <a:lvl9pPr marL="17282160" indent="0">
              <a:buNone/>
              <a:defRPr sz="7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16460809" y="13701713"/>
            <a:ext cx="14323040" cy="24893114"/>
          </a:xfrm>
        </p:spPr>
        <p:txBody>
          <a:bodyPr/>
          <a:lstStyle>
            <a:lvl1pPr>
              <a:defRPr sz="11300"/>
            </a:lvl1pPr>
            <a:lvl2pPr>
              <a:defRPr sz="9500"/>
            </a:lvl2pPr>
            <a:lvl3pPr>
              <a:defRPr sz="8500"/>
            </a:lvl3pPr>
            <a:lvl4pPr>
              <a:defRPr sz="7600"/>
            </a:lvl4pPr>
            <a:lvl5pPr>
              <a:defRPr sz="7600"/>
            </a:lvl5pPr>
            <a:lvl6pPr>
              <a:defRPr sz="7600"/>
            </a:lvl6pPr>
            <a:lvl7pPr>
              <a:defRPr sz="7600"/>
            </a:lvl7pPr>
            <a:lvl8pPr>
              <a:defRPr sz="7600"/>
            </a:lvl8pPr>
            <a:lvl9pPr>
              <a:defRPr sz="7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44482367-C8E3-4194-949B-373A1312F70B}" type="datetimeFigureOut">
              <a:rPr lang="es-CL" smtClean="0"/>
              <a:t>02-12-2014</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6F5235C6-1D31-46BD-A189-B3FD3E49625B}" type="slidenum">
              <a:rPr lang="es-CL" smtClean="0"/>
              <a:t>‹Nº›</a:t>
            </a:fld>
            <a:endParaRPr lang="es-CL"/>
          </a:p>
        </p:txBody>
      </p:sp>
    </p:spTree>
    <p:extLst>
      <p:ext uri="{BB962C8B-B14F-4D97-AF65-F5344CB8AC3E}">
        <p14:creationId xmlns:p14="http://schemas.microsoft.com/office/powerpoint/2010/main" val="3316143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44482367-C8E3-4194-949B-373A1312F70B}" type="datetimeFigureOut">
              <a:rPr lang="es-CL" smtClean="0"/>
              <a:t>02-12-2014</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6F5235C6-1D31-46BD-A189-B3FD3E49625B}" type="slidenum">
              <a:rPr lang="es-CL" smtClean="0"/>
              <a:t>‹Nº›</a:t>
            </a:fld>
            <a:endParaRPr lang="es-CL"/>
          </a:p>
        </p:txBody>
      </p:sp>
    </p:spTree>
    <p:extLst>
      <p:ext uri="{BB962C8B-B14F-4D97-AF65-F5344CB8AC3E}">
        <p14:creationId xmlns:p14="http://schemas.microsoft.com/office/powerpoint/2010/main" val="3663144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4482367-C8E3-4194-949B-373A1312F70B}" type="datetimeFigureOut">
              <a:rPr lang="es-CL" smtClean="0"/>
              <a:t>02-12-2014</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6F5235C6-1D31-46BD-A189-B3FD3E49625B}" type="slidenum">
              <a:rPr lang="es-CL" smtClean="0"/>
              <a:t>‹Nº›</a:t>
            </a:fld>
            <a:endParaRPr lang="es-CL"/>
          </a:p>
        </p:txBody>
      </p:sp>
    </p:spTree>
    <p:extLst>
      <p:ext uri="{BB962C8B-B14F-4D97-AF65-F5344CB8AC3E}">
        <p14:creationId xmlns:p14="http://schemas.microsoft.com/office/powerpoint/2010/main" val="1038275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620204" y="1720215"/>
            <a:ext cx="10660709" cy="7320915"/>
          </a:xfrm>
        </p:spPr>
        <p:txBody>
          <a:bodyPr anchor="b"/>
          <a:lstStyle>
            <a:lvl1pPr algn="l">
              <a:defRPr sz="95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12669083" y="1720218"/>
            <a:ext cx="18114764" cy="36874612"/>
          </a:xfrm>
        </p:spPr>
        <p:txBody>
          <a:bodyPr/>
          <a:lstStyle>
            <a:lvl1pPr>
              <a:defRPr sz="15100"/>
            </a:lvl1pPr>
            <a:lvl2pPr>
              <a:defRPr sz="13200"/>
            </a:lvl2pPr>
            <a:lvl3pPr>
              <a:defRPr sz="11300"/>
            </a:lvl3pPr>
            <a:lvl4pPr>
              <a:defRPr sz="9500"/>
            </a:lvl4pPr>
            <a:lvl5pPr>
              <a:defRPr sz="9500"/>
            </a:lvl5pPr>
            <a:lvl6pPr>
              <a:defRPr sz="9500"/>
            </a:lvl6pPr>
            <a:lvl7pPr>
              <a:defRPr sz="9500"/>
            </a:lvl7pPr>
            <a:lvl8pPr>
              <a:defRPr sz="9500"/>
            </a:lvl8pPr>
            <a:lvl9pPr>
              <a:defRPr sz="9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1620204" y="9041133"/>
            <a:ext cx="10660709" cy="29553697"/>
          </a:xfrm>
        </p:spPr>
        <p:txBody>
          <a:bodyPr/>
          <a:lstStyle>
            <a:lvl1pPr marL="0" indent="0">
              <a:buNone/>
              <a:defRPr sz="6600"/>
            </a:lvl1pPr>
            <a:lvl2pPr marL="2160270" indent="0">
              <a:buNone/>
              <a:defRPr sz="5700"/>
            </a:lvl2pPr>
            <a:lvl3pPr marL="4320540" indent="0">
              <a:buNone/>
              <a:defRPr sz="4700"/>
            </a:lvl3pPr>
            <a:lvl4pPr marL="6480810" indent="0">
              <a:buNone/>
              <a:defRPr sz="4300"/>
            </a:lvl4pPr>
            <a:lvl5pPr marL="8641080" indent="0">
              <a:buNone/>
              <a:defRPr sz="4300"/>
            </a:lvl5pPr>
            <a:lvl6pPr marL="10801350" indent="0">
              <a:buNone/>
              <a:defRPr sz="4300"/>
            </a:lvl6pPr>
            <a:lvl7pPr marL="12961620" indent="0">
              <a:buNone/>
              <a:defRPr sz="4300"/>
            </a:lvl7pPr>
            <a:lvl8pPr marL="15121890" indent="0">
              <a:buNone/>
              <a:defRPr sz="4300"/>
            </a:lvl8pPr>
            <a:lvl9pPr marL="17282160" indent="0">
              <a:buNone/>
              <a:defRPr sz="43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4482367-C8E3-4194-949B-373A1312F70B}" type="datetimeFigureOut">
              <a:rPr lang="es-CL" smtClean="0"/>
              <a:t>02-12-2014</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6F5235C6-1D31-46BD-A189-B3FD3E49625B}" type="slidenum">
              <a:rPr lang="es-CL" smtClean="0"/>
              <a:t>‹Nº›</a:t>
            </a:fld>
            <a:endParaRPr lang="es-CL"/>
          </a:p>
        </p:txBody>
      </p:sp>
    </p:spTree>
    <p:extLst>
      <p:ext uri="{BB962C8B-B14F-4D97-AF65-F5344CB8AC3E}">
        <p14:creationId xmlns:p14="http://schemas.microsoft.com/office/powerpoint/2010/main" val="3847571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351421" y="30243780"/>
            <a:ext cx="19442430" cy="3570449"/>
          </a:xfrm>
        </p:spPr>
        <p:txBody>
          <a:bodyPr anchor="b"/>
          <a:lstStyle>
            <a:lvl1pPr algn="l">
              <a:defRPr sz="95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6351421" y="3860483"/>
            <a:ext cx="19442430" cy="25923240"/>
          </a:xfrm>
        </p:spPr>
        <p:txBody>
          <a:bodyPr/>
          <a:lstStyle>
            <a:lvl1pPr marL="0" indent="0">
              <a:buNone/>
              <a:defRPr sz="15100"/>
            </a:lvl1pPr>
            <a:lvl2pPr marL="2160270" indent="0">
              <a:buNone/>
              <a:defRPr sz="13200"/>
            </a:lvl2pPr>
            <a:lvl3pPr marL="4320540" indent="0">
              <a:buNone/>
              <a:defRPr sz="11300"/>
            </a:lvl3pPr>
            <a:lvl4pPr marL="6480810" indent="0">
              <a:buNone/>
              <a:defRPr sz="9500"/>
            </a:lvl4pPr>
            <a:lvl5pPr marL="8641080" indent="0">
              <a:buNone/>
              <a:defRPr sz="9500"/>
            </a:lvl5pPr>
            <a:lvl6pPr marL="10801350" indent="0">
              <a:buNone/>
              <a:defRPr sz="9500"/>
            </a:lvl6pPr>
            <a:lvl7pPr marL="12961620" indent="0">
              <a:buNone/>
              <a:defRPr sz="9500"/>
            </a:lvl7pPr>
            <a:lvl8pPr marL="15121890" indent="0">
              <a:buNone/>
              <a:defRPr sz="9500"/>
            </a:lvl8pPr>
            <a:lvl9pPr marL="17282160" indent="0">
              <a:buNone/>
              <a:defRPr sz="9500"/>
            </a:lvl9pPr>
          </a:lstStyle>
          <a:p>
            <a:endParaRPr lang="es-CL"/>
          </a:p>
        </p:txBody>
      </p:sp>
      <p:sp>
        <p:nvSpPr>
          <p:cNvPr id="4" name="3 Marcador de texto"/>
          <p:cNvSpPr>
            <a:spLocks noGrp="1"/>
          </p:cNvSpPr>
          <p:nvPr>
            <p:ph type="body" sz="half" idx="2"/>
          </p:nvPr>
        </p:nvSpPr>
        <p:spPr>
          <a:xfrm>
            <a:off x="6351421" y="33814229"/>
            <a:ext cx="19442430" cy="5070631"/>
          </a:xfrm>
        </p:spPr>
        <p:txBody>
          <a:bodyPr/>
          <a:lstStyle>
            <a:lvl1pPr marL="0" indent="0">
              <a:buNone/>
              <a:defRPr sz="6600"/>
            </a:lvl1pPr>
            <a:lvl2pPr marL="2160270" indent="0">
              <a:buNone/>
              <a:defRPr sz="5700"/>
            </a:lvl2pPr>
            <a:lvl3pPr marL="4320540" indent="0">
              <a:buNone/>
              <a:defRPr sz="4700"/>
            </a:lvl3pPr>
            <a:lvl4pPr marL="6480810" indent="0">
              <a:buNone/>
              <a:defRPr sz="4300"/>
            </a:lvl4pPr>
            <a:lvl5pPr marL="8641080" indent="0">
              <a:buNone/>
              <a:defRPr sz="4300"/>
            </a:lvl5pPr>
            <a:lvl6pPr marL="10801350" indent="0">
              <a:buNone/>
              <a:defRPr sz="4300"/>
            </a:lvl6pPr>
            <a:lvl7pPr marL="12961620" indent="0">
              <a:buNone/>
              <a:defRPr sz="4300"/>
            </a:lvl7pPr>
            <a:lvl8pPr marL="15121890" indent="0">
              <a:buNone/>
              <a:defRPr sz="4300"/>
            </a:lvl8pPr>
            <a:lvl9pPr marL="17282160" indent="0">
              <a:buNone/>
              <a:defRPr sz="43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4482367-C8E3-4194-949B-373A1312F70B}" type="datetimeFigureOut">
              <a:rPr lang="es-CL" smtClean="0"/>
              <a:t>02-12-2014</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6F5235C6-1D31-46BD-A189-B3FD3E49625B}" type="slidenum">
              <a:rPr lang="es-CL" smtClean="0"/>
              <a:t>‹Nº›</a:t>
            </a:fld>
            <a:endParaRPr lang="es-CL"/>
          </a:p>
        </p:txBody>
      </p:sp>
    </p:spTree>
    <p:extLst>
      <p:ext uri="{BB962C8B-B14F-4D97-AF65-F5344CB8AC3E}">
        <p14:creationId xmlns:p14="http://schemas.microsoft.com/office/powerpoint/2010/main" val="2281176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620203" y="1730219"/>
            <a:ext cx="29163645" cy="7200900"/>
          </a:xfrm>
          <a:prstGeom prst="rect">
            <a:avLst/>
          </a:prstGeom>
        </p:spPr>
        <p:txBody>
          <a:bodyPr vert="horz" lIns="432054" tIns="216027" rIns="432054" bIns="216027"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1620203" y="10081263"/>
            <a:ext cx="29163645" cy="28513567"/>
          </a:xfrm>
          <a:prstGeom prst="rect">
            <a:avLst/>
          </a:prstGeom>
        </p:spPr>
        <p:txBody>
          <a:bodyPr vert="horz" lIns="432054" tIns="216027" rIns="432054" bIns="216027"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1620203" y="40045008"/>
            <a:ext cx="7560945" cy="2300288"/>
          </a:xfrm>
          <a:prstGeom prst="rect">
            <a:avLst/>
          </a:prstGeom>
        </p:spPr>
        <p:txBody>
          <a:bodyPr vert="horz" lIns="432054" tIns="216027" rIns="432054" bIns="216027" rtlCol="0" anchor="ctr"/>
          <a:lstStyle>
            <a:lvl1pPr algn="l">
              <a:defRPr sz="5700">
                <a:solidFill>
                  <a:schemeClr val="tx1">
                    <a:tint val="75000"/>
                  </a:schemeClr>
                </a:solidFill>
              </a:defRPr>
            </a:lvl1pPr>
          </a:lstStyle>
          <a:p>
            <a:fld id="{44482367-C8E3-4194-949B-373A1312F70B}" type="datetimeFigureOut">
              <a:rPr lang="es-CL" smtClean="0"/>
              <a:t>02-12-2014</a:t>
            </a:fld>
            <a:endParaRPr lang="es-CL"/>
          </a:p>
        </p:txBody>
      </p:sp>
      <p:sp>
        <p:nvSpPr>
          <p:cNvPr id="5" name="4 Marcador de pie de página"/>
          <p:cNvSpPr>
            <a:spLocks noGrp="1"/>
          </p:cNvSpPr>
          <p:nvPr>
            <p:ph type="ftr" sz="quarter" idx="3"/>
          </p:nvPr>
        </p:nvSpPr>
        <p:spPr>
          <a:xfrm>
            <a:off x="11071384" y="40045008"/>
            <a:ext cx="10261283" cy="2300288"/>
          </a:xfrm>
          <a:prstGeom prst="rect">
            <a:avLst/>
          </a:prstGeom>
        </p:spPr>
        <p:txBody>
          <a:bodyPr vert="horz" lIns="432054" tIns="216027" rIns="432054" bIns="216027" rtlCol="0" anchor="ctr"/>
          <a:lstStyle>
            <a:lvl1pPr algn="ctr">
              <a:defRPr sz="57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23222903" y="40045008"/>
            <a:ext cx="7560945" cy="2300288"/>
          </a:xfrm>
          <a:prstGeom prst="rect">
            <a:avLst/>
          </a:prstGeom>
        </p:spPr>
        <p:txBody>
          <a:bodyPr vert="horz" lIns="432054" tIns="216027" rIns="432054" bIns="216027" rtlCol="0" anchor="ctr"/>
          <a:lstStyle>
            <a:lvl1pPr algn="r">
              <a:defRPr sz="5700">
                <a:solidFill>
                  <a:schemeClr val="tx1">
                    <a:tint val="75000"/>
                  </a:schemeClr>
                </a:solidFill>
              </a:defRPr>
            </a:lvl1pPr>
          </a:lstStyle>
          <a:p>
            <a:fld id="{6F5235C6-1D31-46BD-A189-B3FD3E49625B}" type="slidenum">
              <a:rPr lang="es-CL" smtClean="0"/>
              <a:t>‹Nº›</a:t>
            </a:fld>
            <a:endParaRPr lang="es-CL"/>
          </a:p>
        </p:txBody>
      </p:sp>
    </p:spTree>
    <p:extLst>
      <p:ext uri="{BB962C8B-B14F-4D97-AF65-F5344CB8AC3E}">
        <p14:creationId xmlns:p14="http://schemas.microsoft.com/office/powerpoint/2010/main" val="24711046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20540" rtl="0" eaLnBrk="1" latinLnBrk="0" hangingPunct="1">
        <a:spcBef>
          <a:spcPct val="0"/>
        </a:spcBef>
        <a:buNone/>
        <a:defRPr sz="20800" kern="1200">
          <a:solidFill>
            <a:schemeClr val="tx1"/>
          </a:solidFill>
          <a:latin typeface="+mj-lt"/>
          <a:ea typeface="+mj-ea"/>
          <a:cs typeface="+mj-cs"/>
        </a:defRPr>
      </a:lvl1pPr>
    </p:titleStyle>
    <p:bodyStyle>
      <a:lvl1pPr marL="1620203" indent="-1620203" algn="l" defTabSz="4320540" rtl="0" eaLnBrk="1" latinLnBrk="0" hangingPunct="1">
        <a:spcBef>
          <a:spcPct val="20000"/>
        </a:spcBef>
        <a:buFont typeface="Arial" pitchFamily="34" charset="0"/>
        <a:buChar char="•"/>
        <a:defRPr sz="15100" kern="1200">
          <a:solidFill>
            <a:schemeClr val="tx1"/>
          </a:solidFill>
          <a:latin typeface="+mn-lt"/>
          <a:ea typeface="+mn-ea"/>
          <a:cs typeface="+mn-cs"/>
        </a:defRPr>
      </a:lvl1pPr>
      <a:lvl2pPr marL="3510439" indent="-1350169" algn="l" defTabSz="4320540" rtl="0" eaLnBrk="1" latinLnBrk="0" hangingPunct="1">
        <a:spcBef>
          <a:spcPct val="20000"/>
        </a:spcBef>
        <a:buFont typeface="Arial" pitchFamily="34" charset="0"/>
        <a:buChar char="–"/>
        <a:defRPr sz="13200" kern="1200">
          <a:solidFill>
            <a:schemeClr val="tx1"/>
          </a:solidFill>
          <a:latin typeface="+mn-lt"/>
          <a:ea typeface="+mn-ea"/>
          <a:cs typeface="+mn-cs"/>
        </a:defRPr>
      </a:lvl2pPr>
      <a:lvl3pPr marL="5400675" indent="-1080135" algn="l" defTabSz="4320540" rtl="0" eaLnBrk="1" latinLnBrk="0" hangingPunct="1">
        <a:spcBef>
          <a:spcPct val="20000"/>
        </a:spcBef>
        <a:buFont typeface="Arial" pitchFamily="34" charset="0"/>
        <a:buChar char="•"/>
        <a:defRPr sz="11300" kern="1200">
          <a:solidFill>
            <a:schemeClr val="tx1"/>
          </a:solidFill>
          <a:latin typeface="+mn-lt"/>
          <a:ea typeface="+mn-ea"/>
          <a:cs typeface="+mn-cs"/>
        </a:defRPr>
      </a:lvl3pPr>
      <a:lvl4pPr marL="7560945" indent="-1080135" algn="l" defTabSz="4320540" rtl="0" eaLnBrk="1" latinLnBrk="0" hangingPunct="1">
        <a:spcBef>
          <a:spcPct val="20000"/>
        </a:spcBef>
        <a:buFont typeface="Arial" pitchFamily="34" charset="0"/>
        <a:buChar char="–"/>
        <a:defRPr sz="9500" kern="1200">
          <a:solidFill>
            <a:schemeClr val="tx1"/>
          </a:solidFill>
          <a:latin typeface="+mn-lt"/>
          <a:ea typeface="+mn-ea"/>
          <a:cs typeface="+mn-cs"/>
        </a:defRPr>
      </a:lvl4pPr>
      <a:lvl5pPr marL="9721215" indent="-1080135" algn="l" defTabSz="4320540" rtl="0" eaLnBrk="1" latinLnBrk="0" hangingPunct="1">
        <a:spcBef>
          <a:spcPct val="20000"/>
        </a:spcBef>
        <a:buFont typeface="Arial" pitchFamily="34" charset="0"/>
        <a:buChar char="»"/>
        <a:defRPr sz="9500" kern="1200">
          <a:solidFill>
            <a:schemeClr val="tx1"/>
          </a:solidFill>
          <a:latin typeface="+mn-lt"/>
          <a:ea typeface="+mn-ea"/>
          <a:cs typeface="+mn-cs"/>
        </a:defRPr>
      </a:lvl5pPr>
      <a:lvl6pPr marL="11881485" indent="-1080135" algn="l" defTabSz="4320540" rtl="0" eaLnBrk="1" latinLnBrk="0" hangingPunct="1">
        <a:spcBef>
          <a:spcPct val="20000"/>
        </a:spcBef>
        <a:buFont typeface="Arial" pitchFamily="34" charset="0"/>
        <a:buChar char="•"/>
        <a:defRPr sz="9500" kern="1200">
          <a:solidFill>
            <a:schemeClr val="tx1"/>
          </a:solidFill>
          <a:latin typeface="+mn-lt"/>
          <a:ea typeface="+mn-ea"/>
          <a:cs typeface="+mn-cs"/>
        </a:defRPr>
      </a:lvl6pPr>
      <a:lvl7pPr marL="14041755" indent="-1080135" algn="l" defTabSz="4320540" rtl="0" eaLnBrk="1" latinLnBrk="0" hangingPunct="1">
        <a:spcBef>
          <a:spcPct val="20000"/>
        </a:spcBef>
        <a:buFont typeface="Arial" pitchFamily="34" charset="0"/>
        <a:buChar char="•"/>
        <a:defRPr sz="9500" kern="1200">
          <a:solidFill>
            <a:schemeClr val="tx1"/>
          </a:solidFill>
          <a:latin typeface="+mn-lt"/>
          <a:ea typeface="+mn-ea"/>
          <a:cs typeface="+mn-cs"/>
        </a:defRPr>
      </a:lvl7pPr>
      <a:lvl8pPr marL="16202025" indent="-1080135" algn="l" defTabSz="4320540" rtl="0" eaLnBrk="1" latinLnBrk="0" hangingPunct="1">
        <a:spcBef>
          <a:spcPct val="20000"/>
        </a:spcBef>
        <a:buFont typeface="Arial" pitchFamily="34" charset="0"/>
        <a:buChar char="•"/>
        <a:defRPr sz="9500" kern="1200">
          <a:solidFill>
            <a:schemeClr val="tx1"/>
          </a:solidFill>
          <a:latin typeface="+mn-lt"/>
          <a:ea typeface="+mn-ea"/>
          <a:cs typeface="+mn-cs"/>
        </a:defRPr>
      </a:lvl8pPr>
      <a:lvl9pPr marL="18362295" indent="-1080135" algn="l" defTabSz="4320540" rtl="0" eaLnBrk="1" latinLnBrk="0" hangingPunct="1">
        <a:spcBef>
          <a:spcPct val="20000"/>
        </a:spcBef>
        <a:buFont typeface="Arial" pitchFamily="34" charset="0"/>
        <a:buChar char="•"/>
        <a:defRPr sz="9500" kern="1200">
          <a:solidFill>
            <a:schemeClr val="tx1"/>
          </a:solidFill>
          <a:latin typeface="+mn-lt"/>
          <a:ea typeface="+mn-ea"/>
          <a:cs typeface="+mn-cs"/>
        </a:defRPr>
      </a:lvl9pPr>
    </p:bodyStyle>
    <p:otherStyle>
      <a:defPPr>
        <a:defRPr lang="es-CL"/>
      </a:defPPr>
      <a:lvl1pPr marL="0" algn="l" defTabSz="4320540" rtl="0" eaLnBrk="1" latinLnBrk="0" hangingPunct="1">
        <a:defRPr sz="8500" kern="1200">
          <a:solidFill>
            <a:schemeClr val="tx1"/>
          </a:solidFill>
          <a:latin typeface="+mn-lt"/>
          <a:ea typeface="+mn-ea"/>
          <a:cs typeface="+mn-cs"/>
        </a:defRPr>
      </a:lvl1pPr>
      <a:lvl2pPr marL="2160270" algn="l" defTabSz="4320540" rtl="0" eaLnBrk="1" latinLnBrk="0" hangingPunct="1">
        <a:defRPr sz="8500" kern="1200">
          <a:solidFill>
            <a:schemeClr val="tx1"/>
          </a:solidFill>
          <a:latin typeface="+mn-lt"/>
          <a:ea typeface="+mn-ea"/>
          <a:cs typeface="+mn-cs"/>
        </a:defRPr>
      </a:lvl2pPr>
      <a:lvl3pPr marL="4320540" algn="l" defTabSz="4320540" rtl="0" eaLnBrk="1" latinLnBrk="0" hangingPunct="1">
        <a:defRPr sz="8500" kern="1200">
          <a:solidFill>
            <a:schemeClr val="tx1"/>
          </a:solidFill>
          <a:latin typeface="+mn-lt"/>
          <a:ea typeface="+mn-ea"/>
          <a:cs typeface="+mn-cs"/>
        </a:defRPr>
      </a:lvl3pPr>
      <a:lvl4pPr marL="6480810" algn="l" defTabSz="4320540" rtl="0" eaLnBrk="1" latinLnBrk="0" hangingPunct="1">
        <a:defRPr sz="8500" kern="1200">
          <a:solidFill>
            <a:schemeClr val="tx1"/>
          </a:solidFill>
          <a:latin typeface="+mn-lt"/>
          <a:ea typeface="+mn-ea"/>
          <a:cs typeface="+mn-cs"/>
        </a:defRPr>
      </a:lvl4pPr>
      <a:lvl5pPr marL="8641080" algn="l" defTabSz="4320540" rtl="0" eaLnBrk="1" latinLnBrk="0" hangingPunct="1">
        <a:defRPr sz="8500" kern="1200">
          <a:solidFill>
            <a:schemeClr val="tx1"/>
          </a:solidFill>
          <a:latin typeface="+mn-lt"/>
          <a:ea typeface="+mn-ea"/>
          <a:cs typeface="+mn-cs"/>
        </a:defRPr>
      </a:lvl5pPr>
      <a:lvl6pPr marL="10801350" algn="l" defTabSz="4320540" rtl="0" eaLnBrk="1" latinLnBrk="0" hangingPunct="1">
        <a:defRPr sz="8500" kern="1200">
          <a:solidFill>
            <a:schemeClr val="tx1"/>
          </a:solidFill>
          <a:latin typeface="+mn-lt"/>
          <a:ea typeface="+mn-ea"/>
          <a:cs typeface="+mn-cs"/>
        </a:defRPr>
      </a:lvl6pPr>
      <a:lvl7pPr marL="12961620" algn="l" defTabSz="4320540" rtl="0" eaLnBrk="1" latinLnBrk="0" hangingPunct="1">
        <a:defRPr sz="8500" kern="1200">
          <a:solidFill>
            <a:schemeClr val="tx1"/>
          </a:solidFill>
          <a:latin typeface="+mn-lt"/>
          <a:ea typeface="+mn-ea"/>
          <a:cs typeface="+mn-cs"/>
        </a:defRPr>
      </a:lvl7pPr>
      <a:lvl8pPr marL="15121890" algn="l" defTabSz="4320540" rtl="0" eaLnBrk="1" latinLnBrk="0" hangingPunct="1">
        <a:defRPr sz="8500" kern="1200">
          <a:solidFill>
            <a:schemeClr val="tx1"/>
          </a:solidFill>
          <a:latin typeface="+mn-lt"/>
          <a:ea typeface="+mn-ea"/>
          <a:cs typeface="+mn-cs"/>
        </a:defRPr>
      </a:lvl8pPr>
      <a:lvl9pPr marL="17282160" algn="l" defTabSz="4320540" rtl="0" eaLnBrk="1" latinLnBrk="0" hangingPunct="1">
        <a:defRPr sz="8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84122" y="2664971"/>
            <a:ext cx="25238916" cy="2708434"/>
          </a:xfrm>
          <a:prstGeom prst="rect">
            <a:avLst/>
          </a:prstGeom>
        </p:spPr>
        <p:txBody>
          <a:bodyPr wrap="square">
            <a:spAutoFit/>
          </a:bodyPr>
          <a:lstStyle/>
          <a:p>
            <a:pPr algn="ctr"/>
            <a:r>
              <a:rPr lang="es-CL" b="1" dirty="0"/>
              <a:t>SEMESTRE VERANO </a:t>
            </a:r>
            <a:r>
              <a:rPr lang="es-CL" b="1" dirty="0" smtClean="0"/>
              <a:t>2014</a:t>
            </a:r>
            <a:endParaRPr lang="es-CL" dirty="0"/>
          </a:p>
          <a:p>
            <a:pPr algn="ctr"/>
            <a:r>
              <a:rPr lang="es-CL" b="1" dirty="0"/>
              <a:t>ARQUITECTURA – DISEÑO – GEOGRAFIA</a:t>
            </a:r>
            <a:endParaRPr lang="es-CL" dirty="0"/>
          </a:p>
        </p:txBody>
      </p:sp>
      <p:pic>
        <p:nvPicPr>
          <p:cNvPr id="5" name="Picture 6" descr="D:\CMC-DIS01\Desktop\FAU instalación innovación curricular (1).jpg"/>
          <p:cNvPicPr/>
          <p:nvPr/>
        </p:nvPicPr>
        <p:blipFill>
          <a:blip r:embed="rId3" cstate="print">
            <a:extLst>
              <a:ext uri="{28A0092B-C50C-407E-A947-70E740481C1C}">
                <a14:useLocalDpi xmlns:a14="http://schemas.microsoft.com/office/drawing/2010/main" val="0"/>
              </a:ext>
            </a:extLst>
          </a:blip>
          <a:srcRect t="13480" b="53432"/>
          <a:stretch>
            <a:fillRect/>
          </a:stretch>
        </p:blipFill>
        <p:spPr bwMode="auto">
          <a:xfrm>
            <a:off x="11878241" y="360340"/>
            <a:ext cx="7323990" cy="2062331"/>
          </a:xfrm>
          <a:prstGeom prst="rect">
            <a:avLst/>
          </a:prstGeom>
          <a:noFill/>
          <a:ln>
            <a:noFill/>
          </a:ln>
          <a:extLst/>
        </p:spPr>
      </p:pic>
      <p:sp>
        <p:nvSpPr>
          <p:cNvPr id="6" name="5 Rectángulo"/>
          <p:cNvSpPr/>
          <p:nvPr/>
        </p:nvSpPr>
        <p:spPr>
          <a:xfrm>
            <a:off x="1293064" y="5687915"/>
            <a:ext cx="30318673" cy="4832092"/>
          </a:xfrm>
          <a:prstGeom prst="rect">
            <a:avLst/>
          </a:prstGeom>
        </p:spPr>
        <p:txBody>
          <a:bodyPr wrap="square">
            <a:spAutoFit/>
          </a:bodyPr>
          <a:lstStyle/>
          <a:p>
            <a:pPr algn="just"/>
            <a:r>
              <a:rPr lang="es-CL" sz="4400" b="1" i="1" dirty="0"/>
              <a:t>La Escuela de Pregrado propone la realización de un Semestre de Verano para los estudiantes de las carreras de Arquitectura, Diseño y Geografía de la Facultad de Arquitectura y Urbanismo  de la Universidad de Chile. La programación de dicho semestre extraordinario de verano  permitirá recuperar las asignaturas  que no han sido cursadas con éxito en los períodos lectivos previos como asimismo avanzar en aquellas asignaturas de las que se tienen los prerrequisitos correspondientes, con el fin de reducir el tiempo de egreso.</a:t>
            </a:r>
            <a:endParaRPr lang="es-CL" sz="4400" dirty="0"/>
          </a:p>
          <a:p>
            <a:pPr algn="just"/>
            <a:r>
              <a:rPr lang="es-CL" sz="4400" dirty="0"/>
              <a:t>Se sugiere leer atentamente la información dispuesta a continuación para los estudiantes interesados en conocer los antecedentes específicos del Semestre de Verano.</a:t>
            </a:r>
          </a:p>
        </p:txBody>
      </p:sp>
      <p:sp>
        <p:nvSpPr>
          <p:cNvPr id="7" name="6 Rectángulo"/>
          <p:cNvSpPr/>
          <p:nvPr/>
        </p:nvSpPr>
        <p:spPr>
          <a:xfrm>
            <a:off x="1078837" y="10657484"/>
            <a:ext cx="16392727" cy="4985980"/>
          </a:xfrm>
          <a:prstGeom prst="rect">
            <a:avLst/>
          </a:prstGeom>
        </p:spPr>
        <p:txBody>
          <a:bodyPr wrap="square">
            <a:spAutoFit/>
          </a:bodyPr>
          <a:lstStyle/>
          <a:p>
            <a:pPr algn="just"/>
            <a:r>
              <a:rPr lang="es-CL" sz="5400" b="1" dirty="0"/>
              <a:t>Sobre la </a:t>
            </a:r>
            <a:r>
              <a:rPr lang="es-CL" sz="5400" b="1" dirty="0" smtClean="0"/>
              <a:t>inscripción</a:t>
            </a:r>
            <a:endParaRPr lang="es-CL" sz="3200" b="1" dirty="0"/>
          </a:p>
          <a:p>
            <a:pPr algn="just"/>
            <a:r>
              <a:rPr lang="es-CL" sz="2400" dirty="0"/>
              <a:t> </a:t>
            </a:r>
          </a:p>
          <a:p>
            <a:pPr lvl="0" algn="just"/>
            <a:r>
              <a:rPr lang="es-CL" sz="4000" dirty="0"/>
              <a:t>El proceso de </a:t>
            </a:r>
            <a:r>
              <a:rPr lang="es-CL" sz="4000" b="1" dirty="0"/>
              <a:t>inscripción definitivo</a:t>
            </a:r>
            <a:r>
              <a:rPr lang="es-CL" sz="4000" dirty="0"/>
              <a:t>, comenzará el día </a:t>
            </a:r>
            <a:r>
              <a:rPr lang="es-CL" sz="4000" dirty="0" smtClean="0"/>
              <a:t>jueves </a:t>
            </a:r>
            <a:r>
              <a:rPr lang="es-CL" sz="4000" b="1" dirty="0" smtClean="0"/>
              <a:t>02 </a:t>
            </a:r>
            <a:r>
              <a:rPr lang="es-CL" sz="4000" b="1" dirty="0"/>
              <a:t>de </a:t>
            </a:r>
            <a:r>
              <a:rPr lang="es-CL" sz="4000" b="1" dirty="0" smtClean="0"/>
              <a:t>diciembre 2014</a:t>
            </a:r>
            <a:r>
              <a:rPr lang="es-CL" sz="4000" dirty="0" smtClean="0"/>
              <a:t>, </a:t>
            </a:r>
            <a:r>
              <a:rPr lang="es-CL" sz="4000" dirty="0"/>
              <a:t>donde se hará la publicación definitiva  de la  oferta de asignaturas correspondientes al semestre de verano a la Comunidad FAU</a:t>
            </a:r>
            <a:r>
              <a:rPr lang="es-CL" sz="4000" dirty="0" smtClean="0"/>
              <a:t>, según disponibilidad de docentes correspondiente </a:t>
            </a:r>
            <a:r>
              <a:rPr lang="es-CL" sz="4000" dirty="0"/>
              <a:t>y terminará el </a:t>
            </a:r>
            <a:r>
              <a:rPr lang="es-CL" sz="4000" b="1" dirty="0"/>
              <a:t>día </a:t>
            </a:r>
            <a:r>
              <a:rPr lang="es-CL" sz="4000" b="1" dirty="0" smtClean="0"/>
              <a:t>12 </a:t>
            </a:r>
            <a:r>
              <a:rPr lang="es-CL" sz="4000" b="1" dirty="0"/>
              <a:t>de </a:t>
            </a:r>
            <a:r>
              <a:rPr lang="es-CL" sz="4000" b="1" dirty="0" smtClean="0"/>
              <a:t>diciembre</a:t>
            </a:r>
            <a:r>
              <a:rPr lang="es-CL" sz="4000" b="1" dirty="0" smtClean="0"/>
              <a:t> </a:t>
            </a:r>
            <a:r>
              <a:rPr lang="es-CL" sz="4000" b="1" dirty="0" smtClean="0"/>
              <a:t>de </a:t>
            </a:r>
            <a:r>
              <a:rPr lang="es-CL" sz="4000" b="1" dirty="0" smtClean="0"/>
              <a:t>2014.</a:t>
            </a:r>
            <a:r>
              <a:rPr lang="es-CL" sz="4000" dirty="0" smtClean="0"/>
              <a:t> </a:t>
            </a:r>
            <a:r>
              <a:rPr lang="es-CL" sz="4000" dirty="0"/>
              <a:t>Es importante señalar, que la inscripción </a:t>
            </a:r>
            <a:r>
              <a:rPr lang="es-CL" sz="4000" b="1" u="sng" dirty="0"/>
              <a:t>será efectiva con el correspondiente </a:t>
            </a:r>
            <a:r>
              <a:rPr lang="es-CL" sz="4000" b="1" u="sng" dirty="0" smtClean="0"/>
              <a:t>pago</a:t>
            </a:r>
            <a:r>
              <a:rPr lang="es-CL" sz="4000" dirty="0"/>
              <a:t> </a:t>
            </a:r>
            <a:r>
              <a:rPr lang="es-CL" sz="4000" dirty="0" smtClean="0"/>
              <a:t>de las asignaturas  inscritas.</a:t>
            </a:r>
            <a:endParaRPr lang="es-CL" sz="4000" dirty="0"/>
          </a:p>
        </p:txBody>
      </p:sp>
      <p:sp>
        <p:nvSpPr>
          <p:cNvPr id="8" name="7 Rectángulo redondeado"/>
          <p:cNvSpPr/>
          <p:nvPr/>
        </p:nvSpPr>
        <p:spPr>
          <a:xfrm>
            <a:off x="428969" y="10657484"/>
            <a:ext cx="31182768" cy="12529392"/>
          </a:xfrm>
          <a:prstGeom prst="roundRect">
            <a:avLst>
              <a:gd name="adj" fmla="val 8674"/>
            </a:avLst>
          </a:prstGeom>
          <a:noFill/>
          <a:ln w="136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9" name="8 Rectángulo"/>
          <p:cNvSpPr/>
          <p:nvPr/>
        </p:nvSpPr>
        <p:spPr>
          <a:xfrm>
            <a:off x="1261403" y="23762940"/>
            <a:ext cx="19981182" cy="7386638"/>
          </a:xfrm>
          <a:prstGeom prst="rect">
            <a:avLst/>
          </a:prstGeom>
        </p:spPr>
        <p:txBody>
          <a:bodyPr wrap="square">
            <a:spAutoFit/>
          </a:bodyPr>
          <a:lstStyle/>
          <a:p>
            <a:pPr algn="just"/>
            <a:r>
              <a:rPr lang="es-CL" sz="5400" b="1" dirty="0"/>
              <a:t>Sobre  los valores </a:t>
            </a:r>
            <a:r>
              <a:rPr lang="es-CL" sz="5400" b="1" dirty="0" smtClean="0"/>
              <a:t> del curso</a:t>
            </a:r>
            <a:r>
              <a:rPr lang="es-CL" sz="4000" dirty="0"/>
              <a:t> </a:t>
            </a:r>
            <a:endParaRPr lang="es-CL" sz="4000" dirty="0" smtClean="0"/>
          </a:p>
          <a:p>
            <a:pPr algn="just"/>
            <a:endParaRPr lang="es-CL" sz="2000" dirty="0"/>
          </a:p>
          <a:p>
            <a:pPr lvl="0" algn="just"/>
            <a:r>
              <a:rPr lang="es-CL" sz="4000" dirty="0"/>
              <a:t>El pago de arancel se calculará según número de créditos (Carreras de Arquitectura y </a:t>
            </a:r>
            <a:r>
              <a:rPr lang="es-CL" sz="4000" dirty="0" smtClean="0"/>
              <a:t>Geografía) </a:t>
            </a:r>
            <a:r>
              <a:rPr lang="es-CL" sz="4000" dirty="0"/>
              <a:t>u horas (Carrera de Diseño), correspondiente a cada asignatura según carrera. </a:t>
            </a:r>
          </a:p>
          <a:p>
            <a:pPr lvl="0" algn="just"/>
            <a:r>
              <a:rPr lang="es-CL" sz="4000" dirty="0"/>
              <a:t>Para las carreras de Arquitectura y Geografía, un crédito tiene un valor equivalente a  1/100 del arancel </a:t>
            </a:r>
            <a:r>
              <a:rPr lang="es-CL" sz="4000" dirty="0" smtClean="0"/>
              <a:t>anual 2014.</a:t>
            </a:r>
            <a:endParaRPr lang="es-CL" sz="4000" dirty="0"/>
          </a:p>
          <a:p>
            <a:pPr lvl="0" algn="just"/>
            <a:r>
              <a:rPr lang="es-CL" sz="4000" dirty="0"/>
              <a:t>Para la carrera de Diseño una hora de un ramo anual tiene un valor equivalente a  1/33  del arancel anual </a:t>
            </a:r>
            <a:r>
              <a:rPr lang="es-CL" sz="4000" dirty="0" smtClean="0"/>
              <a:t>2014 y </a:t>
            </a:r>
            <a:r>
              <a:rPr lang="es-CL" sz="4000" dirty="0"/>
              <a:t>una hora de un ramo semestral tiene un valor equivalente a 1/66 del arancel </a:t>
            </a:r>
            <a:r>
              <a:rPr lang="es-CL" sz="4000" dirty="0" smtClean="0"/>
              <a:t>anual 2014.</a:t>
            </a:r>
            <a:endParaRPr lang="es-CL" sz="4000" dirty="0"/>
          </a:p>
          <a:p>
            <a:pPr lvl="0" algn="just"/>
            <a:r>
              <a:rPr lang="es-CL" sz="4000" dirty="0"/>
              <a:t>Por lo señalado anteriormente, </a:t>
            </a:r>
            <a:r>
              <a:rPr lang="es-CL" sz="4000" b="1" dirty="0"/>
              <a:t>el valor crédito</a:t>
            </a:r>
            <a:r>
              <a:rPr lang="es-CL" sz="4000" dirty="0"/>
              <a:t> para la carrera de Arquitectura es de </a:t>
            </a:r>
            <a:r>
              <a:rPr lang="es-CL" sz="4000" dirty="0" smtClean="0"/>
              <a:t>$32.466.-, </a:t>
            </a:r>
            <a:r>
              <a:rPr lang="es-CL" sz="4000" dirty="0"/>
              <a:t>el de Geografía es $</a:t>
            </a:r>
            <a:r>
              <a:rPr lang="es-CL" sz="4000" dirty="0" smtClean="0"/>
              <a:t>27.310,-. </a:t>
            </a:r>
            <a:r>
              <a:rPr lang="es-CL" sz="4000" dirty="0"/>
              <a:t>El </a:t>
            </a:r>
            <a:r>
              <a:rPr lang="es-CL" sz="4000" b="1" dirty="0"/>
              <a:t>valor hora</a:t>
            </a:r>
            <a:r>
              <a:rPr lang="es-CL" sz="4000" dirty="0"/>
              <a:t> para la carrera de Diseño </a:t>
            </a:r>
            <a:r>
              <a:rPr lang="es-CL" sz="4000" dirty="0" smtClean="0"/>
              <a:t>para una  </a:t>
            </a:r>
            <a:r>
              <a:rPr lang="es-CL" sz="4000" dirty="0"/>
              <a:t>asignatura </a:t>
            </a:r>
            <a:r>
              <a:rPr lang="es-CL" sz="4000" dirty="0" smtClean="0"/>
              <a:t>anual   </a:t>
            </a:r>
            <a:r>
              <a:rPr lang="es-CL" sz="4000" dirty="0"/>
              <a:t>es de </a:t>
            </a:r>
            <a:r>
              <a:rPr lang="es-CL" sz="4000" dirty="0" smtClean="0"/>
              <a:t>$99.366.-</a:t>
            </a:r>
            <a:endParaRPr lang="es-CL" sz="4000" dirty="0"/>
          </a:p>
        </p:txBody>
      </p:sp>
      <p:graphicFrame>
        <p:nvGraphicFramePr>
          <p:cNvPr id="11" name="10 Tabla"/>
          <p:cNvGraphicFramePr>
            <a:graphicFrameLocks noGrp="1"/>
          </p:cNvGraphicFramePr>
          <p:nvPr>
            <p:extLst>
              <p:ext uri="{D42A27DB-BD31-4B8C-83A1-F6EECF244321}">
                <p14:modId xmlns:p14="http://schemas.microsoft.com/office/powerpoint/2010/main" val="710513650"/>
              </p:ext>
            </p:extLst>
          </p:nvPr>
        </p:nvGraphicFramePr>
        <p:xfrm>
          <a:off x="18290257" y="11665596"/>
          <a:ext cx="12631532" cy="8853263"/>
        </p:xfrm>
        <a:graphic>
          <a:graphicData uri="http://schemas.openxmlformats.org/drawingml/2006/table">
            <a:tbl>
              <a:tblPr/>
              <a:tblGrid>
                <a:gridCol w="7632847"/>
                <a:gridCol w="4998685"/>
              </a:tblGrid>
              <a:tr h="1047049">
                <a:tc>
                  <a:txBody>
                    <a:bodyPr/>
                    <a:lstStyle/>
                    <a:p>
                      <a:pPr algn="ctr" fontAlgn="b"/>
                      <a:r>
                        <a:rPr lang="es-CL" sz="3600" b="1" i="0" u="none" strike="noStrike" dirty="0">
                          <a:solidFill>
                            <a:srgbClr val="000000"/>
                          </a:solidFill>
                          <a:effectLst/>
                          <a:latin typeface="Calibri"/>
                        </a:rPr>
                        <a:t>FECHAS PROCESO SEMESTRE DE VERANO</a:t>
                      </a: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3600" b="1" i="0" u="none" strike="noStrike">
                          <a:solidFill>
                            <a:srgbClr val="000000"/>
                          </a:solidFill>
                          <a:effectLst/>
                          <a:latin typeface="Calibri"/>
                        </a:rPr>
                        <a:t>FECHA</a:t>
                      </a: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9020">
                <a:tc>
                  <a:txBody>
                    <a:bodyPr/>
                    <a:lstStyle/>
                    <a:p>
                      <a:pPr algn="l" fontAlgn="b"/>
                      <a:r>
                        <a:rPr lang="es-CL" sz="3600" b="1" i="0" u="none" strike="noStrike" dirty="0">
                          <a:solidFill>
                            <a:srgbClr val="000000"/>
                          </a:solidFill>
                          <a:effectLst/>
                          <a:latin typeface="Calibri"/>
                        </a:rPr>
                        <a:t>INICIO inscripción ramos</a:t>
                      </a: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1E57C"/>
                    </a:solidFill>
                  </a:tcPr>
                </a:tc>
                <a:tc>
                  <a:txBody>
                    <a:bodyPr/>
                    <a:lstStyle/>
                    <a:p>
                      <a:pPr algn="l" fontAlgn="b"/>
                      <a:r>
                        <a:rPr lang="es-CL" sz="3600" b="1" i="0" u="none" strike="noStrike" baseline="0" dirty="0" smtClean="0">
                          <a:solidFill>
                            <a:srgbClr val="000000"/>
                          </a:solidFill>
                          <a:effectLst/>
                          <a:latin typeface="Calibri"/>
                        </a:rPr>
                        <a:t>02 </a:t>
                      </a:r>
                      <a:r>
                        <a:rPr lang="es-CL" sz="3600" b="1" i="0" u="none" strike="noStrike" dirty="0" smtClean="0">
                          <a:solidFill>
                            <a:srgbClr val="000000"/>
                          </a:solidFill>
                          <a:effectLst/>
                          <a:latin typeface="Calibri"/>
                        </a:rPr>
                        <a:t>de </a:t>
                      </a:r>
                      <a:r>
                        <a:rPr lang="es-CL" sz="3600" b="1" i="0" u="none" strike="noStrike" dirty="0">
                          <a:solidFill>
                            <a:srgbClr val="000000"/>
                          </a:solidFill>
                          <a:effectLst/>
                          <a:latin typeface="Calibri"/>
                        </a:rPr>
                        <a:t>diciembre </a:t>
                      </a:r>
                      <a:r>
                        <a:rPr lang="es-CL" sz="3600" b="1" i="0" u="none" strike="noStrike" dirty="0" smtClean="0">
                          <a:solidFill>
                            <a:srgbClr val="000000"/>
                          </a:solidFill>
                          <a:effectLst/>
                          <a:latin typeface="Calibri"/>
                        </a:rPr>
                        <a:t>2014</a:t>
                      </a:r>
                      <a:endParaRPr lang="es-CL" sz="3600" b="1" i="0" u="none" strike="noStrike" dirty="0">
                        <a:solidFill>
                          <a:srgbClr val="000000"/>
                        </a:solidFill>
                        <a:effectLst/>
                        <a:latin typeface="Calibri"/>
                      </a:endParaRP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1E57C"/>
                    </a:solidFill>
                  </a:tcPr>
                </a:tc>
              </a:tr>
              <a:tr h="810651">
                <a:tc>
                  <a:txBody>
                    <a:bodyPr/>
                    <a:lstStyle/>
                    <a:p>
                      <a:pPr algn="l" fontAlgn="b"/>
                      <a:r>
                        <a:rPr lang="es-CL" sz="3600" b="1" i="0" u="none" strike="noStrike" dirty="0">
                          <a:solidFill>
                            <a:srgbClr val="000000"/>
                          </a:solidFill>
                          <a:effectLst/>
                          <a:latin typeface="Calibri"/>
                        </a:rPr>
                        <a:t>TERMINO inscripción </a:t>
                      </a: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1E57C"/>
                    </a:solidFill>
                  </a:tcPr>
                </a:tc>
                <a:tc>
                  <a:txBody>
                    <a:bodyPr/>
                    <a:lstStyle/>
                    <a:p>
                      <a:pPr algn="l" fontAlgn="b"/>
                      <a:r>
                        <a:rPr lang="es-CL" sz="3600" b="1" i="0" u="none" strike="noStrike" dirty="0" smtClean="0">
                          <a:solidFill>
                            <a:srgbClr val="000000"/>
                          </a:solidFill>
                          <a:effectLst/>
                          <a:latin typeface="Calibri"/>
                        </a:rPr>
                        <a:t>12 </a:t>
                      </a:r>
                      <a:r>
                        <a:rPr lang="es-CL" sz="3600" b="1" i="0" u="none" strike="noStrike" dirty="0">
                          <a:solidFill>
                            <a:srgbClr val="000000"/>
                          </a:solidFill>
                          <a:effectLst/>
                          <a:latin typeface="Calibri"/>
                        </a:rPr>
                        <a:t>de </a:t>
                      </a:r>
                      <a:r>
                        <a:rPr lang="es-CL" sz="3600" b="1" i="0" u="none" strike="noStrike" dirty="0" smtClean="0">
                          <a:solidFill>
                            <a:srgbClr val="000000"/>
                          </a:solidFill>
                          <a:effectLst/>
                          <a:latin typeface="Calibri"/>
                        </a:rPr>
                        <a:t>diciembre de 2014</a:t>
                      </a:r>
                      <a:endParaRPr lang="es-CL" sz="3600" b="1" i="0" u="none" strike="noStrike" dirty="0">
                        <a:solidFill>
                          <a:srgbClr val="000000"/>
                        </a:solidFill>
                        <a:effectLst/>
                        <a:latin typeface="Calibri"/>
                      </a:endParaRP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1E57C"/>
                    </a:solidFill>
                  </a:tcPr>
                </a:tc>
              </a:tr>
              <a:tr h="841203">
                <a:tc>
                  <a:txBody>
                    <a:bodyPr/>
                    <a:lstStyle/>
                    <a:p>
                      <a:pPr algn="l" fontAlgn="b"/>
                      <a:r>
                        <a:rPr lang="es-CL" sz="3600" b="1" i="0" u="none" strike="noStrike" dirty="0">
                          <a:solidFill>
                            <a:srgbClr val="000000"/>
                          </a:solidFill>
                          <a:effectLst/>
                          <a:latin typeface="Calibri"/>
                        </a:rPr>
                        <a:t>INICIO de </a:t>
                      </a:r>
                      <a:r>
                        <a:rPr lang="es-CL" sz="3600" b="1" i="0" u="none" strike="noStrike" dirty="0" smtClean="0">
                          <a:solidFill>
                            <a:srgbClr val="000000"/>
                          </a:solidFill>
                          <a:effectLst/>
                          <a:latin typeface="Calibri"/>
                        </a:rPr>
                        <a:t>clases</a:t>
                      </a:r>
                      <a:endParaRPr lang="es-CL" sz="3600" b="1" i="0" u="none" strike="noStrike" dirty="0">
                        <a:solidFill>
                          <a:srgbClr val="000000"/>
                        </a:solidFill>
                        <a:effectLst/>
                        <a:latin typeface="Calibri"/>
                      </a:endParaRP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algn="l" fontAlgn="b"/>
                      <a:r>
                        <a:rPr lang="es-CL" sz="3600" b="1" i="0" u="none" strike="noStrike" dirty="0" smtClean="0">
                          <a:solidFill>
                            <a:srgbClr val="000000"/>
                          </a:solidFill>
                          <a:effectLst/>
                          <a:latin typeface="Calibri"/>
                        </a:rPr>
                        <a:t>09 </a:t>
                      </a:r>
                      <a:r>
                        <a:rPr lang="es-CL" sz="3600" b="1" i="0" u="none" strike="noStrike" dirty="0">
                          <a:solidFill>
                            <a:srgbClr val="000000"/>
                          </a:solidFill>
                          <a:effectLst/>
                          <a:latin typeface="Calibri"/>
                        </a:rPr>
                        <a:t>de </a:t>
                      </a:r>
                      <a:r>
                        <a:rPr lang="es-CL" sz="3600" b="1" i="0" u="none" strike="noStrike" dirty="0" smtClean="0">
                          <a:solidFill>
                            <a:srgbClr val="000000"/>
                          </a:solidFill>
                          <a:effectLst/>
                          <a:latin typeface="Calibri"/>
                        </a:rPr>
                        <a:t>diciembre de 2014</a:t>
                      </a:r>
                      <a:endParaRPr lang="es-CL" sz="3600" b="1" i="0" u="none" strike="noStrike" dirty="0">
                        <a:solidFill>
                          <a:srgbClr val="000000"/>
                        </a:solidFill>
                        <a:effectLst/>
                        <a:latin typeface="Calibri"/>
                      </a:endParaRP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60000"/>
                        <a:lumOff val="40000"/>
                      </a:schemeClr>
                    </a:solidFill>
                  </a:tcPr>
                </a:tc>
              </a:tr>
              <a:tr h="841203">
                <a:tc>
                  <a:txBody>
                    <a:bodyPr/>
                    <a:lstStyle/>
                    <a:p>
                      <a:pPr algn="l" fontAlgn="b"/>
                      <a:r>
                        <a:rPr lang="es-CL" sz="3600" b="1" i="0" u="none" strike="noStrike" dirty="0">
                          <a:solidFill>
                            <a:srgbClr val="000000"/>
                          </a:solidFill>
                          <a:effectLst/>
                          <a:latin typeface="Calibri"/>
                        </a:rPr>
                        <a:t>TERMINO de </a:t>
                      </a:r>
                      <a:r>
                        <a:rPr lang="es-CL" sz="3600" b="1" i="0" u="none" strike="noStrike" dirty="0" smtClean="0">
                          <a:solidFill>
                            <a:srgbClr val="000000"/>
                          </a:solidFill>
                          <a:effectLst/>
                          <a:latin typeface="Calibri"/>
                        </a:rPr>
                        <a:t>clases</a:t>
                      </a:r>
                      <a:endParaRPr lang="es-CL" sz="3600" b="1" i="0" u="none" strike="noStrike" dirty="0">
                        <a:solidFill>
                          <a:srgbClr val="000000"/>
                        </a:solidFill>
                        <a:effectLst/>
                        <a:latin typeface="Calibri"/>
                      </a:endParaRP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algn="l" fontAlgn="b"/>
                      <a:r>
                        <a:rPr lang="es-CL" sz="3600" b="1" i="0" u="none" strike="noStrike" dirty="0" smtClean="0">
                          <a:solidFill>
                            <a:srgbClr val="000000"/>
                          </a:solidFill>
                          <a:effectLst/>
                          <a:latin typeface="Calibri"/>
                        </a:rPr>
                        <a:t>27 </a:t>
                      </a:r>
                      <a:r>
                        <a:rPr lang="es-CL" sz="3600" b="1" i="0" u="none" strike="noStrike" dirty="0">
                          <a:solidFill>
                            <a:srgbClr val="000000"/>
                          </a:solidFill>
                          <a:effectLst/>
                          <a:latin typeface="Calibri"/>
                        </a:rPr>
                        <a:t>de enero </a:t>
                      </a:r>
                      <a:r>
                        <a:rPr lang="es-CL" sz="3600" b="1" i="0" u="none" strike="noStrike" dirty="0" smtClean="0">
                          <a:solidFill>
                            <a:srgbClr val="000000"/>
                          </a:solidFill>
                          <a:effectLst/>
                          <a:latin typeface="Calibri"/>
                        </a:rPr>
                        <a:t>2015</a:t>
                      </a:r>
                      <a:endParaRPr lang="es-CL" sz="3600" b="1" i="0" u="none" strike="noStrike" dirty="0">
                        <a:solidFill>
                          <a:srgbClr val="000000"/>
                        </a:solidFill>
                        <a:effectLst/>
                        <a:latin typeface="Calibri"/>
                      </a:endParaRP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60000"/>
                        <a:lumOff val="40000"/>
                      </a:schemeClr>
                    </a:solidFill>
                  </a:tcPr>
                </a:tc>
              </a:tr>
              <a:tr h="841203">
                <a:tc>
                  <a:txBody>
                    <a:bodyPr/>
                    <a:lstStyle/>
                    <a:p>
                      <a:pPr algn="l" fontAlgn="b"/>
                      <a:r>
                        <a:rPr lang="es-CL" sz="3600" b="1" i="0" u="none" strike="noStrike" dirty="0">
                          <a:solidFill>
                            <a:srgbClr val="000000"/>
                          </a:solidFill>
                          <a:effectLst/>
                          <a:latin typeface="Calibri"/>
                        </a:rPr>
                        <a:t>INICIO </a:t>
                      </a:r>
                      <a:r>
                        <a:rPr lang="es-CL" sz="3600" b="1" i="0" u="none" strike="noStrike" dirty="0" smtClean="0">
                          <a:solidFill>
                            <a:srgbClr val="000000"/>
                          </a:solidFill>
                          <a:effectLst/>
                          <a:latin typeface="Calibri"/>
                        </a:rPr>
                        <a:t>PRACTICAS ARQUITECTURA</a:t>
                      </a:r>
                      <a:endParaRPr lang="es-CL" sz="3600" b="1" i="0" u="none" strike="noStrike" dirty="0">
                        <a:solidFill>
                          <a:srgbClr val="000000"/>
                        </a:solidFill>
                        <a:effectLst/>
                        <a:latin typeface="Calibri"/>
                      </a:endParaRP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b"/>
                      <a:r>
                        <a:rPr lang="es-CL" sz="3600" b="1" i="0" u="none" strike="noStrike" dirty="0" smtClean="0">
                          <a:solidFill>
                            <a:srgbClr val="000000"/>
                          </a:solidFill>
                          <a:effectLst/>
                          <a:latin typeface="Calibri"/>
                        </a:rPr>
                        <a:t>09 de diciembre de 2014</a:t>
                      </a:r>
                      <a:endParaRPr lang="es-CL" sz="3600" b="1" i="0" u="none" strike="noStrike" dirty="0">
                        <a:solidFill>
                          <a:srgbClr val="000000"/>
                        </a:solidFill>
                        <a:effectLst/>
                        <a:latin typeface="Calibri"/>
                      </a:endParaRP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841203">
                <a:tc>
                  <a:txBody>
                    <a:bodyPr/>
                    <a:lstStyle/>
                    <a:p>
                      <a:pPr algn="l" fontAlgn="b"/>
                      <a:r>
                        <a:rPr lang="es-CL" sz="3600" b="1" i="0" u="none" strike="noStrike" dirty="0">
                          <a:solidFill>
                            <a:srgbClr val="000000"/>
                          </a:solidFill>
                          <a:effectLst/>
                          <a:latin typeface="Calibri"/>
                        </a:rPr>
                        <a:t>TERMINO </a:t>
                      </a:r>
                      <a:r>
                        <a:rPr lang="es-CL" sz="3600" b="1" i="0" u="none" strike="noStrike" dirty="0" smtClean="0">
                          <a:solidFill>
                            <a:srgbClr val="000000"/>
                          </a:solidFill>
                          <a:effectLst/>
                          <a:latin typeface="Calibri"/>
                        </a:rPr>
                        <a:t>PRACTICAS ARQUITECTURA</a:t>
                      </a:r>
                      <a:endParaRPr lang="es-CL" sz="3600" b="1" i="0" u="none" strike="noStrike" dirty="0">
                        <a:solidFill>
                          <a:srgbClr val="000000"/>
                        </a:solidFill>
                        <a:effectLst/>
                        <a:latin typeface="Calibri"/>
                      </a:endParaRP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b"/>
                      <a:r>
                        <a:rPr lang="es-CL" sz="3600" b="1" i="0" u="none" strike="noStrike" dirty="0" smtClean="0">
                          <a:solidFill>
                            <a:srgbClr val="000000"/>
                          </a:solidFill>
                          <a:effectLst/>
                          <a:latin typeface="Calibri"/>
                        </a:rPr>
                        <a:t> 03 de </a:t>
                      </a:r>
                      <a:r>
                        <a:rPr lang="es-CL" sz="3600" b="1" i="0" u="none" strike="noStrike" dirty="0">
                          <a:solidFill>
                            <a:srgbClr val="000000"/>
                          </a:solidFill>
                          <a:effectLst/>
                          <a:latin typeface="Calibri"/>
                        </a:rPr>
                        <a:t>marzo de </a:t>
                      </a:r>
                      <a:r>
                        <a:rPr lang="es-CL" sz="3600" b="1" i="0" u="none" strike="noStrike" dirty="0" smtClean="0">
                          <a:solidFill>
                            <a:srgbClr val="000000"/>
                          </a:solidFill>
                          <a:effectLst/>
                          <a:latin typeface="Calibri"/>
                        </a:rPr>
                        <a:t>2015</a:t>
                      </a:r>
                      <a:endParaRPr lang="es-CL" sz="3600" b="1" i="0" u="none" strike="noStrike" dirty="0">
                        <a:solidFill>
                          <a:srgbClr val="000000"/>
                        </a:solidFill>
                        <a:effectLst/>
                        <a:latin typeface="Calibri"/>
                      </a:endParaRP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1047049">
                <a:tc>
                  <a:txBody>
                    <a:bodyPr/>
                    <a:lstStyle/>
                    <a:p>
                      <a:pPr algn="l" fontAlgn="b"/>
                      <a:r>
                        <a:rPr lang="es-CL" sz="3600" b="1" i="0" u="none" strike="noStrike" dirty="0">
                          <a:solidFill>
                            <a:srgbClr val="000000"/>
                          </a:solidFill>
                          <a:effectLst/>
                          <a:latin typeface="Calibri"/>
                        </a:rPr>
                        <a:t>ENTREGA INFORME </a:t>
                      </a:r>
                      <a:r>
                        <a:rPr lang="es-CL" sz="3600" b="1" i="0" u="none" strike="noStrike" dirty="0" smtClean="0">
                          <a:solidFill>
                            <a:srgbClr val="000000"/>
                          </a:solidFill>
                          <a:effectLst/>
                          <a:latin typeface="Calibri"/>
                        </a:rPr>
                        <a:t>PRACTICAS ARQ.</a:t>
                      </a:r>
                      <a:endParaRPr lang="es-CL" sz="3600" b="1" i="0" u="none" strike="noStrike" dirty="0">
                        <a:solidFill>
                          <a:srgbClr val="000000"/>
                        </a:solidFill>
                        <a:effectLst/>
                        <a:latin typeface="Calibri"/>
                      </a:endParaRP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b"/>
                      <a:r>
                        <a:rPr lang="es-CL" sz="3600" b="1" i="0" u="none" strike="noStrike" dirty="0">
                          <a:solidFill>
                            <a:srgbClr val="000000"/>
                          </a:solidFill>
                          <a:effectLst/>
                          <a:latin typeface="Calibri"/>
                        </a:rPr>
                        <a:t>lunes </a:t>
                      </a:r>
                      <a:r>
                        <a:rPr lang="es-CL" sz="3600" b="1" i="0" u="none" strike="noStrike" dirty="0" smtClean="0">
                          <a:solidFill>
                            <a:srgbClr val="000000"/>
                          </a:solidFill>
                          <a:effectLst/>
                          <a:latin typeface="Calibri"/>
                        </a:rPr>
                        <a:t>09 </a:t>
                      </a:r>
                      <a:r>
                        <a:rPr lang="es-CL" sz="3600" b="1" i="0" u="none" strike="noStrike" dirty="0">
                          <a:solidFill>
                            <a:srgbClr val="000000"/>
                          </a:solidFill>
                          <a:effectLst/>
                          <a:latin typeface="Calibri"/>
                        </a:rPr>
                        <a:t>de </a:t>
                      </a:r>
                      <a:r>
                        <a:rPr lang="es-CL" sz="3600" b="1" i="0" u="none" strike="noStrike" dirty="0" smtClean="0">
                          <a:solidFill>
                            <a:srgbClr val="000000"/>
                          </a:solidFill>
                          <a:effectLst/>
                          <a:latin typeface="Calibri"/>
                        </a:rPr>
                        <a:t>marzo de 2015</a:t>
                      </a:r>
                      <a:endParaRPr lang="es-CL" sz="3600" b="1" i="0" u="none" strike="noStrike" dirty="0">
                        <a:solidFill>
                          <a:srgbClr val="000000"/>
                        </a:solidFill>
                        <a:effectLst/>
                        <a:latin typeface="Calibri"/>
                      </a:endParaRP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1682404">
                <a:tc>
                  <a:txBody>
                    <a:bodyPr/>
                    <a:lstStyle/>
                    <a:p>
                      <a:pPr algn="l" fontAlgn="ctr"/>
                      <a:r>
                        <a:rPr lang="es-CL" sz="3600" b="1" i="0" u="none" strike="noStrike" dirty="0">
                          <a:solidFill>
                            <a:srgbClr val="000000"/>
                          </a:solidFill>
                          <a:effectLst/>
                          <a:latin typeface="Calibri"/>
                        </a:rPr>
                        <a:t>TOMA DE EXAMENES </a:t>
                      </a:r>
                      <a:r>
                        <a:rPr lang="es-CL" sz="3600" b="1" i="0" u="none" strike="noStrike" dirty="0" smtClean="0">
                          <a:solidFill>
                            <a:srgbClr val="000000"/>
                          </a:solidFill>
                          <a:effectLst/>
                          <a:latin typeface="Calibri"/>
                        </a:rPr>
                        <a:t>PRACTICAS ARQ.</a:t>
                      </a:r>
                      <a:endParaRPr lang="es-CL" sz="3600" b="1" i="0" u="none" strike="noStrike" dirty="0">
                        <a:solidFill>
                          <a:srgbClr val="000000"/>
                        </a:solidFill>
                        <a:effectLst/>
                        <a:latin typeface="Calibri"/>
                      </a:endParaRPr>
                    </a:p>
                  </a:txBody>
                  <a:tcPr marL="25908" marR="25908" marT="259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b"/>
                      <a:r>
                        <a:rPr lang="es-CL" sz="3600" b="1" i="0" u="none" strike="noStrike" dirty="0" smtClean="0">
                          <a:solidFill>
                            <a:srgbClr val="000000"/>
                          </a:solidFill>
                          <a:effectLst/>
                          <a:latin typeface="Calibri"/>
                        </a:rPr>
                        <a:t>entre </a:t>
                      </a:r>
                      <a:r>
                        <a:rPr lang="es-CL" sz="3600" b="1" i="0" u="none" strike="noStrike" dirty="0">
                          <a:solidFill>
                            <a:srgbClr val="000000"/>
                          </a:solidFill>
                          <a:effectLst/>
                          <a:latin typeface="Calibri"/>
                        </a:rPr>
                        <a:t>el miércoles </a:t>
                      </a:r>
                      <a:r>
                        <a:rPr lang="es-CL" sz="3600" b="1" i="0" u="none" strike="noStrike" dirty="0" smtClean="0">
                          <a:solidFill>
                            <a:srgbClr val="000000"/>
                          </a:solidFill>
                          <a:effectLst/>
                          <a:latin typeface="Calibri"/>
                        </a:rPr>
                        <a:t>11 </a:t>
                      </a:r>
                      <a:r>
                        <a:rPr lang="es-CL" sz="3600" b="1" i="0" u="none" strike="noStrike" dirty="0">
                          <a:solidFill>
                            <a:srgbClr val="000000"/>
                          </a:solidFill>
                          <a:effectLst/>
                          <a:latin typeface="Calibri"/>
                        </a:rPr>
                        <a:t>y viernes </a:t>
                      </a:r>
                      <a:r>
                        <a:rPr lang="es-CL" sz="3600" b="1" i="0" u="none" strike="noStrike" dirty="0" smtClean="0">
                          <a:solidFill>
                            <a:srgbClr val="000000"/>
                          </a:solidFill>
                          <a:effectLst/>
                          <a:latin typeface="Calibri"/>
                        </a:rPr>
                        <a:t>13 </a:t>
                      </a:r>
                      <a:r>
                        <a:rPr lang="es-CL" sz="3600" b="1" i="0" u="none" strike="noStrike" dirty="0">
                          <a:solidFill>
                            <a:srgbClr val="000000"/>
                          </a:solidFill>
                          <a:effectLst/>
                          <a:latin typeface="Calibri"/>
                        </a:rPr>
                        <a:t>de </a:t>
                      </a:r>
                      <a:r>
                        <a:rPr lang="es-CL" sz="3600" b="1" i="0" u="none" strike="noStrike" dirty="0" smtClean="0">
                          <a:solidFill>
                            <a:srgbClr val="000000"/>
                          </a:solidFill>
                          <a:effectLst/>
                          <a:latin typeface="Calibri"/>
                        </a:rPr>
                        <a:t>marzo 2015</a:t>
                      </a:r>
                      <a:endParaRPr lang="es-CL" sz="3600" b="1" i="0" u="none" strike="noStrike" dirty="0">
                        <a:solidFill>
                          <a:srgbClr val="000000"/>
                        </a:solidFill>
                        <a:effectLst/>
                        <a:latin typeface="Calibri"/>
                      </a:endParaRPr>
                    </a:p>
                  </a:txBody>
                  <a:tcPr marL="25908" marR="25908" marT="259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bl>
          </a:graphicData>
        </a:graphic>
      </p:graphicFrame>
      <p:graphicFrame>
        <p:nvGraphicFramePr>
          <p:cNvPr id="12" name="11 Tabla"/>
          <p:cNvGraphicFramePr>
            <a:graphicFrameLocks noGrp="1"/>
          </p:cNvGraphicFramePr>
          <p:nvPr>
            <p:extLst>
              <p:ext uri="{D42A27DB-BD31-4B8C-83A1-F6EECF244321}">
                <p14:modId xmlns:p14="http://schemas.microsoft.com/office/powerpoint/2010/main" val="2047220018"/>
              </p:ext>
            </p:extLst>
          </p:nvPr>
        </p:nvGraphicFramePr>
        <p:xfrm>
          <a:off x="21314593" y="25596800"/>
          <a:ext cx="9937104" cy="3548476"/>
        </p:xfrm>
        <a:graphic>
          <a:graphicData uri="http://schemas.openxmlformats.org/drawingml/2006/table">
            <a:tbl>
              <a:tblPr/>
              <a:tblGrid>
                <a:gridCol w="2232249"/>
                <a:gridCol w="3384376"/>
                <a:gridCol w="4320479"/>
              </a:tblGrid>
              <a:tr h="628492">
                <a:tc>
                  <a:txBody>
                    <a:bodyPr/>
                    <a:lstStyle/>
                    <a:p>
                      <a:pPr algn="l" fontAlgn="b"/>
                      <a:r>
                        <a:rPr lang="es-CL" sz="2800" b="0" i="0" u="none" strike="noStrike" dirty="0">
                          <a:effectLst/>
                          <a:latin typeface="+mn-lt"/>
                        </a:rPr>
                        <a:t>CARRERA</a:t>
                      </a:r>
                    </a:p>
                  </a:txBody>
                  <a:tcPr marL="33796" marR="33796" marT="337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CL" sz="2800" b="0" i="0" u="none" strike="noStrike" dirty="0">
                          <a:effectLst/>
                          <a:latin typeface="+mn-lt"/>
                        </a:rPr>
                        <a:t>VALOR</a:t>
                      </a:r>
                    </a:p>
                  </a:txBody>
                  <a:tcPr marL="33796" marR="33796" marT="337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s-CL" sz="2800" b="0" i="0" u="none" strike="noStrike" dirty="0">
                          <a:effectLst/>
                          <a:latin typeface="+mn-lt"/>
                        </a:rPr>
                        <a:t>EQUIVALENTE A </a:t>
                      </a:r>
                    </a:p>
                  </a:txBody>
                  <a:tcPr marL="33796" marR="33796" marT="337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973328">
                <a:tc>
                  <a:txBody>
                    <a:bodyPr/>
                    <a:lstStyle/>
                    <a:p>
                      <a:pPr algn="l" fontAlgn="b"/>
                      <a:r>
                        <a:rPr lang="es-CL" sz="2800" b="0" i="0" u="none" strike="noStrike" dirty="0" smtClean="0">
                          <a:effectLst/>
                          <a:latin typeface="+mn-lt"/>
                        </a:rPr>
                        <a:t>Crédito </a:t>
                      </a:r>
                      <a:r>
                        <a:rPr lang="es-CL" sz="2800" b="0" i="0" u="none" strike="noStrike" dirty="0" err="1">
                          <a:effectLst/>
                          <a:latin typeface="+mn-lt"/>
                        </a:rPr>
                        <a:t>Arq</a:t>
                      </a:r>
                      <a:endParaRPr lang="es-CL" sz="2800" b="0" i="0" u="none" strike="noStrike" dirty="0">
                        <a:effectLst/>
                        <a:latin typeface="+mn-lt"/>
                      </a:endParaRPr>
                    </a:p>
                  </a:txBody>
                  <a:tcPr marL="33796" marR="33796" marT="337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es-CL" sz="2800" b="0" i="0" u="none" strike="noStrike" dirty="0">
                          <a:effectLst/>
                          <a:latin typeface="+mn-lt"/>
                        </a:rPr>
                        <a:t>$ </a:t>
                      </a:r>
                      <a:r>
                        <a:rPr lang="es-CL" sz="2800" b="0" i="0" u="none" strike="noStrike" dirty="0" smtClean="0">
                          <a:effectLst/>
                          <a:latin typeface="+mn-lt"/>
                        </a:rPr>
                        <a:t>32.466.- </a:t>
                      </a:r>
                      <a:r>
                        <a:rPr lang="es-CL" sz="2800" b="0" i="0" u="none" strike="noStrike" dirty="0">
                          <a:effectLst/>
                          <a:latin typeface="+mn-lt"/>
                        </a:rPr>
                        <a:t>cada </a:t>
                      </a:r>
                      <a:r>
                        <a:rPr lang="es-CL" sz="2800" b="0" i="0" u="none" strike="noStrike" dirty="0" smtClean="0">
                          <a:effectLst/>
                          <a:latin typeface="+mn-lt"/>
                        </a:rPr>
                        <a:t>crédito</a:t>
                      </a:r>
                      <a:endParaRPr lang="es-CL" sz="2800" b="0" i="0" u="none" strike="noStrike" dirty="0">
                        <a:effectLst/>
                        <a:latin typeface="+mn-lt"/>
                      </a:endParaRPr>
                    </a:p>
                  </a:txBody>
                  <a:tcPr marL="33796" marR="33796" marT="337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b"/>
                      <a:r>
                        <a:rPr lang="es-CL" sz="2800" b="0" i="0" u="none" strike="noStrike" dirty="0">
                          <a:effectLst/>
                          <a:latin typeface="+mn-lt"/>
                        </a:rPr>
                        <a:t>1/100 DEL ARANCEL ANUAL</a:t>
                      </a:r>
                    </a:p>
                  </a:txBody>
                  <a:tcPr marL="33796" marR="33796" marT="337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r>
              <a:tr h="973328">
                <a:tc>
                  <a:txBody>
                    <a:bodyPr/>
                    <a:lstStyle/>
                    <a:p>
                      <a:pPr algn="l" fontAlgn="b"/>
                      <a:r>
                        <a:rPr lang="es-CL" sz="2800" b="0" i="0" u="none" strike="noStrike" dirty="0">
                          <a:effectLst/>
                          <a:latin typeface="+mn-lt"/>
                        </a:rPr>
                        <a:t>Hora </a:t>
                      </a:r>
                      <a:r>
                        <a:rPr lang="es-CL" sz="2800" b="0" i="0" u="none" strike="noStrike" dirty="0" err="1">
                          <a:effectLst/>
                          <a:latin typeface="+mn-lt"/>
                        </a:rPr>
                        <a:t>Dis</a:t>
                      </a:r>
                      <a:r>
                        <a:rPr lang="es-CL" sz="2800" b="0" i="0" u="none" strike="noStrike" dirty="0">
                          <a:effectLst/>
                          <a:latin typeface="+mn-lt"/>
                        </a:rPr>
                        <a:t> </a:t>
                      </a:r>
                      <a:r>
                        <a:rPr lang="es-CL" sz="2800" b="0" i="0" u="none" strike="noStrike" dirty="0" err="1" smtClean="0">
                          <a:effectLst/>
                          <a:latin typeface="+mn-lt"/>
                        </a:rPr>
                        <a:t>Anu</a:t>
                      </a:r>
                      <a:endParaRPr lang="es-CL" sz="2800" b="0" i="0" u="none" strike="noStrike" dirty="0" smtClean="0">
                        <a:effectLst/>
                        <a:latin typeface="+mn-lt"/>
                      </a:endParaRPr>
                    </a:p>
                  </a:txBody>
                  <a:tcPr marL="33796" marR="33796" marT="337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endParaRPr lang="es-CL" sz="2800" b="0" i="0" u="none" strike="noStrike" dirty="0" smtClean="0">
                        <a:effectLst/>
                        <a:latin typeface="+mn-lt"/>
                      </a:endParaRPr>
                    </a:p>
                    <a:p>
                      <a:pPr algn="l" fontAlgn="b"/>
                      <a:r>
                        <a:rPr lang="es-CL" sz="2800" b="0" i="0" u="none" strike="noStrike" dirty="0" smtClean="0">
                          <a:effectLst/>
                          <a:latin typeface="+mn-lt"/>
                        </a:rPr>
                        <a:t>$ 99.366.- </a:t>
                      </a:r>
                      <a:r>
                        <a:rPr lang="es-CL" sz="2800" b="0" i="0" u="none" strike="noStrike" dirty="0">
                          <a:effectLst/>
                          <a:latin typeface="+mn-lt"/>
                        </a:rPr>
                        <a:t>cada </a:t>
                      </a:r>
                      <a:r>
                        <a:rPr lang="es-CL" sz="2800" b="0" i="0" u="none" strike="noStrike" dirty="0" smtClean="0">
                          <a:effectLst/>
                          <a:latin typeface="+mn-lt"/>
                        </a:rPr>
                        <a:t>hora</a:t>
                      </a:r>
                      <a:endParaRPr lang="es-CL" sz="2800" b="0" i="0" u="none" strike="noStrike" dirty="0">
                        <a:effectLst/>
                        <a:latin typeface="+mn-lt"/>
                      </a:endParaRPr>
                    </a:p>
                  </a:txBody>
                  <a:tcPr marL="33796" marR="33796" marT="337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b"/>
                      <a:r>
                        <a:rPr lang="pt-BR" sz="2800" b="0" i="0" u="none" strike="noStrike" dirty="0">
                          <a:effectLst/>
                          <a:latin typeface="+mn-lt"/>
                        </a:rPr>
                        <a:t>1/ </a:t>
                      </a:r>
                      <a:r>
                        <a:rPr lang="pt-BR" sz="2800" b="0" i="0" u="none" strike="noStrike" dirty="0" smtClean="0">
                          <a:effectLst/>
                          <a:latin typeface="+mn-lt"/>
                        </a:rPr>
                        <a:t>33 </a:t>
                      </a:r>
                      <a:r>
                        <a:rPr lang="pt-BR" sz="2800" b="0" i="0" u="none" strike="noStrike" dirty="0">
                          <a:effectLst/>
                          <a:latin typeface="+mn-lt"/>
                        </a:rPr>
                        <a:t>DEL ARANCEL ANUAL</a:t>
                      </a:r>
                    </a:p>
                  </a:txBody>
                  <a:tcPr marL="33796" marR="33796" marT="337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r>
              <a:tr h="973328">
                <a:tc>
                  <a:txBody>
                    <a:bodyPr/>
                    <a:lstStyle/>
                    <a:p>
                      <a:pPr algn="l" fontAlgn="b"/>
                      <a:r>
                        <a:rPr lang="es-CL" sz="2800" b="0" i="0" u="none" strike="noStrike">
                          <a:effectLst/>
                          <a:latin typeface="+mn-lt"/>
                        </a:rPr>
                        <a:t>Crédito Geo</a:t>
                      </a:r>
                    </a:p>
                  </a:txBody>
                  <a:tcPr marL="33796" marR="33796" marT="337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es-CL" sz="2800" b="0" i="0" u="none" strike="noStrike" dirty="0" smtClean="0">
                          <a:effectLst/>
                          <a:latin typeface="+mn-lt"/>
                        </a:rPr>
                        <a:t>$ 27.310.- </a:t>
                      </a:r>
                      <a:r>
                        <a:rPr lang="es-CL" sz="2800" b="0" i="0" u="none" strike="noStrike" dirty="0">
                          <a:effectLst/>
                          <a:latin typeface="+mn-lt"/>
                        </a:rPr>
                        <a:t>cada </a:t>
                      </a:r>
                      <a:r>
                        <a:rPr lang="es-CL" sz="2800" b="0" i="0" u="none" strike="noStrike" dirty="0" smtClean="0">
                          <a:effectLst/>
                          <a:latin typeface="+mn-lt"/>
                        </a:rPr>
                        <a:t>crédito</a:t>
                      </a:r>
                      <a:endParaRPr lang="es-CL" sz="2800" b="0" i="0" u="none" strike="noStrike" dirty="0">
                        <a:effectLst/>
                        <a:latin typeface="+mn-lt"/>
                      </a:endParaRPr>
                    </a:p>
                  </a:txBody>
                  <a:tcPr marL="33796" marR="33796" marT="337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b"/>
                      <a:r>
                        <a:rPr lang="pt-BR" sz="2800" b="0" i="0" u="none" strike="noStrike" dirty="0">
                          <a:effectLst/>
                          <a:latin typeface="+mn-lt"/>
                        </a:rPr>
                        <a:t>1/ 100 DEL ARANCEL </a:t>
                      </a:r>
                      <a:r>
                        <a:rPr lang="pt-BR" sz="2800" b="0" i="0" u="none" strike="noStrike" dirty="0" smtClean="0">
                          <a:effectLst/>
                          <a:latin typeface="+mn-lt"/>
                        </a:rPr>
                        <a:t>SEMESTRAL</a:t>
                      </a:r>
                      <a:endParaRPr lang="pt-BR" sz="2800" b="0" i="0" u="none" strike="noStrike" dirty="0">
                        <a:effectLst/>
                        <a:latin typeface="+mn-lt"/>
                      </a:endParaRPr>
                    </a:p>
                  </a:txBody>
                  <a:tcPr marL="33796" marR="33796" marT="3379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r>
            </a:tbl>
          </a:graphicData>
        </a:graphic>
      </p:graphicFrame>
      <p:sp>
        <p:nvSpPr>
          <p:cNvPr id="13" name="12 Rectángulo redondeado"/>
          <p:cNvSpPr/>
          <p:nvPr/>
        </p:nvSpPr>
        <p:spPr>
          <a:xfrm>
            <a:off x="428969" y="23762940"/>
            <a:ext cx="31182769" cy="7694414"/>
          </a:xfrm>
          <a:prstGeom prst="roundRect">
            <a:avLst>
              <a:gd name="adj" fmla="val 8899"/>
            </a:avLst>
          </a:prstGeom>
          <a:noFill/>
          <a:ln w="136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4" name="13 Rectángulo"/>
          <p:cNvSpPr/>
          <p:nvPr/>
        </p:nvSpPr>
        <p:spPr>
          <a:xfrm>
            <a:off x="917332" y="32077520"/>
            <a:ext cx="30730661" cy="2585323"/>
          </a:xfrm>
          <a:prstGeom prst="rect">
            <a:avLst/>
          </a:prstGeom>
        </p:spPr>
        <p:txBody>
          <a:bodyPr wrap="square">
            <a:spAutoFit/>
          </a:bodyPr>
          <a:lstStyle/>
          <a:p>
            <a:pPr lvl="0"/>
            <a:r>
              <a:rPr lang="es-CL" sz="5400" b="1" dirty="0" smtClean="0"/>
              <a:t>Sobre las Condiciones de pago</a:t>
            </a:r>
            <a:endParaRPr lang="es-CL" sz="3600" b="1" dirty="0" smtClean="0"/>
          </a:p>
          <a:p>
            <a:pPr marL="571500" lvl="0" indent="-571500">
              <a:buFont typeface="Arial" pitchFamily="34" charset="0"/>
              <a:buChar char="•"/>
            </a:pPr>
            <a:r>
              <a:rPr lang="es-CL" sz="3600" dirty="0" smtClean="0"/>
              <a:t>Efectivo</a:t>
            </a:r>
            <a:r>
              <a:rPr lang="es-CL" sz="3600" dirty="0"/>
              <a:t>, cheque al día o máximo 3 </a:t>
            </a:r>
            <a:r>
              <a:rPr lang="es-CL" sz="3600" dirty="0" smtClean="0"/>
              <a:t>cheques</a:t>
            </a:r>
            <a:r>
              <a:rPr lang="es-CL" sz="3600" dirty="0"/>
              <a:t> </a:t>
            </a:r>
            <a:r>
              <a:rPr lang="es-CL" sz="3600" dirty="0" smtClean="0"/>
              <a:t>o trasferencia bancaria. Según acuerdo de comisión de becas.</a:t>
            </a:r>
            <a:endParaRPr lang="es-CL" sz="3600" dirty="0"/>
          </a:p>
          <a:p>
            <a:pPr marL="571500" lvl="0" indent="-571500">
              <a:buFont typeface="Arial" pitchFamily="34" charset="0"/>
              <a:buChar char="•"/>
            </a:pPr>
            <a:r>
              <a:rPr lang="es-CL" sz="3600" b="1" dirty="0"/>
              <a:t>Beca semestre de verano: </a:t>
            </a:r>
            <a:r>
              <a:rPr lang="es-CL" sz="3600" dirty="0"/>
              <a:t>Será equivalente a la beca o crédito de arancel que el estudiante tenga durante el año, con una cobertura </a:t>
            </a:r>
            <a:r>
              <a:rPr lang="es-CL" sz="3600" b="1" dirty="0"/>
              <a:t>no superior al 50% </a:t>
            </a:r>
            <a:r>
              <a:rPr lang="es-CL" sz="3600" dirty="0"/>
              <a:t>del total. Los estudiantes podrán solicitar  apoyo económico presentando la respectiva documentación de respaldo en Secretaría de Dirección de Escuela. </a:t>
            </a:r>
          </a:p>
        </p:txBody>
      </p:sp>
      <p:sp>
        <p:nvSpPr>
          <p:cNvPr id="15" name="14 Rectángulo"/>
          <p:cNvSpPr/>
          <p:nvPr/>
        </p:nvSpPr>
        <p:spPr>
          <a:xfrm>
            <a:off x="1224361" y="16490132"/>
            <a:ext cx="16202025" cy="6155531"/>
          </a:xfrm>
          <a:prstGeom prst="rect">
            <a:avLst/>
          </a:prstGeom>
        </p:spPr>
        <p:txBody>
          <a:bodyPr>
            <a:spAutoFit/>
          </a:bodyPr>
          <a:lstStyle/>
          <a:p>
            <a:r>
              <a:rPr lang="es-CL" sz="5400" b="1" dirty="0"/>
              <a:t>Sobre el Inicio de clases</a:t>
            </a:r>
            <a:endParaRPr lang="es-CL" sz="5400" dirty="0"/>
          </a:p>
          <a:p>
            <a:endParaRPr lang="es-CL" sz="2000" dirty="0"/>
          </a:p>
          <a:p>
            <a:pPr lvl="0" algn="just"/>
            <a:r>
              <a:rPr lang="es-CL" sz="4000" dirty="0"/>
              <a:t>El Semestre de Verano se extenderá entre el </a:t>
            </a:r>
            <a:r>
              <a:rPr lang="es-CL" sz="4000" dirty="0" smtClean="0"/>
              <a:t>09 </a:t>
            </a:r>
            <a:r>
              <a:rPr lang="es-CL" sz="4000" dirty="0"/>
              <a:t>de </a:t>
            </a:r>
            <a:r>
              <a:rPr lang="es-CL" sz="4000" dirty="0" smtClean="0"/>
              <a:t>diciembre de 2014 </a:t>
            </a:r>
            <a:r>
              <a:rPr lang="es-CL" sz="4000" dirty="0"/>
              <a:t>y </a:t>
            </a:r>
            <a:r>
              <a:rPr lang="es-CL" sz="4000" dirty="0" smtClean="0"/>
              <a:t>el 27 </a:t>
            </a:r>
            <a:r>
              <a:rPr lang="es-CL" sz="4000" dirty="0"/>
              <a:t>de enero de </a:t>
            </a:r>
            <a:r>
              <a:rPr lang="es-CL" sz="4000" dirty="0" smtClean="0"/>
              <a:t>2015. Asignaturas anuales inician el 15 de diciembre de 2014.</a:t>
            </a:r>
            <a:endParaRPr lang="es-CL" sz="4000" dirty="0"/>
          </a:p>
          <a:p>
            <a:pPr algn="just"/>
            <a:r>
              <a:rPr lang="es-CL" sz="4000" dirty="0" smtClean="0"/>
              <a:t>Prácticas </a:t>
            </a:r>
            <a:r>
              <a:rPr lang="es-CL" sz="4000" dirty="0"/>
              <a:t>profesionales de la carrera de Arquitectura, se inician el </a:t>
            </a:r>
            <a:r>
              <a:rPr lang="es-CL" sz="4000" dirty="0" smtClean="0"/>
              <a:t>09 </a:t>
            </a:r>
            <a:r>
              <a:rPr lang="es-CL" sz="4000" dirty="0"/>
              <a:t>de </a:t>
            </a:r>
            <a:r>
              <a:rPr lang="es-CL" sz="4000" dirty="0" smtClean="0"/>
              <a:t>diciembre </a:t>
            </a:r>
            <a:r>
              <a:rPr lang="es-CL" sz="4000" dirty="0" smtClean="0"/>
              <a:t>de 2014 </a:t>
            </a:r>
            <a:r>
              <a:rPr lang="es-CL" sz="4000" dirty="0"/>
              <a:t>y finaliza el </a:t>
            </a:r>
            <a:r>
              <a:rPr lang="es-CL" sz="4000" dirty="0" smtClean="0"/>
              <a:t>03 </a:t>
            </a:r>
            <a:r>
              <a:rPr lang="es-CL" sz="4000" dirty="0"/>
              <a:t>de marzo de </a:t>
            </a:r>
            <a:r>
              <a:rPr lang="es-CL" sz="4000" dirty="0" smtClean="0"/>
              <a:t>2015.  </a:t>
            </a:r>
            <a:r>
              <a:rPr lang="es-CL" sz="4000" dirty="0"/>
              <a:t>entregando el informe el lunes </a:t>
            </a:r>
            <a:r>
              <a:rPr lang="es-CL" sz="4000" dirty="0" smtClean="0"/>
              <a:t>09 </a:t>
            </a:r>
            <a:r>
              <a:rPr lang="es-CL" sz="4000" dirty="0"/>
              <a:t>de marzo, para tomar los exámenes entre el miércoles </a:t>
            </a:r>
            <a:r>
              <a:rPr lang="es-CL" sz="4000" dirty="0" smtClean="0"/>
              <a:t>11 </a:t>
            </a:r>
            <a:r>
              <a:rPr lang="es-CL" sz="4000" dirty="0"/>
              <a:t>y viernes </a:t>
            </a:r>
            <a:r>
              <a:rPr lang="es-CL" sz="4000" dirty="0" smtClean="0"/>
              <a:t>13 </a:t>
            </a:r>
            <a:r>
              <a:rPr lang="es-CL" sz="4000" dirty="0"/>
              <a:t>de marzo. Es importante señalar, que el alumno debe estar Licenciado para poder inscribir la práctica, </a:t>
            </a:r>
            <a:r>
              <a:rPr lang="es-CL" sz="4000" b="1" dirty="0"/>
              <a:t>no se aceptará adelantamiento de ésta.</a:t>
            </a:r>
          </a:p>
        </p:txBody>
      </p:sp>
      <p:sp>
        <p:nvSpPr>
          <p:cNvPr id="17" name="16 Rectángulo"/>
          <p:cNvSpPr/>
          <p:nvPr/>
        </p:nvSpPr>
        <p:spPr>
          <a:xfrm>
            <a:off x="941253" y="34678172"/>
            <a:ext cx="30670484" cy="7663636"/>
          </a:xfrm>
          <a:prstGeom prst="rect">
            <a:avLst/>
          </a:prstGeom>
        </p:spPr>
        <p:txBody>
          <a:bodyPr wrap="square">
            <a:spAutoFit/>
          </a:bodyPr>
          <a:lstStyle/>
          <a:p>
            <a:r>
              <a:rPr lang="es-CL" sz="5400" b="1" dirty="0"/>
              <a:t>Sobre Formalización </a:t>
            </a:r>
            <a:r>
              <a:rPr lang="es-CL" sz="5400" b="1" dirty="0" smtClean="0"/>
              <a:t>de inscripción y pago </a:t>
            </a:r>
          </a:p>
          <a:p>
            <a:endParaRPr lang="es-CL" sz="2000" dirty="0" smtClean="0"/>
          </a:p>
          <a:p>
            <a:pPr marL="742950" indent="-742950" algn="just">
              <a:buFont typeface="+mj-lt"/>
              <a:buAutoNum type="arabicPeriod"/>
            </a:pPr>
            <a:r>
              <a:rPr lang="es-CL" sz="3800" dirty="0" smtClean="0"/>
              <a:t>Retirar </a:t>
            </a:r>
            <a:r>
              <a:rPr lang="es-CL" sz="3800" b="1" u="sng" dirty="0" smtClean="0"/>
              <a:t>FORMULARIO DE INSCRIPCIÓN </a:t>
            </a:r>
            <a:r>
              <a:rPr lang="es-CL" sz="3800" dirty="0" smtClean="0"/>
              <a:t>en Dirección  de Escuela de Pregrado.</a:t>
            </a:r>
            <a:endParaRPr lang="es-CL" sz="3800" dirty="0"/>
          </a:p>
          <a:p>
            <a:pPr marL="742950" indent="-742950" algn="just">
              <a:buFont typeface="+mj-lt"/>
              <a:buAutoNum type="arabicPeriod"/>
            </a:pPr>
            <a:r>
              <a:rPr lang="es-CL" sz="3800" dirty="0" smtClean="0"/>
              <a:t>Completar  FORMULARIO DE INSCRIPCIÓN con </a:t>
            </a:r>
            <a:r>
              <a:rPr lang="es-CL" sz="3800" dirty="0"/>
              <a:t>todos los datos del alumno y la o las asignaturas que inscribe</a:t>
            </a:r>
            <a:r>
              <a:rPr lang="es-CL" sz="3800" dirty="0" smtClean="0"/>
              <a:t>.</a:t>
            </a:r>
          </a:p>
          <a:p>
            <a:pPr marL="742950" indent="-742950" algn="just">
              <a:buFont typeface="+mj-lt"/>
              <a:buAutoNum type="arabicPeriod"/>
            </a:pPr>
            <a:r>
              <a:rPr lang="es-CL" sz="3800" dirty="0" smtClean="0"/>
              <a:t>Presentar ficha completada y firmada por el estudiante a la Dirección de la Escuela de Pregrado, para revisar y firmar por parte del Director de Pregrado.</a:t>
            </a:r>
            <a:endParaRPr lang="es-CL" sz="3800" dirty="0"/>
          </a:p>
          <a:p>
            <a:pPr marL="742950" indent="-742950" algn="just">
              <a:buFont typeface="+mj-lt"/>
              <a:buAutoNum type="arabicPeriod"/>
            </a:pPr>
            <a:r>
              <a:rPr lang="es-CL" sz="3800" dirty="0" smtClean="0"/>
              <a:t>Presentar </a:t>
            </a:r>
            <a:r>
              <a:rPr lang="es-CL" sz="3800" dirty="0"/>
              <a:t>esta ficha en la Oficina de Contabilidad de la Facultad de Arquitectura y Urbanismo y  realizar el pago de acuerdo a la forma de </a:t>
            </a:r>
            <a:r>
              <a:rPr lang="es-CL" sz="3800" dirty="0" smtClean="0"/>
              <a:t>pago </a:t>
            </a:r>
            <a:r>
              <a:rPr lang="es-CL" sz="3800" dirty="0"/>
              <a:t>indicada en punto anterior. El  </a:t>
            </a:r>
            <a:r>
              <a:rPr lang="es-CL" sz="3800" dirty="0" smtClean="0"/>
              <a:t>encargado de Contabilidad </a:t>
            </a:r>
            <a:r>
              <a:rPr lang="es-CL" sz="3800" dirty="0"/>
              <a:t>timbrará la ficha y el comprobante de pago del </a:t>
            </a:r>
            <a:r>
              <a:rPr lang="es-CL" sz="3800" dirty="0" smtClean="0"/>
              <a:t>alumno</a:t>
            </a:r>
            <a:r>
              <a:rPr lang="es-CL" sz="3800" dirty="0"/>
              <a:t> </a:t>
            </a:r>
            <a:r>
              <a:rPr lang="es-CL" sz="3800" dirty="0" smtClean="0"/>
              <a:t>y le entregará la copia del CRI (Comprobante de Recepción de Ingreso)</a:t>
            </a:r>
            <a:endParaRPr lang="es-CL" sz="3800" dirty="0"/>
          </a:p>
          <a:p>
            <a:pPr marL="742950" indent="-742950" algn="just">
              <a:buFont typeface="+mj-lt"/>
              <a:buAutoNum type="arabicPeriod"/>
            </a:pPr>
            <a:r>
              <a:rPr lang="es-CL" sz="3800" dirty="0" smtClean="0"/>
              <a:t>Entregar </a:t>
            </a:r>
            <a:r>
              <a:rPr lang="es-CL" sz="3800" dirty="0"/>
              <a:t>la ficha con el pago ya formalizado en </a:t>
            </a:r>
            <a:r>
              <a:rPr lang="es-CL" sz="3800" dirty="0" smtClean="0"/>
              <a:t>Dirección </a:t>
            </a:r>
            <a:r>
              <a:rPr lang="es-CL" sz="3800" dirty="0"/>
              <a:t>de Escuela de Pregrado, en horario de atención de 08.00 a 13.00  horas y 14.30 a 17.30 horas</a:t>
            </a:r>
            <a:r>
              <a:rPr lang="es-CL" sz="3800" dirty="0" smtClean="0"/>
              <a:t>.</a:t>
            </a:r>
            <a:endParaRPr lang="es-CL" sz="3800" dirty="0"/>
          </a:p>
          <a:p>
            <a:pPr marL="742950" indent="-742950" algn="just">
              <a:buFont typeface="+mj-lt"/>
              <a:buAutoNum type="arabicPeriod"/>
            </a:pPr>
            <a:r>
              <a:rPr lang="es-CL" sz="3800" dirty="0" smtClean="0"/>
              <a:t>Se </a:t>
            </a:r>
            <a:r>
              <a:rPr lang="es-CL" sz="3800" dirty="0"/>
              <a:t>entrega al alumno </a:t>
            </a:r>
            <a:r>
              <a:rPr lang="es-CL" sz="3800" dirty="0" smtClean="0"/>
              <a:t> el </a:t>
            </a:r>
            <a:r>
              <a:rPr lang="es-CL" sz="3800" dirty="0"/>
              <a:t>comprobante de pago que viene incluido </a:t>
            </a:r>
            <a:r>
              <a:rPr lang="es-CL" sz="3800" dirty="0" smtClean="0"/>
              <a:t> en </a:t>
            </a:r>
            <a:r>
              <a:rPr lang="es-CL" sz="3800" dirty="0"/>
              <a:t>la ficha de </a:t>
            </a:r>
            <a:r>
              <a:rPr lang="es-CL" sz="3800" dirty="0" smtClean="0"/>
              <a:t>inscripción.</a:t>
            </a:r>
            <a:endParaRPr lang="es-CL" sz="3800" dirty="0"/>
          </a:p>
          <a:p>
            <a:pPr marL="742950" indent="-742950" algn="just">
              <a:buFont typeface="+mj-lt"/>
              <a:buAutoNum type="arabicPeriod"/>
            </a:pPr>
            <a:r>
              <a:rPr lang="es-CL" sz="3800" dirty="0" smtClean="0"/>
              <a:t>Con </a:t>
            </a:r>
            <a:r>
              <a:rPr lang="es-CL" sz="3800" dirty="0"/>
              <a:t>este último </a:t>
            </a:r>
            <a:r>
              <a:rPr lang="es-CL" sz="3800" dirty="0" smtClean="0"/>
              <a:t>paso, </a:t>
            </a:r>
            <a:r>
              <a:rPr lang="es-CL" sz="3800" dirty="0"/>
              <a:t>queda inscrito la o las asignaturas solicitadas por el alumno para cursar durante el semestre de verano </a:t>
            </a:r>
            <a:r>
              <a:rPr lang="es-CL" sz="3800" dirty="0" smtClean="0"/>
              <a:t>2013 </a:t>
            </a:r>
            <a:r>
              <a:rPr lang="es-CL" sz="3800" dirty="0"/>
              <a:t>en la Facultad de Arquitectura y Urbanismo</a:t>
            </a:r>
          </a:p>
        </p:txBody>
      </p:sp>
      <p:sp>
        <p:nvSpPr>
          <p:cNvPr id="18" name="17 Rectángulo redondeado"/>
          <p:cNvSpPr/>
          <p:nvPr/>
        </p:nvSpPr>
        <p:spPr>
          <a:xfrm>
            <a:off x="581369" y="32077520"/>
            <a:ext cx="31182769" cy="10801500"/>
          </a:xfrm>
          <a:prstGeom prst="roundRect">
            <a:avLst>
              <a:gd name="adj" fmla="val 8899"/>
            </a:avLst>
          </a:prstGeom>
          <a:noFill/>
          <a:ln w="136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2176434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84122" y="3052131"/>
            <a:ext cx="25238916" cy="2708434"/>
          </a:xfrm>
          <a:prstGeom prst="rect">
            <a:avLst/>
          </a:prstGeom>
        </p:spPr>
        <p:txBody>
          <a:bodyPr wrap="square">
            <a:spAutoFit/>
          </a:bodyPr>
          <a:lstStyle/>
          <a:p>
            <a:pPr algn="ctr"/>
            <a:r>
              <a:rPr lang="es-CL" b="1" dirty="0"/>
              <a:t>SEMESTRE VERANO </a:t>
            </a:r>
            <a:r>
              <a:rPr lang="es-CL" b="1" dirty="0" smtClean="0"/>
              <a:t>2014</a:t>
            </a:r>
            <a:endParaRPr lang="es-CL" dirty="0"/>
          </a:p>
          <a:p>
            <a:pPr algn="ctr"/>
            <a:r>
              <a:rPr lang="es-CL" b="1" dirty="0"/>
              <a:t>ARQUITECTURA – DISEÑO – GEOGRAFIA</a:t>
            </a:r>
            <a:endParaRPr lang="es-CL" dirty="0"/>
          </a:p>
        </p:txBody>
      </p:sp>
      <p:pic>
        <p:nvPicPr>
          <p:cNvPr id="5" name="Picture 6" descr="D:\CMC-DIS01\Desktop\FAU instalación innovación curricular (1).jpg"/>
          <p:cNvPicPr/>
          <p:nvPr/>
        </p:nvPicPr>
        <p:blipFill>
          <a:blip r:embed="rId3" cstate="print">
            <a:extLst>
              <a:ext uri="{28A0092B-C50C-407E-A947-70E740481C1C}">
                <a14:useLocalDpi xmlns:a14="http://schemas.microsoft.com/office/drawing/2010/main" val="0"/>
              </a:ext>
            </a:extLst>
          </a:blip>
          <a:srcRect t="13480" b="53432"/>
          <a:stretch>
            <a:fillRect/>
          </a:stretch>
        </p:blipFill>
        <p:spPr bwMode="auto">
          <a:xfrm>
            <a:off x="11878241" y="747500"/>
            <a:ext cx="7323990" cy="2062331"/>
          </a:xfrm>
          <a:prstGeom prst="rect">
            <a:avLst/>
          </a:prstGeom>
          <a:noFill/>
          <a:ln>
            <a:noFill/>
          </a:ln>
          <a:extLst/>
        </p:spPr>
      </p:pic>
      <p:sp>
        <p:nvSpPr>
          <p:cNvPr id="6" name="5 Rectángulo"/>
          <p:cNvSpPr/>
          <p:nvPr/>
        </p:nvSpPr>
        <p:spPr>
          <a:xfrm>
            <a:off x="1080345" y="13321780"/>
            <a:ext cx="30171352" cy="18780526"/>
          </a:xfrm>
          <a:prstGeom prst="rect">
            <a:avLst/>
          </a:prstGeom>
        </p:spPr>
        <p:txBody>
          <a:bodyPr wrap="square">
            <a:spAutoFit/>
          </a:bodyPr>
          <a:lstStyle/>
          <a:p>
            <a:pPr algn="just">
              <a:lnSpc>
                <a:spcPct val="115000"/>
              </a:lnSpc>
              <a:spcAft>
                <a:spcPts val="0"/>
              </a:spcAft>
            </a:pPr>
            <a:r>
              <a:rPr lang="es-CL" sz="6600" b="1" dirty="0" smtClean="0">
                <a:effectLst/>
                <a:ea typeface="Times New Roman"/>
                <a:cs typeface="Arial"/>
              </a:rPr>
              <a:t>CONSIDERACIONES GENERALES.</a:t>
            </a:r>
          </a:p>
          <a:p>
            <a:pPr lvl="1" algn="just">
              <a:lnSpc>
                <a:spcPct val="115000"/>
              </a:lnSpc>
            </a:pPr>
            <a:endParaRPr lang="es-CL" sz="5400" dirty="0">
              <a:ea typeface="Calibri"/>
              <a:cs typeface="Times New Roman"/>
            </a:endParaRPr>
          </a:p>
          <a:p>
            <a:pPr marL="685800" indent="-685800" algn="just">
              <a:lnSpc>
                <a:spcPct val="115000"/>
              </a:lnSpc>
              <a:buFont typeface="Arial" panose="020B0604020202020204" pitchFamily="34" charset="0"/>
              <a:buChar char="•"/>
            </a:pPr>
            <a:r>
              <a:rPr lang="es-CL" sz="4800" dirty="0" smtClean="0">
                <a:ea typeface="Times New Roman"/>
                <a:cs typeface="Arial"/>
              </a:rPr>
              <a:t>Para </a:t>
            </a:r>
            <a:r>
              <a:rPr lang="es-CL" sz="4800" dirty="0">
                <a:ea typeface="Times New Roman"/>
                <a:cs typeface="Arial"/>
              </a:rPr>
              <a:t>cursar las asignaturas del Semestre de Verano deben </a:t>
            </a:r>
            <a:r>
              <a:rPr lang="es-CL" sz="4800" dirty="0" smtClean="0">
                <a:ea typeface="Times New Roman"/>
                <a:cs typeface="Arial"/>
              </a:rPr>
              <a:t>tener </a:t>
            </a:r>
            <a:r>
              <a:rPr lang="es-CL" sz="4800" dirty="0">
                <a:ea typeface="Times New Roman"/>
                <a:cs typeface="Arial"/>
              </a:rPr>
              <a:t>aprobados los requisitos académicos de las asignaturas que se </a:t>
            </a:r>
            <a:r>
              <a:rPr lang="es-CL" sz="4800" dirty="0" smtClean="0">
                <a:ea typeface="Times New Roman"/>
                <a:cs typeface="Arial"/>
              </a:rPr>
              <a:t>cursen.</a:t>
            </a:r>
            <a:endParaRPr lang="es-CL" sz="4800" dirty="0">
              <a:ea typeface="Calibri"/>
              <a:cs typeface="Times New Roman"/>
            </a:endParaRPr>
          </a:p>
          <a:p>
            <a:pPr marL="685800" indent="-685800" algn="just">
              <a:lnSpc>
                <a:spcPct val="115000"/>
              </a:lnSpc>
              <a:buFont typeface="Arial" panose="020B0604020202020204" pitchFamily="34" charset="0"/>
              <a:buChar char="•"/>
            </a:pPr>
            <a:endParaRPr lang="es-CL" sz="5400" dirty="0">
              <a:ea typeface="Calibri"/>
              <a:cs typeface="Times New Roman"/>
            </a:endParaRPr>
          </a:p>
          <a:p>
            <a:pPr marL="685800" indent="-685800" algn="just">
              <a:lnSpc>
                <a:spcPct val="115000"/>
              </a:lnSpc>
              <a:buFont typeface="Arial" panose="020B0604020202020204" pitchFamily="34" charset="0"/>
              <a:buChar char="•"/>
            </a:pPr>
            <a:r>
              <a:rPr lang="es-CL" sz="4800" dirty="0" smtClean="0">
                <a:effectLst/>
                <a:ea typeface="Times New Roman"/>
                <a:cs typeface="Arial"/>
              </a:rPr>
              <a:t>Las asignaturas cursadas en el Semestre de Verano, tienen los mismos efectos académicos que las asignaturas cursadas en los semestres regulares. Requisitos de Aprobación/Reprobación de asignaturas (asistencia y notas), Evaluaciones, programa, horas de clases, créditos, entre otros. Las asignaturas reprobadas en el Semestre de Verano, también se consideran para efectos de posible eliminación de la carrera.</a:t>
            </a:r>
          </a:p>
          <a:p>
            <a:pPr marL="685800" indent="-685800" algn="just">
              <a:lnSpc>
                <a:spcPct val="115000"/>
              </a:lnSpc>
              <a:buFont typeface="Arial" panose="020B0604020202020204" pitchFamily="34" charset="0"/>
              <a:buChar char="•"/>
            </a:pPr>
            <a:endParaRPr lang="es-CL" sz="5400" dirty="0">
              <a:ea typeface="Calibri"/>
              <a:cs typeface="Times New Roman"/>
            </a:endParaRPr>
          </a:p>
          <a:p>
            <a:pPr marL="685800" indent="-685800" algn="just">
              <a:lnSpc>
                <a:spcPct val="115000"/>
              </a:lnSpc>
              <a:buFont typeface="Arial" panose="020B0604020202020204" pitchFamily="34" charset="0"/>
              <a:buChar char="•"/>
            </a:pPr>
            <a:r>
              <a:rPr lang="es-CL" sz="4800" dirty="0" smtClean="0">
                <a:effectLst/>
                <a:ea typeface="Times New Roman"/>
                <a:cs typeface="Arial"/>
              </a:rPr>
              <a:t>Una vez inscrito, la asistencia del semestre de verano  es </a:t>
            </a:r>
            <a:r>
              <a:rPr lang="es-CL" sz="4800" dirty="0" smtClean="0">
                <a:effectLst/>
                <a:ea typeface="Times New Roman"/>
                <a:cs typeface="Arial"/>
              </a:rPr>
              <a:t>100%  y OBLIGATORIA.</a:t>
            </a:r>
            <a:endParaRPr lang="es-CL" sz="5400" dirty="0">
              <a:ea typeface="Calibri"/>
              <a:cs typeface="Times New Roman"/>
            </a:endParaRPr>
          </a:p>
          <a:p>
            <a:pPr marL="685800" indent="-685800" algn="just">
              <a:lnSpc>
                <a:spcPct val="115000"/>
              </a:lnSpc>
              <a:buFont typeface="Arial" panose="020B0604020202020204" pitchFamily="34" charset="0"/>
              <a:buChar char="•"/>
            </a:pPr>
            <a:endParaRPr lang="es-CL" sz="5400" dirty="0">
              <a:ea typeface="Calibri"/>
              <a:cs typeface="Times New Roman"/>
            </a:endParaRPr>
          </a:p>
          <a:p>
            <a:pPr marL="685800" indent="-685800" algn="just">
              <a:lnSpc>
                <a:spcPct val="115000"/>
              </a:lnSpc>
              <a:buFont typeface="Arial" panose="020B0604020202020204" pitchFamily="34" charset="0"/>
              <a:buChar char="•"/>
            </a:pPr>
            <a:r>
              <a:rPr lang="es-CL" sz="4800" dirty="0" smtClean="0">
                <a:effectLst/>
                <a:ea typeface="Times New Roman"/>
                <a:cs typeface="Arial"/>
              </a:rPr>
              <a:t>Las asignaturas serán impartidas considerando la disponibilidad de Docentes, compatibilidad horaria y una inscripción mínima de 10 alumnos en cada asignatura</a:t>
            </a:r>
            <a:r>
              <a:rPr lang="es-CL" sz="4800" dirty="0" smtClean="0">
                <a:effectLst/>
                <a:ea typeface="Times New Roman"/>
                <a:cs typeface="Arial"/>
              </a:rPr>
              <a:t>.</a:t>
            </a:r>
          </a:p>
          <a:p>
            <a:pPr marL="685800" indent="-685800" algn="just">
              <a:lnSpc>
                <a:spcPct val="115000"/>
              </a:lnSpc>
              <a:buFont typeface="Arial" panose="020B0604020202020204" pitchFamily="34" charset="0"/>
              <a:buChar char="•"/>
            </a:pPr>
            <a:endParaRPr lang="es-CL" sz="4800" dirty="0" smtClean="0">
              <a:effectLst/>
              <a:ea typeface="Times New Roman"/>
              <a:cs typeface="Arial"/>
            </a:endParaRPr>
          </a:p>
          <a:p>
            <a:pPr marL="685800" indent="-685800" algn="just">
              <a:lnSpc>
                <a:spcPct val="115000"/>
              </a:lnSpc>
              <a:buFont typeface="Arial" panose="020B0604020202020204" pitchFamily="34" charset="0"/>
              <a:buChar char="•"/>
            </a:pPr>
            <a:r>
              <a:rPr lang="es-CL" sz="4800" dirty="0" smtClean="0">
                <a:ea typeface="Calibri"/>
                <a:cs typeface="Arial"/>
              </a:rPr>
              <a:t>Se puede cursar una sola asignatura en el semestre de verano.</a:t>
            </a:r>
            <a:endParaRPr lang="es-CL" sz="5400" dirty="0">
              <a:ea typeface="Calibri"/>
              <a:cs typeface="Times New Roman"/>
            </a:endParaRPr>
          </a:p>
          <a:p>
            <a:pPr lvl="1" algn="just">
              <a:lnSpc>
                <a:spcPct val="115000"/>
              </a:lnSpc>
            </a:pPr>
            <a:r>
              <a:rPr lang="es-CL" sz="4800" dirty="0" smtClean="0">
                <a:effectLst/>
                <a:ea typeface="Times New Roman"/>
                <a:cs typeface="Arial"/>
              </a:rPr>
              <a:t> </a:t>
            </a:r>
          </a:p>
          <a:p>
            <a:pPr algn="just">
              <a:lnSpc>
                <a:spcPct val="115000"/>
              </a:lnSpc>
              <a:spcAft>
                <a:spcPts val="0"/>
              </a:spcAft>
            </a:pPr>
            <a:endParaRPr lang="es-CL" sz="6600" b="1" dirty="0" smtClean="0">
              <a:ea typeface="Calibri"/>
              <a:cs typeface="Arial"/>
            </a:endParaRPr>
          </a:p>
          <a:p>
            <a:pPr algn="just">
              <a:lnSpc>
                <a:spcPct val="115000"/>
              </a:lnSpc>
              <a:spcAft>
                <a:spcPts val="0"/>
              </a:spcAft>
            </a:pPr>
            <a:endParaRPr lang="es-CL" sz="6600" b="1" dirty="0">
              <a:ea typeface="Calibri"/>
              <a:cs typeface="Arial"/>
            </a:endParaRPr>
          </a:p>
          <a:p>
            <a:pPr algn="just">
              <a:lnSpc>
                <a:spcPct val="115000"/>
              </a:lnSpc>
              <a:spcAft>
                <a:spcPts val="0"/>
              </a:spcAft>
            </a:pPr>
            <a:endParaRPr lang="es-CL" sz="6600" b="1" dirty="0">
              <a:ea typeface="Calibri"/>
              <a:cs typeface="Arial"/>
            </a:endParaRPr>
          </a:p>
        </p:txBody>
      </p:sp>
      <p:sp>
        <p:nvSpPr>
          <p:cNvPr id="8" name="7 Rectángulo redondeado"/>
          <p:cNvSpPr/>
          <p:nvPr/>
        </p:nvSpPr>
        <p:spPr>
          <a:xfrm>
            <a:off x="574637" y="10729492"/>
            <a:ext cx="31182768" cy="18737767"/>
          </a:xfrm>
          <a:prstGeom prst="roundRect">
            <a:avLst>
              <a:gd name="adj" fmla="val 4911"/>
            </a:avLst>
          </a:prstGeom>
          <a:noFill/>
          <a:ln w="136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11850651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647466" y="2454930"/>
            <a:ext cx="25238916" cy="2708434"/>
          </a:xfrm>
          <a:prstGeom prst="rect">
            <a:avLst/>
          </a:prstGeom>
        </p:spPr>
        <p:txBody>
          <a:bodyPr wrap="square">
            <a:spAutoFit/>
          </a:bodyPr>
          <a:lstStyle/>
          <a:p>
            <a:pPr algn="ctr"/>
            <a:r>
              <a:rPr lang="es-CL" b="1" dirty="0"/>
              <a:t>SEMESTRE VERANO </a:t>
            </a:r>
            <a:r>
              <a:rPr lang="es-CL" b="1" dirty="0" smtClean="0"/>
              <a:t>2014</a:t>
            </a:r>
            <a:endParaRPr lang="es-CL" dirty="0"/>
          </a:p>
          <a:p>
            <a:pPr algn="ctr"/>
            <a:r>
              <a:rPr lang="es-CL" b="1" dirty="0"/>
              <a:t>ARQUITECTURA – DISEÑO – GEOGRAFIA</a:t>
            </a:r>
            <a:endParaRPr lang="es-CL" dirty="0"/>
          </a:p>
        </p:txBody>
      </p:sp>
      <p:pic>
        <p:nvPicPr>
          <p:cNvPr id="5" name="Picture 6" descr="D:\CMC-DIS01\Desktop\FAU instalación innovación curricular (1).jpg"/>
          <p:cNvPicPr/>
          <p:nvPr/>
        </p:nvPicPr>
        <p:blipFill>
          <a:blip r:embed="rId3" cstate="print">
            <a:extLst>
              <a:ext uri="{28A0092B-C50C-407E-A947-70E740481C1C}">
                <a14:useLocalDpi xmlns:a14="http://schemas.microsoft.com/office/drawing/2010/main" val="0"/>
              </a:ext>
            </a:extLst>
          </a:blip>
          <a:srcRect t="13480" b="53432"/>
          <a:stretch>
            <a:fillRect/>
          </a:stretch>
        </p:blipFill>
        <p:spPr bwMode="auto">
          <a:xfrm>
            <a:off x="12241585" y="150299"/>
            <a:ext cx="7323990" cy="2062331"/>
          </a:xfrm>
          <a:prstGeom prst="rect">
            <a:avLst/>
          </a:prstGeom>
          <a:noFill/>
          <a:ln>
            <a:noFill/>
          </a:ln>
          <a:extLst/>
        </p:spPr>
      </p:pic>
      <p:sp>
        <p:nvSpPr>
          <p:cNvPr id="6" name="5 Rectángulo"/>
          <p:cNvSpPr/>
          <p:nvPr/>
        </p:nvSpPr>
        <p:spPr>
          <a:xfrm>
            <a:off x="3799866" y="5326829"/>
            <a:ext cx="25238916" cy="1200329"/>
          </a:xfrm>
          <a:prstGeom prst="rect">
            <a:avLst/>
          </a:prstGeom>
        </p:spPr>
        <p:txBody>
          <a:bodyPr wrap="square">
            <a:spAutoFit/>
          </a:bodyPr>
          <a:lstStyle/>
          <a:p>
            <a:pPr algn="ctr"/>
            <a:r>
              <a:rPr lang="es-CL" sz="7200" b="1" dirty="0" smtClean="0"/>
              <a:t>OFERTA ACADEMICA SEMESTRE </a:t>
            </a:r>
            <a:r>
              <a:rPr lang="es-CL" sz="7200" b="1" dirty="0"/>
              <a:t>VERANO </a:t>
            </a:r>
            <a:r>
              <a:rPr lang="es-CL" sz="7200" b="1" dirty="0" smtClean="0"/>
              <a:t>2014</a:t>
            </a:r>
            <a:endParaRPr lang="es-CL" sz="7200" dirty="0"/>
          </a:p>
        </p:txBody>
      </p:sp>
      <p:sp>
        <p:nvSpPr>
          <p:cNvPr id="9" name="8 Rectángulo"/>
          <p:cNvSpPr/>
          <p:nvPr/>
        </p:nvSpPr>
        <p:spPr>
          <a:xfrm>
            <a:off x="3288611" y="8763764"/>
            <a:ext cx="25238916" cy="1200329"/>
          </a:xfrm>
          <a:prstGeom prst="rect">
            <a:avLst/>
          </a:prstGeom>
        </p:spPr>
        <p:txBody>
          <a:bodyPr wrap="square">
            <a:spAutoFit/>
          </a:bodyPr>
          <a:lstStyle/>
          <a:p>
            <a:pPr algn="ctr"/>
            <a:r>
              <a:rPr lang="es-CL" sz="7200" b="1" dirty="0" smtClean="0"/>
              <a:t>GEOGRAFIA</a:t>
            </a:r>
            <a:endParaRPr lang="es-CL" sz="7200" dirty="0"/>
          </a:p>
        </p:txBody>
      </p:sp>
      <p:sp>
        <p:nvSpPr>
          <p:cNvPr id="10" name="9 Rectángulo"/>
          <p:cNvSpPr/>
          <p:nvPr/>
        </p:nvSpPr>
        <p:spPr>
          <a:xfrm>
            <a:off x="1892203" y="6522150"/>
            <a:ext cx="29163240" cy="1649682"/>
          </a:xfrm>
          <a:prstGeom prst="rect">
            <a:avLst/>
          </a:prstGeom>
        </p:spPr>
        <p:txBody>
          <a:bodyPr wrap="square">
            <a:spAutoFit/>
          </a:bodyPr>
          <a:lstStyle/>
          <a:p>
            <a:pPr lvl="0" algn="ctr">
              <a:lnSpc>
                <a:spcPct val="115000"/>
              </a:lnSpc>
            </a:pPr>
            <a:r>
              <a:rPr lang="es-CL" sz="4400" dirty="0">
                <a:solidFill>
                  <a:prstClr val="black"/>
                </a:solidFill>
                <a:ea typeface="Times New Roman"/>
                <a:cs typeface="Arial"/>
              </a:rPr>
              <a:t>Las asignaturas serán impartidas considerando la disponibilidad de Docentes, compatibilidad horaria y una inscripción mínima de 10 alumnos en cada asignatura.</a:t>
            </a:r>
            <a:endParaRPr lang="es-CL" sz="4800" dirty="0">
              <a:solidFill>
                <a:prstClr val="black"/>
              </a:solidFill>
              <a:ea typeface="Calibri"/>
              <a:cs typeface="Times New Roman"/>
            </a:endParaRPr>
          </a:p>
        </p:txBody>
      </p:sp>
      <p:sp>
        <p:nvSpPr>
          <p:cNvPr id="11" name="7 Rectángulo"/>
          <p:cNvSpPr/>
          <p:nvPr/>
        </p:nvSpPr>
        <p:spPr>
          <a:xfrm>
            <a:off x="3288611" y="14510912"/>
            <a:ext cx="25238916" cy="1200329"/>
          </a:xfrm>
          <a:prstGeom prst="rect">
            <a:avLst/>
          </a:prstGeom>
        </p:spPr>
        <p:txBody>
          <a:bodyPr wrap="square">
            <a:spAutoFit/>
          </a:bodyPr>
          <a:lstStyle/>
          <a:p>
            <a:pPr algn="ctr"/>
            <a:r>
              <a:rPr lang="es-CL" sz="7200" b="1" dirty="0" smtClean="0"/>
              <a:t>DISEÑO</a:t>
            </a:r>
            <a:endParaRPr lang="es-CL" sz="7200" dirty="0"/>
          </a:p>
        </p:txBody>
      </p:sp>
      <p:sp>
        <p:nvSpPr>
          <p:cNvPr id="14" name="8 Rectángulo"/>
          <p:cNvSpPr/>
          <p:nvPr/>
        </p:nvSpPr>
        <p:spPr>
          <a:xfrm>
            <a:off x="3288611" y="21874022"/>
            <a:ext cx="25238916" cy="1200329"/>
          </a:xfrm>
          <a:prstGeom prst="rect">
            <a:avLst/>
          </a:prstGeom>
        </p:spPr>
        <p:txBody>
          <a:bodyPr wrap="square">
            <a:spAutoFit/>
          </a:bodyPr>
          <a:lstStyle/>
          <a:p>
            <a:pPr algn="ctr"/>
            <a:r>
              <a:rPr lang="es-CL" sz="7200" b="1" dirty="0" smtClean="0"/>
              <a:t>ARQUITECTURA</a:t>
            </a:r>
            <a:endParaRPr lang="es-CL" sz="7200" dirty="0"/>
          </a:p>
        </p:txBody>
      </p:sp>
      <p:pic>
        <p:nvPicPr>
          <p:cNvPr id="18" name="Imagen 17"/>
          <p:cNvPicPr>
            <a:picLocks noChangeAspect="1"/>
          </p:cNvPicPr>
          <p:nvPr/>
        </p:nvPicPr>
        <p:blipFill>
          <a:blip r:embed="rId4"/>
          <a:stretch>
            <a:fillRect/>
          </a:stretch>
        </p:blipFill>
        <p:spPr>
          <a:xfrm>
            <a:off x="1061087" y="16003152"/>
            <a:ext cx="29417780" cy="4960009"/>
          </a:xfrm>
          <a:prstGeom prst="rect">
            <a:avLst/>
          </a:prstGeom>
        </p:spPr>
      </p:pic>
      <p:pic>
        <p:nvPicPr>
          <p:cNvPr id="19" name="Imagen 18"/>
          <p:cNvPicPr>
            <a:picLocks noChangeAspect="1"/>
          </p:cNvPicPr>
          <p:nvPr/>
        </p:nvPicPr>
        <p:blipFill>
          <a:blip r:embed="rId5"/>
          <a:stretch>
            <a:fillRect/>
          </a:stretch>
        </p:blipFill>
        <p:spPr>
          <a:xfrm>
            <a:off x="1584401" y="23542561"/>
            <a:ext cx="28371152" cy="14477963"/>
          </a:xfrm>
          <a:prstGeom prst="rect">
            <a:avLst/>
          </a:prstGeom>
        </p:spPr>
      </p:pic>
      <p:pic>
        <p:nvPicPr>
          <p:cNvPr id="21" name="Imagen 20"/>
          <p:cNvPicPr>
            <a:picLocks noChangeAspect="1"/>
          </p:cNvPicPr>
          <p:nvPr/>
        </p:nvPicPr>
        <p:blipFill>
          <a:blip r:embed="rId6"/>
          <a:stretch>
            <a:fillRect/>
          </a:stretch>
        </p:blipFill>
        <p:spPr>
          <a:xfrm>
            <a:off x="1617083" y="10533975"/>
            <a:ext cx="27834414" cy="3003829"/>
          </a:xfrm>
          <a:prstGeom prst="rect">
            <a:avLst/>
          </a:prstGeom>
        </p:spPr>
      </p:pic>
    </p:spTree>
    <p:extLst>
      <p:ext uri="{BB962C8B-B14F-4D97-AF65-F5344CB8AC3E}">
        <p14:creationId xmlns:p14="http://schemas.microsoft.com/office/powerpoint/2010/main" val="321247025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845</TotalTime>
  <Words>821</Words>
  <Application>Microsoft Office PowerPoint</Application>
  <PresentationFormat>Personalizado</PresentationFormat>
  <Paragraphs>85</Paragraphs>
  <Slides>3</Slides>
  <Notes>3</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vt:i4>
      </vt:variant>
    </vt:vector>
  </HeadingPairs>
  <TitlesOfParts>
    <vt:vector size="7" baseType="lpstr">
      <vt:lpstr>Arial</vt:lpstr>
      <vt:lpstr>Calibri</vt:lpstr>
      <vt:lpstr>Times New Roman</vt:lpstr>
      <vt:lpstr>Tema de Office</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SOPORTE</dc:creator>
  <cp:lastModifiedBy>Secretaria D.E.P.U.</cp:lastModifiedBy>
  <cp:revision>64</cp:revision>
  <cp:lastPrinted>2014-12-02T15:21:21Z</cp:lastPrinted>
  <dcterms:created xsi:type="dcterms:W3CDTF">2012-12-06T14:25:26Z</dcterms:created>
  <dcterms:modified xsi:type="dcterms:W3CDTF">2014-12-02T17:44:32Z</dcterms:modified>
</cp:coreProperties>
</file>