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vml" ContentType="application/vnd.openxmlformats-officedocument.vmlDrawing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57" r:id="rId6"/>
    <p:sldId id="261" r:id="rId7"/>
  </p:sldIdLst>
  <p:sldSz cx="4572000" cy="4572000"/>
  <p:notesSz cx="6858000" cy="9144000"/>
  <p:defaultTextStyle>
    <a:defPPr>
      <a:defRPr lang="en-US"/>
    </a:defPPr>
    <a:lvl1pPr marL="0" algn="l" defTabSz="3047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04770" algn="l" defTabSz="3047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09539" algn="l" defTabSz="3047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14309" algn="l" defTabSz="3047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19078" algn="l" defTabSz="3047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23848" algn="l" defTabSz="3047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28617" algn="l" defTabSz="3047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33387" algn="l" defTabSz="3047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38156" algn="l" defTabSz="3047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9CC00"/>
    <a:srgbClr val="40BB0C"/>
    <a:srgbClr val="3FC00C"/>
    <a:srgbClr val="F39B0D"/>
    <a:srgbClr val="C03E0E"/>
    <a:srgbClr val="C8FF28"/>
    <a:srgbClr val="EBF32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3692" autoAdjust="0"/>
  </p:normalViewPr>
  <p:slideViewPr>
    <p:cSldViewPr snapToObjects="1" showGuides="1">
      <p:cViewPr varScale="1">
        <p:scale>
          <a:sx n="91" d="100"/>
          <a:sy n="91" d="100"/>
        </p:scale>
        <p:origin x="-2220" y="-96"/>
      </p:cViewPr>
      <p:guideLst>
        <p:guide orient="horz" pos="1920"/>
        <p:guide pos="14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665465-9066-7540-895D-96E817DC54F1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E9B44-E21F-B047-8A05-4ECCB5C65B0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30477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304770" algn="l" defTabSz="30477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609539" algn="l" defTabSz="30477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914309" algn="l" defTabSz="30477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1219078" algn="l" defTabSz="30477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523848" algn="l" defTabSz="30477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828617" algn="l" defTabSz="30477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133387" algn="l" defTabSz="30477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438156" algn="l" defTabSz="30477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E9B44-E21F-B047-8A05-4ECCB5C65B08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E9B44-E21F-B047-8A05-4ECCB5C65B0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1420285"/>
            <a:ext cx="3886200" cy="9800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590800"/>
            <a:ext cx="32004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5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3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3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1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1466-D10A-1349-AC6F-A07B001915D0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6519-DE78-7E49-86EF-3949D3DACC9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1466-D10A-1349-AC6F-A07B001915D0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6519-DE78-7E49-86EF-3949D3DACC9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14700" y="183094"/>
            <a:ext cx="1028700" cy="39010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83094"/>
            <a:ext cx="3009900" cy="39010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1466-D10A-1349-AC6F-A07B001915D0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6519-DE78-7E49-86EF-3949D3DACC9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1466-D10A-1349-AC6F-A07B001915D0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6519-DE78-7E49-86EF-3949D3DACC9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157" y="2937935"/>
            <a:ext cx="3886200" cy="908050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157" y="1937809"/>
            <a:ext cx="3886200" cy="1000125"/>
          </a:xfrm>
        </p:spPr>
        <p:txBody>
          <a:bodyPr anchor="b"/>
          <a:lstStyle>
            <a:lvl1pPr marL="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1pPr>
            <a:lvl2pPr marL="30477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53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3pPr>
            <a:lvl4pPr marL="91430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1907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2384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2861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333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3815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1466-D10A-1349-AC6F-A07B001915D0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6519-DE78-7E49-86EF-3949D3DACC9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2"/>
            <a:ext cx="2019300" cy="301730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100" y="1066802"/>
            <a:ext cx="2019300" cy="301730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1466-D10A-1349-AC6F-A07B001915D0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6519-DE78-7E49-86EF-3949D3DACC9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023409"/>
            <a:ext cx="2020094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770" indent="0">
              <a:buNone/>
              <a:defRPr sz="1300" b="1"/>
            </a:lvl2pPr>
            <a:lvl3pPr marL="609539" indent="0">
              <a:buNone/>
              <a:defRPr sz="1200" b="1"/>
            </a:lvl3pPr>
            <a:lvl4pPr marL="914309" indent="0">
              <a:buNone/>
              <a:defRPr sz="1100" b="1"/>
            </a:lvl4pPr>
            <a:lvl5pPr marL="1219078" indent="0">
              <a:buNone/>
              <a:defRPr sz="1100" b="1"/>
            </a:lvl5pPr>
            <a:lvl6pPr marL="1523848" indent="0">
              <a:buNone/>
              <a:defRPr sz="1100" b="1"/>
            </a:lvl6pPr>
            <a:lvl7pPr marL="1828617" indent="0">
              <a:buNone/>
              <a:defRPr sz="1100" b="1"/>
            </a:lvl7pPr>
            <a:lvl8pPr marL="2133387" indent="0">
              <a:buNone/>
              <a:defRPr sz="1100" b="1"/>
            </a:lvl8pPr>
            <a:lvl9pPr marL="2438156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449917"/>
            <a:ext cx="2020094" cy="2634192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22513" y="1023409"/>
            <a:ext cx="2020888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770" indent="0">
              <a:buNone/>
              <a:defRPr sz="1300" b="1"/>
            </a:lvl2pPr>
            <a:lvl3pPr marL="609539" indent="0">
              <a:buNone/>
              <a:defRPr sz="1200" b="1"/>
            </a:lvl3pPr>
            <a:lvl4pPr marL="914309" indent="0">
              <a:buNone/>
              <a:defRPr sz="1100" b="1"/>
            </a:lvl4pPr>
            <a:lvl5pPr marL="1219078" indent="0">
              <a:buNone/>
              <a:defRPr sz="1100" b="1"/>
            </a:lvl5pPr>
            <a:lvl6pPr marL="1523848" indent="0">
              <a:buNone/>
              <a:defRPr sz="1100" b="1"/>
            </a:lvl6pPr>
            <a:lvl7pPr marL="1828617" indent="0">
              <a:buNone/>
              <a:defRPr sz="1100" b="1"/>
            </a:lvl7pPr>
            <a:lvl8pPr marL="2133387" indent="0">
              <a:buNone/>
              <a:defRPr sz="1100" b="1"/>
            </a:lvl8pPr>
            <a:lvl9pPr marL="2438156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22513" y="1449917"/>
            <a:ext cx="2020888" cy="2634192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1466-D10A-1349-AC6F-A07B001915D0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6519-DE78-7E49-86EF-3949D3DACC9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1466-D10A-1349-AC6F-A07B001915D0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6519-DE78-7E49-86EF-3949D3DACC9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1466-D10A-1349-AC6F-A07B001915D0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6519-DE78-7E49-86EF-3949D3DACC9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182033"/>
            <a:ext cx="1504157" cy="774700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7526" y="182035"/>
            <a:ext cx="2555875" cy="3902075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1" y="956735"/>
            <a:ext cx="1504157" cy="3127375"/>
          </a:xfrm>
        </p:spPr>
        <p:txBody>
          <a:bodyPr/>
          <a:lstStyle>
            <a:lvl1pPr marL="0" indent="0">
              <a:buNone/>
              <a:defRPr sz="900"/>
            </a:lvl1pPr>
            <a:lvl2pPr marL="304770" indent="0">
              <a:buNone/>
              <a:defRPr sz="800"/>
            </a:lvl2pPr>
            <a:lvl3pPr marL="609539" indent="0">
              <a:buNone/>
              <a:defRPr sz="700"/>
            </a:lvl3pPr>
            <a:lvl4pPr marL="914309" indent="0">
              <a:buNone/>
              <a:defRPr sz="600"/>
            </a:lvl4pPr>
            <a:lvl5pPr marL="1219078" indent="0">
              <a:buNone/>
              <a:defRPr sz="600"/>
            </a:lvl5pPr>
            <a:lvl6pPr marL="1523848" indent="0">
              <a:buNone/>
              <a:defRPr sz="600"/>
            </a:lvl6pPr>
            <a:lvl7pPr marL="1828617" indent="0">
              <a:buNone/>
              <a:defRPr sz="600"/>
            </a:lvl7pPr>
            <a:lvl8pPr marL="2133387" indent="0">
              <a:buNone/>
              <a:defRPr sz="600"/>
            </a:lvl8pPr>
            <a:lvl9pPr marL="2438156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1466-D10A-1349-AC6F-A07B001915D0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6519-DE78-7E49-86EF-3949D3DACC9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6144" y="3200400"/>
            <a:ext cx="2743200" cy="377825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96144" y="408517"/>
            <a:ext cx="2743200" cy="2743200"/>
          </a:xfrm>
        </p:spPr>
        <p:txBody>
          <a:bodyPr/>
          <a:lstStyle>
            <a:lvl1pPr marL="0" indent="0">
              <a:buNone/>
              <a:defRPr sz="2100"/>
            </a:lvl1pPr>
            <a:lvl2pPr marL="304770" indent="0">
              <a:buNone/>
              <a:defRPr sz="1900"/>
            </a:lvl2pPr>
            <a:lvl3pPr marL="609539" indent="0">
              <a:buNone/>
              <a:defRPr sz="1600"/>
            </a:lvl3pPr>
            <a:lvl4pPr marL="914309" indent="0">
              <a:buNone/>
              <a:defRPr sz="1300"/>
            </a:lvl4pPr>
            <a:lvl5pPr marL="1219078" indent="0">
              <a:buNone/>
              <a:defRPr sz="1300"/>
            </a:lvl5pPr>
            <a:lvl6pPr marL="1523848" indent="0">
              <a:buNone/>
              <a:defRPr sz="1300"/>
            </a:lvl6pPr>
            <a:lvl7pPr marL="1828617" indent="0">
              <a:buNone/>
              <a:defRPr sz="1300"/>
            </a:lvl7pPr>
            <a:lvl8pPr marL="2133387" indent="0">
              <a:buNone/>
              <a:defRPr sz="1300"/>
            </a:lvl8pPr>
            <a:lvl9pPr marL="2438156" indent="0">
              <a:buNone/>
              <a:defRPr sz="1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6144" y="3578225"/>
            <a:ext cx="2743200" cy="536575"/>
          </a:xfrm>
        </p:spPr>
        <p:txBody>
          <a:bodyPr/>
          <a:lstStyle>
            <a:lvl1pPr marL="0" indent="0">
              <a:buNone/>
              <a:defRPr sz="900"/>
            </a:lvl1pPr>
            <a:lvl2pPr marL="304770" indent="0">
              <a:buNone/>
              <a:defRPr sz="800"/>
            </a:lvl2pPr>
            <a:lvl3pPr marL="609539" indent="0">
              <a:buNone/>
              <a:defRPr sz="700"/>
            </a:lvl3pPr>
            <a:lvl4pPr marL="914309" indent="0">
              <a:buNone/>
              <a:defRPr sz="600"/>
            </a:lvl4pPr>
            <a:lvl5pPr marL="1219078" indent="0">
              <a:buNone/>
              <a:defRPr sz="600"/>
            </a:lvl5pPr>
            <a:lvl6pPr marL="1523848" indent="0">
              <a:buNone/>
              <a:defRPr sz="600"/>
            </a:lvl6pPr>
            <a:lvl7pPr marL="1828617" indent="0">
              <a:buNone/>
              <a:defRPr sz="600"/>
            </a:lvl7pPr>
            <a:lvl8pPr marL="2133387" indent="0">
              <a:buNone/>
              <a:defRPr sz="600"/>
            </a:lvl8pPr>
            <a:lvl9pPr marL="2438156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1466-D10A-1349-AC6F-A07B001915D0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6519-DE78-7E49-86EF-3949D3DACC9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183092"/>
            <a:ext cx="4114800" cy="762000"/>
          </a:xfrm>
          <a:prstGeom prst="rect">
            <a:avLst/>
          </a:prstGeom>
        </p:spPr>
        <p:txBody>
          <a:bodyPr vert="horz" lIns="60954" tIns="30477" rIns="60954" bIns="3047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066802"/>
            <a:ext cx="4114800" cy="3017309"/>
          </a:xfrm>
          <a:prstGeom prst="rect">
            <a:avLst/>
          </a:prstGeom>
        </p:spPr>
        <p:txBody>
          <a:bodyPr vert="horz" lIns="60954" tIns="30477" rIns="60954" bIns="3047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4237568"/>
            <a:ext cx="1066800" cy="243417"/>
          </a:xfrm>
          <a:prstGeom prst="rect">
            <a:avLst/>
          </a:prstGeom>
        </p:spPr>
        <p:txBody>
          <a:bodyPr vert="horz" lIns="60954" tIns="30477" rIns="60954" bIns="30477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41466-D10A-1349-AC6F-A07B001915D0}" type="datetimeFigureOut">
              <a:rPr lang="en-US" smtClean="0"/>
              <a:pPr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62100" y="4237568"/>
            <a:ext cx="1447800" cy="243417"/>
          </a:xfrm>
          <a:prstGeom prst="rect">
            <a:avLst/>
          </a:prstGeom>
        </p:spPr>
        <p:txBody>
          <a:bodyPr vert="horz" lIns="60954" tIns="30477" rIns="60954" bIns="30477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76600" y="4237568"/>
            <a:ext cx="1066800" cy="243417"/>
          </a:xfrm>
          <a:prstGeom prst="rect">
            <a:avLst/>
          </a:prstGeom>
        </p:spPr>
        <p:txBody>
          <a:bodyPr vert="horz" lIns="60954" tIns="30477" rIns="60954" bIns="30477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46519-DE78-7E49-86EF-3949D3DACC9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4770" rtl="0" eaLnBrk="1" latinLnBrk="0" hangingPunct="1">
        <a:spcBef>
          <a:spcPct val="0"/>
        </a:spcBef>
        <a:buNone/>
        <a:defRPr sz="2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304770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495250" indent="-190481" algn="l" defTabSz="304770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24" indent="-152385" algn="l" defTabSz="30477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693" indent="-152385" algn="l" defTabSz="30477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3" indent="-152385" algn="l" defTabSz="304770" rtl="0" eaLnBrk="1" latinLnBrk="0" hangingPunct="1">
        <a:spcBef>
          <a:spcPct val="20000"/>
        </a:spcBef>
        <a:buFont typeface="Arial"/>
        <a:buChar char="»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76232" indent="-152385" algn="l" defTabSz="304770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81002" indent="-152385" algn="l" defTabSz="304770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85771" indent="-152385" algn="l" defTabSz="304770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90541" indent="-152385" algn="l" defTabSz="304770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477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770" algn="l" defTabSz="30477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539" algn="l" defTabSz="30477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309" algn="l" defTabSz="30477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078" algn="l" defTabSz="30477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3848" algn="l" defTabSz="30477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617" algn="l" defTabSz="30477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387" algn="l" defTabSz="30477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156" algn="l" defTabSz="30477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tiff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Office_Excel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lores.jpg"/>
          <p:cNvPicPr>
            <a:picLocks noChangeAspect="1"/>
          </p:cNvPicPr>
          <p:nvPr/>
        </p:nvPicPr>
        <p:blipFill>
          <a:blip r:embed="rId3">
            <a:lum bright="-24000" contrast="9000"/>
          </a:blip>
          <a:stretch>
            <a:fillRect/>
          </a:stretch>
        </p:blipFill>
        <p:spPr>
          <a:xfrm>
            <a:off x="-2" y="1"/>
            <a:ext cx="4572000" cy="457199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457200"/>
            <a:ext cx="4571998" cy="561108"/>
          </a:xfrm>
          <a:prstGeom prst="rect">
            <a:avLst/>
          </a:prstGeom>
          <a:solidFill>
            <a:srgbClr val="FF0000">
              <a:alpha val="4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0954" tIns="30477" rIns="60954" bIns="30477"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PROGRAMA DOMEYCO: CONTRIBUCIÓN AREAS URBANAS EN LA CONSERVACIÓN DE LA BIODIVERSIDAD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309077"/>
            <a:ext cx="4572000" cy="1591309"/>
          </a:xfrm>
          <a:prstGeom prst="rect">
            <a:avLst/>
          </a:prstGeom>
          <a:solidFill>
            <a:srgbClr val="EBF324">
              <a:alpha val="6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0954" tIns="30477" rIns="60954" bIns="30477"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" y="2742855"/>
            <a:ext cx="4572000" cy="1219546"/>
          </a:xfrm>
          <a:prstGeom prst="rect">
            <a:avLst/>
          </a:prstGeom>
          <a:solidFill>
            <a:schemeClr val="accent5">
              <a:lumMod val="75000"/>
              <a:alpha val="6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0954" tIns="30477" rIns="60954" bIns="30477"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"/>
            <a:ext cx="4572002" cy="457199"/>
          </a:xfrm>
          <a:prstGeom prst="rect">
            <a:avLst/>
          </a:prstGeom>
          <a:solidFill>
            <a:schemeClr val="accent5">
              <a:lumMod val="75000"/>
              <a:alpha val="6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0954" tIns="30477" rIns="60954" bIns="30477"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1"/>
            <a:ext cx="3648420" cy="60959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676400" y="1142999"/>
            <a:ext cx="2895600" cy="307195"/>
          </a:xfrm>
          <a:prstGeom prst="rect">
            <a:avLst/>
          </a:prstGeom>
          <a:solidFill>
            <a:schemeClr val="accent5">
              <a:lumMod val="75000"/>
              <a:alpha val="6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0954" tIns="30477" rIns="60954" bIns="30477"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737267"/>
            <a:ext cx="4572000" cy="834732"/>
          </a:xfrm>
          <a:prstGeom prst="rect">
            <a:avLst/>
          </a:prstGeom>
          <a:solidFill>
            <a:srgbClr val="FF0000">
              <a:alpha val="4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0954" tIns="30477" rIns="60954" bIns="30477"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3" y="1018308"/>
            <a:ext cx="4419599" cy="3400925"/>
          </a:xfrm>
          <a:prstGeom prst="rect">
            <a:avLst/>
          </a:prstGeom>
          <a:noFill/>
        </p:spPr>
        <p:txBody>
          <a:bodyPr wrap="square" lIns="60954" tIns="30477" rIns="60954" bIns="30477" rtlCol="0">
            <a:spAutoFit/>
          </a:bodyPr>
          <a:lstStyle/>
          <a:p>
            <a:r>
              <a:rPr lang="es-ES_tradnl" sz="4000" b="1" dirty="0" smtClean="0">
                <a:solidFill>
                  <a:schemeClr val="bg1"/>
                </a:solidFill>
              </a:rPr>
              <a:t> ECOLOGIA </a:t>
            </a:r>
            <a:r>
              <a:rPr lang="es-ES_tradnl" sz="4000" b="1" dirty="0">
                <a:solidFill>
                  <a:schemeClr val="bg1"/>
                </a:solidFill>
              </a:rPr>
              <a:t>DEL PAISAJE </a:t>
            </a:r>
            <a:r>
              <a:rPr lang="es-ES_tradnl" sz="4000" b="1" dirty="0" smtClean="0">
                <a:solidFill>
                  <a:schemeClr val="bg1"/>
                </a:solidFill>
              </a:rPr>
              <a:t>URBANO </a:t>
            </a:r>
            <a:r>
              <a:rPr lang="es-ES_tradnl" sz="4000" b="1" dirty="0">
                <a:solidFill>
                  <a:schemeClr val="bg1"/>
                </a:solidFill>
              </a:rPr>
              <a:t>Y </a:t>
            </a:r>
            <a:r>
              <a:rPr lang="es-ES_tradnl" sz="4000" b="1" dirty="0" smtClean="0">
                <a:solidFill>
                  <a:schemeClr val="bg1"/>
                </a:solidFill>
              </a:rPr>
              <a:t>REGIONAL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es-ES_tradnl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PRINCIPIOS </a:t>
            </a:r>
            <a:r>
              <a:rPr lang="es-ES_tradnl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Y MÉTODOS</a:t>
            </a:r>
            <a:r>
              <a:rPr lang="es-ES_tradnl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PARA LA  INTEGRACIÓN DE LA CIUDAD </a:t>
            </a:r>
            <a:r>
              <a:rPr lang="es-ES_tradnl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Y LA REGIÓN </a:t>
            </a:r>
            <a:r>
              <a:rPr lang="es-ES_tradnl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CON SISTEMAS NATURALES EN </a:t>
            </a:r>
            <a:r>
              <a:rPr lang="es-ES_tradnl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EL CONTEXTO DE </a:t>
            </a:r>
            <a:r>
              <a:rPr lang="es-ES_tradnl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PROCESOS COLABORATIVOS.   </a:t>
            </a:r>
          </a:p>
          <a:p>
            <a:r>
              <a:rPr lang="es-ES_tradnl" sz="1500" b="1" dirty="0" smtClean="0">
                <a:solidFill>
                  <a:schemeClr val="bg1"/>
                </a:solidFill>
              </a:rPr>
              <a:t> AUSPICIA : CORPORACIÓN NACIONAL FORESTAL</a:t>
            </a:r>
          </a:p>
          <a:p>
            <a:r>
              <a:rPr lang="es-ES_tradnl" sz="1500" b="1" dirty="0" smtClean="0">
                <a:solidFill>
                  <a:schemeClr val="bg1"/>
                </a:solidFill>
              </a:rPr>
              <a:t>		</a:t>
            </a:r>
            <a:r>
              <a:rPr lang="es-ES_tradnl" sz="1500" b="1" smtClean="0">
                <a:solidFill>
                  <a:schemeClr val="bg1"/>
                </a:solidFill>
              </a:rPr>
              <a:t>	DEPTO. </a:t>
            </a:r>
            <a:r>
              <a:rPr lang="es-ES_tradnl" sz="1500" b="1" dirty="0" smtClean="0">
                <a:solidFill>
                  <a:schemeClr val="bg1"/>
                </a:solidFill>
              </a:rPr>
              <a:t>ECOLOGÍA Y SOCIEDAD                       </a:t>
            </a:r>
          </a:p>
          <a:p>
            <a:r>
              <a:rPr lang="es-ES_tradnl" sz="1500" b="1" dirty="0" smtClean="0">
                <a:solidFill>
                  <a:schemeClr val="bg1"/>
                </a:solidFill>
              </a:rPr>
              <a:t>			                   Cuarta Versión </a:t>
            </a:r>
            <a:endParaRPr lang="en-US" sz="1500" b="1" dirty="0" smtClean="0">
              <a:solidFill>
                <a:schemeClr val="bg1"/>
              </a:solidFill>
            </a:endParaRPr>
          </a:p>
          <a:p>
            <a:endParaRPr lang="en-US" sz="1000" dirty="0"/>
          </a:p>
        </p:txBody>
      </p:sp>
      <p:sp>
        <p:nvSpPr>
          <p:cNvPr id="14" name="Rectangle 13"/>
          <p:cNvSpPr/>
          <p:nvPr/>
        </p:nvSpPr>
        <p:spPr>
          <a:xfrm>
            <a:off x="1533179" y="4182870"/>
            <a:ext cx="226764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400" b="1" dirty="0" smtClean="0">
                <a:solidFill>
                  <a:schemeClr val="bg1"/>
                </a:solidFill>
              </a:rPr>
              <a:t>4 agosto- 9 Agosto 2014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443299"/>
            <a:ext cx="25527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900" b="1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</a:p>
          <a:p>
            <a:pPr algn="just"/>
            <a:endParaRPr lang="en-US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El curso de posgrado en Ecología del Paisaje Urbano y Regional es un programa multidisciplinar abierto a estudiantes y profesionales licenciados en Ingeniería Forestal y otras disciplinas en las ciencias medioambientales, arquitectura, </a:t>
            </a:r>
            <a:r>
              <a:rPr lang="es-ES_tradnl" sz="900" dirty="0" smtClean="0">
                <a:solidFill>
                  <a:srgbClr val="40BB0C"/>
                </a:solidFill>
              </a:rPr>
              <a:t>planificación</a:t>
            </a:r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, diseño urbano, geografía, que tengan interés en desarrollar competencias en la planificación, diseño, ingeniería, construcción y gestión de infraestructura verde urbana para contribuir a la sostenibilidad ecológica de las ciudades,  y asentamientos humanos de Chile y el mundo.</a:t>
            </a:r>
          </a:p>
          <a:p>
            <a:pPr algn="just"/>
            <a:endParaRPr lang="en-US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endParaRPr lang="en-US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El objetivo central de este programa académico es formar capacidades en planificación y diseño integrado en  proyectos de infraestructura verde, a partir de un enfoque de estudio sistémico que incorpore a diversas disciplinas que aborden la relación entre los grupos sociales y sus lugares de desarrollo. Con un énfasis, en los métodos de planificación integrada, el programa pretende establecer un enlace formativo entre disciplinas.</a:t>
            </a:r>
            <a:endParaRPr lang="en-US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n-US" sz="9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166300"/>
            <a:ext cx="3962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b="1" dirty="0" smtClean="0">
                <a:solidFill>
                  <a:schemeClr val="accent3">
                    <a:lumMod val="75000"/>
                  </a:schemeClr>
                </a:solidFill>
              </a:rPr>
              <a:t>EL PROGRAMA: OBJETIVO Y CONCEPTO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33700" y="745629"/>
            <a:ext cx="16383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800" b="1" dirty="0" smtClean="0">
                <a:solidFill>
                  <a:srgbClr val="C03E0E"/>
                </a:solidFill>
              </a:rPr>
              <a:t>Infraestructura Verde</a:t>
            </a:r>
          </a:p>
          <a:p>
            <a:pPr algn="just"/>
            <a:endParaRPr lang="es-ES_tradnl" sz="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ES_tradnl" sz="800" b="1" dirty="0" smtClean="0">
                <a:solidFill>
                  <a:srgbClr val="F39B0D"/>
                </a:solidFill>
              </a:rPr>
              <a:t>Servicios Ambientales</a:t>
            </a:r>
          </a:p>
          <a:p>
            <a:pPr algn="just"/>
            <a:endParaRPr lang="es-ES_tradnl" sz="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ES_tradnl" sz="800" b="1" dirty="0" smtClean="0">
                <a:solidFill>
                  <a:schemeClr val="accent3">
                    <a:lumMod val="75000"/>
                  </a:schemeClr>
                </a:solidFill>
              </a:rPr>
              <a:t>Adaptación</a:t>
            </a:r>
          </a:p>
          <a:p>
            <a:pPr algn="just"/>
            <a:endParaRPr lang="es-ES_tradnl" sz="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ES_tradnl" sz="800" b="1" dirty="0" smtClean="0">
                <a:solidFill>
                  <a:schemeClr val="accent5">
                    <a:lumMod val="50000"/>
                  </a:schemeClr>
                </a:solidFill>
              </a:rPr>
              <a:t>Colaboración</a:t>
            </a:r>
          </a:p>
          <a:p>
            <a:pPr algn="just"/>
            <a:endParaRPr lang="es-ES_tradnl" sz="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s-ES_tradnl" sz="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s-ES_tradnl" sz="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s-ES_tradnl" sz="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n-US" sz="8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505600"/>
            <a:ext cx="35052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endParaRPr lang="en-US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El programa consiste de  3  módulos:</a:t>
            </a:r>
          </a:p>
          <a:p>
            <a:pPr algn="just"/>
            <a:endParaRPr lang="es-ES_tradnl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El primer modulo E</a:t>
            </a:r>
            <a:r>
              <a:rPr lang="es-ES_tradnl" sz="900" b="1" dirty="0" smtClean="0">
                <a:solidFill>
                  <a:schemeClr val="accent3">
                    <a:lumMod val="75000"/>
                  </a:schemeClr>
                </a:solidFill>
              </a:rPr>
              <a:t>I Ecosistema urbano e Infraestructura verde: conceptos, herramientas y aplicaciones, </a:t>
            </a:r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se  analizarán los tópicos de la ecología urbana, los instrumentos para la integración de la ecología urbana en la planificación, y los servicios </a:t>
            </a:r>
            <a:r>
              <a:rPr lang="es-ES_tradnl" sz="900" dirty="0" err="1" smtClean="0">
                <a:solidFill>
                  <a:schemeClr val="accent3">
                    <a:lumMod val="75000"/>
                  </a:schemeClr>
                </a:solidFill>
              </a:rPr>
              <a:t>ecosistémicos</a:t>
            </a:r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algn="just"/>
            <a:endParaRPr lang="es-ES_tradnl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 La aplicación de estos conceptos se desarrollaran en el segundo modulo, </a:t>
            </a:r>
            <a:r>
              <a:rPr lang="es-ES_tradnl" sz="900" b="1" dirty="0" smtClean="0">
                <a:solidFill>
                  <a:schemeClr val="accent3">
                    <a:lumMod val="75000"/>
                  </a:schemeClr>
                </a:solidFill>
              </a:rPr>
              <a:t>“Casos de Estudios en Ecología Urbana y Ciudades Sustentables a nivel Internacional”</a:t>
            </a:r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.  Revisará los criterios que actualmente rigen las agendas de desarrollo urbano sostenible a nivel mundial y se discutirán aproximaciones diversas de países desarrollados y en vías de desarrollo, con especial énfasis en adaptación al cambio climático y desastres naturales. </a:t>
            </a:r>
          </a:p>
          <a:p>
            <a:pPr algn="just"/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El Tercer Módulo, Se Proporcionarán </a:t>
            </a:r>
            <a:r>
              <a:rPr lang="es-ES_tradnl" sz="900" b="1" dirty="0" smtClean="0">
                <a:solidFill>
                  <a:schemeClr val="accent3">
                    <a:lumMod val="75000"/>
                  </a:schemeClr>
                </a:solidFill>
              </a:rPr>
              <a:t>Herramientas  Desarrollo  Proyectos De Infraestructura Verde .</a:t>
            </a:r>
          </a:p>
          <a:p>
            <a:pPr algn="just"/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El  curso  se extenderá desde el  Lunes 4 de agosto al  Sábado 9  de  agosto, y se desarrollara bajo  sesiones  en la mañana y tarde. Salvo el día sábado sólo será la mañana.</a:t>
            </a:r>
            <a:endParaRPr lang="en-US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n-US" sz="1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228600"/>
            <a:ext cx="3810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b="1" dirty="0" smtClean="0">
                <a:solidFill>
                  <a:srgbClr val="40BB0C"/>
                </a:solidFill>
              </a:rPr>
              <a:t>EL PROGRAMA: ESTRUCTURA Y DURACION</a:t>
            </a:r>
            <a:endParaRPr lang="en-US" b="1" dirty="0" smtClean="0">
              <a:solidFill>
                <a:srgbClr val="40BB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3400" y="3962400"/>
            <a:ext cx="129540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s-ES_tradnl" sz="900" dirty="0" smtClean="0">
                <a:solidFill>
                  <a:srgbClr val="008000"/>
                </a:solidFill>
              </a:rPr>
              <a:t> </a:t>
            </a:r>
            <a:endParaRPr lang="en-US" sz="900" dirty="0" smtClean="0">
              <a:solidFill>
                <a:srgbClr val="008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0921" y="184695"/>
            <a:ext cx="22440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b="1" dirty="0" smtClean="0">
                <a:solidFill>
                  <a:schemeClr val="accent3"/>
                </a:solidFill>
              </a:rPr>
              <a:t>DESCRIPCIÓN DE LOS MÓDULOS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533400" y="609600"/>
            <a:ext cx="1039558" cy="2516088"/>
          </a:xfrm>
          <a:prstGeom prst="roundRect">
            <a:avLst/>
          </a:prstGeom>
          <a:noFill/>
          <a:ln w="25400">
            <a:solidFill>
              <a:schemeClr val="accent5"/>
            </a:solidFill>
            <a:prstDash val="sysDash"/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828800" y="609600"/>
            <a:ext cx="1066800" cy="2516088"/>
          </a:xfrm>
          <a:prstGeom prst="roundRect">
            <a:avLst/>
          </a:prstGeom>
          <a:noFill/>
          <a:ln w="25400">
            <a:solidFill>
              <a:srgbClr val="0000FF"/>
            </a:solidFill>
            <a:prstDash val="sysDash"/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48000" y="878919"/>
            <a:ext cx="1066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1000" b="1" dirty="0" smtClean="0">
                <a:solidFill>
                  <a:schemeClr val="accent6"/>
                </a:solidFill>
              </a:rPr>
              <a:t>Módulo 3: </a:t>
            </a:r>
          </a:p>
          <a:p>
            <a:pPr algn="just"/>
            <a:endParaRPr lang="es-ES_tradnl" sz="1000" b="1" dirty="0" smtClean="0">
              <a:solidFill>
                <a:schemeClr val="accent6"/>
              </a:solidFill>
            </a:endParaRPr>
          </a:p>
          <a:p>
            <a:pPr algn="just"/>
            <a:r>
              <a:rPr lang="es-ES_tradnl" sz="1000" b="1" dirty="0" smtClean="0">
                <a:solidFill>
                  <a:schemeClr val="accent6"/>
                </a:solidFill>
              </a:rPr>
              <a:t>Herramientas  desarrollo  Proyectos de Infraestructura Verde</a:t>
            </a:r>
          </a:p>
          <a:p>
            <a:pPr algn="just"/>
            <a:endParaRPr lang="es-ES_tradnl" sz="1000" b="1" dirty="0" smtClean="0">
              <a:solidFill>
                <a:schemeClr val="accent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28800" y="878919"/>
            <a:ext cx="1066800" cy="20928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s-ES_tradnl" sz="900" dirty="0" smtClean="0">
                <a:solidFill>
                  <a:srgbClr val="008000"/>
                </a:solidFill>
              </a:rPr>
              <a:t> </a:t>
            </a:r>
            <a:r>
              <a:rPr lang="es-ES_tradnl" sz="1000" b="1" dirty="0" smtClean="0">
                <a:solidFill>
                  <a:srgbClr val="3366FF"/>
                </a:solidFill>
              </a:rPr>
              <a:t>Módulo 2</a:t>
            </a:r>
          </a:p>
          <a:p>
            <a:pPr algn="just"/>
            <a:endParaRPr lang="es-ES_tradnl" sz="1000" b="1" dirty="0" smtClean="0">
              <a:solidFill>
                <a:srgbClr val="3366FF"/>
              </a:solidFill>
            </a:endParaRPr>
          </a:p>
          <a:p>
            <a:pPr algn="just"/>
            <a:r>
              <a:rPr lang="es-ES_tradnl" sz="1000" b="1" dirty="0" smtClean="0">
                <a:solidFill>
                  <a:srgbClr val="3366FF"/>
                </a:solidFill>
              </a:rPr>
              <a:t>Casos de estudios en ecología urbana y Ciudades Sostenibles extranjero .</a:t>
            </a:r>
            <a:endParaRPr lang="en-US" sz="1000" dirty="0" smtClean="0">
              <a:solidFill>
                <a:srgbClr val="3366FF"/>
              </a:solidFill>
            </a:endParaRPr>
          </a:p>
          <a:p>
            <a:pPr algn="just"/>
            <a:r>
              <a:rPr lang="es-ES_tradnl" sz="1000" dirty="0" smtClean="0">
                <a:solidFill>
                  <a:srgbClr val="008000"/>
                </a:solidFill>
              </a:rPr>
              <a:t> </a:t>
            </a:r>
            <a:endParaRPr lang="en-US" sz="1000" dirty="0" smtClean="0">
              <a:solidFill>
                <a:srgbClr val="008000"/>
              </a:solidFill>
            </a:endParaRPr>
          </a:p>
          <a:p>
            <a:pPr algn="just"/>
            <a:endParaRPr lang="en-US" sz="1000" dirty="0" smtClean="0">
              <a:solidFill>
                <a:srgbClr val="008000"/>
              </a:solidFill>
            </a:endParaRPr>
          </a:p>
          <a:p>
            <a:pPr algn="just"/>
            <a:endParaRPr lang="en-US" sz="1000" dirty="0" smtClean="0"/>
          </a:p>
          <a:p>
            <a:pPr algn="just"/>
            <a:endParaRPr lang="en-US" sz="1000" dirty="0" smtClean="0"/>
          </a:p>
          <a:p>
            <a:pPr algn="just"/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" y="878919"/>
            <a:ext cx="1039558" cy="30162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s-ES_tradnl" sz="1000" b="1" dirty="0" smtClean="0">
                <a:solidFill>
                  <a:schemeClr val="accent5"/>
                </a:solidFill>
              </a:rPr>
              <a:t>Módulo 1</a:t>
            </a:r>
          </a:p>
          <a:p>
            <a:pPr algn="just"/>
            <a:endParaRPr lang="es-ES_tradnl" sz="1000" b="1" dirty="0" smtClean="0">
              <a:solidFill>
                <a:schemeClr val="accent5"/>
              </a:solidFill>
            </a:endParaRPr>
          </a:p>
          <a:p>
            <a:pPr algn="just"/>
            <a:r>
              <a:rPr lang="es-ES_tradnl" sz="1000" b="1" dirty="0" smtClean="0">
                <a:solidFill>
                  <a:schemeClr val="accent5"/>
                </a:solidFill>
              </a:rPr>
              <a:t>Ecosistema urbano e infraestructura verde:  introducción de conceptos, Principios y Métodos de Ecología Urbana.</a:t>
            </a:r>
            <a:endParaRPr lang="es-ES_tradnl" sz="1000" dirty="0" smtClean="0">
              <a:solidFill>
                <a:srgbClr val="008000"/>
              </a:solidFill>
            </a:endParaRPr>
          </a:p>
          <a:p>
            <a:pPr algn="just"/>
            <a:endParaRPr lang="es-ES_tradnl" sz="1000" b="1" dirty="0" smtClean="0">
              <a:solidFill>
                <a:srgbClr val="3366FF"/>
              </a:solidFill>
            </a:endParaRPr>
          </a:p>
          <a:p>
            <a:pPr algn="just"/>
            <a:endParaRPr lang="en-US" sz="1000" dirty="0" smtClean="0"/>
          </a:p>
          <a:p>
            <a:pPr algn="just"/>
            <a:r>
              <a:rPr lang="es-ES_tradnl" sz="1000" dirty="0" smtClean="0">
                <a:solidFill>
                  <a:srgbClr val="008000"/>
                </a:solidFill>
              </a:rPr>
              <a:t> </a:t>
            </a:r>
            <a:endParaRPr lang="en-US" sz="1000" dirty="0" smtClean="0">
              <a:solidFill>
                <a:srgbClr val="008000"/>
              </a:solidFill>
            </a:endParaRPr>
          </a:p>
          <a:p>
            <a:pPr algn="just"/>
            <a:endParaRPr lang="en-US" sz="1000" dirty="0" smtClean="0">
              <a:solidFill>
                <a:srgbClr val="008000"/>
              </a:solidFill>
            </a:endParaRPr>
          </a:p>
          <a:p>
            <a:pPr algn="just"/>
            <a:endParaRPr lang="en-US" sz="1000" dirty="0" smtClean="0"/>
          </a:p>
          <a:p>
            <a:pPr algn="just"/>
            <a:endParaRPr lang="en-US" sz="1000" dirty="0" smtClean="0"/>
          </a:p>
          <a:p>
            <a:pPr algn="just"/>
            <a:endParaRPr lang="en-US" sz="1000" dirty="0"/>
          </a:p>
        </p:txBody>
      </p:sp>
      <p:sp>
        <p:nvSpPr>
          <p:cNvPr id="14" name="Rounded Rectangle 13"/>
          <p:cNvSpPr/>
          <p:nvPr/>
        </p:nvSpPr>
        <p:spPr>
          <a:xfrm>
            <a:off x="3048000" y="610344"/>
            <a:ext cx="1066800" cy="2515344"/>
          </a:xfrm>
          <a:prstGeom prst="roundRect">
            <a:avLst/>
          </a:prstGeom>
          <a:noFill/>
          <a:ln w="25400">
            <a:solidFill>
              <a:schemeClr val="accent6"/>
            </a:solidFill>
            <a:prstDash val="sysDash"/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15 Rectángulo"/>
          <p:cNvSpPr/>
          <p:nvPr/>
        </p:nvSpPr>
        <p:spPr>
          <a:xfrm>
            <a:off x="533400" y="3279576"/>
            <a:ext cx="22209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dirty="0" smtClean="0"/>
          </a:p>
          <a:p>
            <a:pPr algn="just"/>
            <a:r>
              <a:rPr lang="es-ES_tradnl" dirty="0" smtClean="0">
                <a:solidFill>
                  <a:srgbClr val="008000"/>
                </a:solidFill>
              </a:rPr>
              <a:t> </a:t>
            </a:r>
            <a:endParaRPr lang="en-US" dirty="0" smtClean="0">
              <a:solidFill>
                <a:srgbClr val="008000"/>
              </a:solidFill>
            </a:endParaRPr>
          </a:p>
          <a:p>
            <a:pPr algn="just"/>
            <a:endParaRPr lang="en-US" dirty="0" smtClean="0">
              <a:solidFill>
                <a:srgbClr val="008000"/>
              </a:solidFill>
            </a:endParaRPr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95246"/>
            <a:ext cx="35052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EQUIPO DOCENTE</a:t>
            </a:r>
          </a:p>
          <a:p>
            <a:endParaRPr lang="en-US" sz="9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9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9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9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9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684579"/>
            <a:ext cx="3048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900" b="1" dirty="0" smtClean="0">
                <a:solidFill>
                  <a:schemeClr val="accent3">
                    <a:lumMod val="75000"/>
                  </a:schemeClr>
                </a:solidFill>
              </a:rPr>
              <a:t>Emanuel J. Carter </a:t>
            </a:r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Master </a:t>
            </a:r>
            <a:r>
              <a:rPr lang="es-ES_tradnl" sz="900" dirty="0" err="1" smtClean="0">
                <a:solidFill>
                  <a:schemeClr val="accent3">
                    <a:lumMod val="75000"/>
                  </a:schemeClr>
                </a:solidFill>
              </a:rPr>
              <a:t>of</a:t>
            </a:r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 Regional Planning, Cornell </a:t>
            </a:r>
            <a:r>
              <a:rPr lang="es-ES_tradnl" sz="900" dirty="0" err="1" smtClean="0">
                <a:solidFill>
                  <a:schemeClr val="accent3">
                    <a:lumMod val="75000"/>
                  </a:schemeClr>
                </a:solidFill>
              </a:rPr>
              <a:t>University</a:t>
            </a:r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. Profesor Asociado y Director del Programa de Posgrado en Arquitectura del Paisaje SUNY ESF State </a:t>
            </a:r>
            <a:r>
              <a:rPr lang="es-ES_tradnl" sz="900" dirty="0" err="1" smtClean="0">
                <a:solidFill>
                  <a:schemeClr val="accent3">
                    <a:lumMod val="75000"/>
                  </a:schemeClr>
                </a:solidFill>
              </a:rPr>
              <a:t>University</a:t>
            </a:r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_tradnl" sz="900" dirty="0" err="1" smtClean="0">
                <a:solidFill>
                  <a:schemeClr val="accent3">
                    <a:lumMod val="75000"/>
                  </a:schemeClr>
                </a:solidFill>
              </a:rPr>
              <a:t>of</a:t>
            </a:r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_tradnl" sz="900" dirty="0" err="1" smtClean="0">
                <a:solidFill>
                  <a:schemeClr val="accent3">
                    <a:lumMod val="75000"/>
                  </a:schemeClr>
                </a:solidFill>
              </a:rPr>
              <a:t>New</a:t>
            </a:r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 York, </a:t>
            </a:r>
            <a:r>
              <a:rPr lang="es-ES_tradnl" sz="900" dirty="0" err="1" smtClean="0">
                <a:solidFill>
                  <a:schemeClr val="accent3">
                    <a:lumMod val="75000"/>
                  </a:schemeClr>
                </a:solidFill>
              </a:rPr>
              <a:t>College</a:t>
            </a:r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_tradnl" sz="900" dirty="0" err="1" smtClean="0">
                <a:solidFill>
                  <a:schemeClr val="accent3">
                    <a:lumMod val="75000"/>
                  </a:schemeClr>
                </a:solidFill>
              </a:rPr>
              <a:t>of</a:t>
            </a:r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_tradnl" sz="900" dirty="0" err="1" smtClean="0">
                <a:solidFill>
                  <a:schemeClr val="accent3">
                    <a:lumMod val="75000"/>
                  </a:schemeClr>
                </a:solidFill>
              </a:rPr>
              <a:t>Environmental</a:t>
            </a:r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_tradnl" sz="900" dirty="0" err="1" smtClean="0">
                <a:solidFill>
                  <a:schemeClr val="accent3">
                    <a:lumMod val="75000"/>
                  </a:schemeClr>
                </a:solidFill>
              </a:rPr>
              <a:t>Science</a:t>
            </a:r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_tradnl" sz="900" dirty="0" err="1" smtClean="0">
                <a:solidFill>
                  <a:schemeClr val="accent3">
                    <a:lumMod val="75000"/>
                  </a:schemeClr>
                </a:solidFill>
              </a:rPr>
              <a:t>and</a:t>
            </a:r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_tradnl" sz="900" dirty="0" err="1" smtClean="0">
                <a:solidFill>
                  <a:schemeClr val="accent3">
                    <a:lumMod val="75000"/>
                  </a:schemeClr>
                </a:solidFill>
              </a:rPr>
              <a:t>Forestry</a:t>
            </a:r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algn="just"/>
            <a:endParaRPr lang="en-US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0" algn="just"/>
            <a:r>
              <a:rPr lang="es-ES_tradnl" sz="900" b="1" dirty="0" err="1" smtClean="0">
                <a:solidFill>
                  <a:schemeClr val="accent3">
                    <a:lumMod val="75000"/>
                  </a:schemeClr>
                </a:solidFill>
              </a:rPr>
              <a:t>Cynnamon</a:t>
            </a:r>
            <a:r>
              <a:rPr lang="es-ES_tradnl" sz="9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_tradnl" sz="900" b="1" dirty="0" err="1" smtClean="0">
                <a:solidFill>
                  <a:schemeClr val="accent3">
                    <a:lumMod val="75000"/>
                  </a:schemeClr>
                </a:solidFill>
              </a:rPr>
              <a:t>Dobbs</a:t>
            </a:r>
            <a:r>
              <a:rPr lang="es-ES_tradnl" sz="900" b="1" dirty="0" smtClean="0">
                <a:solidFill>
                  <a:schemeClr val="accent3">
                    <a:lumMod val="75000"/>
                  </a:schemeClr>
                </a:solidFill>
              </a:rPr>
              <a:t> ,</a:t>
            </a:r>
            <a:r>
              <a:rPr lang="es-CL" sz="900" dirty="0" smtClean="0"/>
              <a:t> Ingeniero Forestal de la Universidad de Chile, </a:t>
            </a:r>
            <a:r>
              <a:rPr lang="es-CL" sz="900" dirty="0" err="1" smtClean="0"/>
              <a:t>MSc</a:t>
            </a:r>
            <a:r>
              <a:rPr lang="es-CL" sz="900" dirty="0" smtClean="0"/>
              <a:t> en Conservación y Recursos Forestales de la Universidad de Florida (USA) y  doctor de la Universidad de Melbourne (Australia).</a:t>
            </a:r>
          </a:p>
          <a:p>
            <a:pPr algn="just"/>
            <a:endParaRPr lang="es-ES_tradnl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s-ES_tradnl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s-ES_tradnl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ES_tradnl" sz="900" b="1" dirty="0" smtClean="0">
                <a:solidFill>
                  <a:schemeClr val="accent3">
                    <a:lumMod val="75000"/>
                  </a:schemeClr>
                </a:solidFill>
              </a:rPr>
              <a:t>Jaime Hernández ,</a:t>
            </a:r>
            <a:r>
              <a:rPr lang="es-CL" sz="900" dirty="0" smtClean="0"/>
              <a:t> Ingeniero Forestal de la Universidad de Chile, Doctor Ingeniero Montes, Universidad Politécnica de Madrid.</a:t>
            </a:r>
            <a:endParaRPr lang="es-ES_tradnl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s-ES_tradnl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s-ES_tradnl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s-ES_tradnl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s-ES_tradnl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s-ES_tradnl" sz="9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s-ES_tradnl" sz="900" b="1" dirty="0" smtClean="0">
                <a:solidFill>
                  <a:schemeClr val="accent3">
                    <a:lumMod val="75000"/>
                  </a:schemeClr>
                </a:solidFill>
              </a:rPr>
              <a:t>Manuel Rodríguez R</a:t>
            </a:r>
            <a:r>
              <a:rPr lang="es-ES_tradnl" sz="900" dirty="0" smtClean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es-ES" sz="900" b="1" dirty="0" smtClean="0"/>
              <a:t>Rodríguez</a:t>
            </a:r>
            <a:r>
              <a:rPr lang="es-ES" sz="900" dirty="0" smtClean="0"/>
              <a:t> </a:t>
            </a:r>
            <a:r>
              <a:rPr lang="es-ES" sz="900" dirty="0" err="1" smtClean="0"/>
              <a:t>Master</a:t>
            </a:r>
            <a:r>
              <a:rPr lang="es-ES" sz="900" dirty="0" smtClean="0"/>
              <a:t> of </a:t>
            </a:r>
            <a:r>
              <a:rPr lang="es-ES" sz="900" dirty="0" err="1" smtClean="0"/>
              <a:t>Science</a:t>
            </a:r>
            <a:r>
              <a:rPr lang="es-ES" sz="900" dirty="0" smtClean="0"/>
              <a:t> SUNY/ESF, USA. Ingeniero Forestal, Universidad de Chile. Director Programa </a:t>
            </a:r>
            <a:r>
              <a:rPr lang="es-ES" sz="900" dirty="0" err="1" smtClean="0"/>
              <a:t>Domeyko</a:t>
            </a:r>
            <a:r>
              <a:rPr lang="es-ES" sz="900" dirty="0" smtClean="0"/>
              <a:t>, Universidad de Chile: Contribución de las Áreas Urbanas en la Conservación de la  Biodiversidad. Coordinador Curso</a:t>
            </a:r>
            <a:endParaRPr lang="es-ES_tradnl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n-US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n-US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n-US" sz="9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n-US" sz="9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l="9000" t="3871" r="5571" b="6986"/>
          <a:stretch>
            <a:fillRect/>
          </a:stretch>
        </p:blipFill>
        <p:spPr>
          <a:xfrm>
            <a:off x="457200" y="684579"/>
            <a:ext cx="762000" cy="795130"/>
          </a:xfrm>
          <a:prstGeom prst="rect">
            <a:avLst/>
          </a:prstGeom>
        </p:spPr>
      </p:pic>
      <p:pic>
        <p:nvPicPr>
          <p:cNvPr id="2050" name="Picture 2" descr="http://www.gep.uchile.cl/images/Jaime%20Hernandez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7767" y="2519362"/>
            <a:ext cx="817633" cy="923925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457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2352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457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2352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3581400"/>
            <a:ext cx="838200" cy="796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" name="Picture 1" descr="C:\program files\qualcomm\eudora\attach\CynnamonDobbs.t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7767" y="1557130"/>
            <a:ext cx="741433" cy="879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295246"/>
            <a:ext cx="35052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PROGRAMA</a:t>
            </a:r>
          </a:p>
          <a:p>
            <a:endParaRPr lang="en-US" sz="900" b="1" dirty="0" smtClean="0">
              <a:solidFill>
                <a:schemeClr val="accent3"/>
              </a:solidFill>
            </a:endParaRPr>
          </a:p>
          <a:p>
            <a:endParaRPr lang="en-US" sz="900" b="1" dirty="0" smtClean="0">
              <a:solidFill>
                <a:schemeClr val="accent3"/>
              </a:solidFill>
            </a:endParaRPr>
          </a:p>
          <a:p>
            <a:endParaRPr lang="en-US" sz="900" b="1" dirty="0" smtClean="0">
              <a:solidFill>
                <a:schemeClr val="accent3"/>
              </a:solidFill>
            </a:endParaRPr>
          </a:p>
          <a:p>
            <a:endParaRPr lang="en-US" sz="900" b="1" dirty="0" smtClean="0">
              <a:solidFill>
                <a:schemeClr val="accent3"/>
              </a:solidFill>
            </a:endParaRPr>
          </a:p>
          <a:p>
            <a:endParaRPr lang="en-US" sz="900" b="1" dirty="0" smtClean="0">
              <a:solidFill>
                <a:schemeClr val="accent3"/>
              </a:solidFill>
            </a:endParaRPr>
          </a:p>
          <a:p>
            <a:endParaRPr lang="en-US" sz="900" dirty="0" smtClean="0">
              <a:solidFill>
                <a:schemeClr val="accent3"/>
              </a:solidFill>
            </a:endParaRPr>
          </a:p>
          <a:p>
            <a:endParaRPr lang="en-US" sz="1000" dirty="0">
              <a:solidFill>
                <a:schemeClr val="accent3"/>
              </a:solidFill>
            </a:endParaRPr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52400" y="762000"/>
          <a:ext cx="4419600" cy="2895600"/>
        </p:xfrm>
        <a:graphic>
          <a:graphicData uri="http://schemas.openxmlformats.org/presentationml/2006/ole">
            <p:oleObj spid="_x0000_s1029" name="Hoja de cálculo" r:id="rId3" imgW="8753543" imgH="3057525" progId="Excel.Sheet.12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3336</TotalTime>
  <Words>240</Words>
  <Application>Microsoft Office PowerPoint</Application>
  <PresentationFormat>Personalizado</PresentationFormat>
  <Paragraphs>85</Paragraphs>
  <Slides>6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8" baseType="lpstr">
      <vt:lpstr>Office Theme</vt:lpstr>
      <vt:lpstr>Hoja de cálculo</vt:lpstr>
      <vt:lpstr>Diapositiva 1</vt:lpstr>
      <vt:lpstr>Diapositiva 2</vt:lpstr>
      <vt:lpstr>Diapositiva 3</vt:lpstr>
      <vt:lpstr>Diapositiva 4</vt:lpstr>
      <vt:lpstr>Diapositiva 5</vt:lpstr>
      <vt:lpstr>Diapositiva 6</vt:lpstr>
    </vt:vector>
  </TitlesOfParts>
  <Company>SUNY ESF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Barbara Rodriguez</dc:creator>
  <cp:lastModifiedBy>Acer3</cp:lastModifiedBy>
  <cp:revision>82</cp:revision>
  <cp:lastPrinted>2011-06-14T04:36:24Z</cp:lastPrinted>
  <dcterms:created xsi:type="dcterms:W3CDTF">2011-07-18T03:33:47Z</dcterms:created>
  <dcterms:modified xsi:type="dcterms:W3CDTF">2014-07-08T15:54:49Z</dcterms:modified>
</cp:coreProperties>
</file>