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7" r:id="rId2"/>
    <p:sldId id="278" r:id="rId3"/>
    <p:sldId id="280" r:id="rId4"/>
    <p:sldId id="279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Zapf Dingbats" charset="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Zapf Dingbats" charset="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Zapf Dingbats" charset="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Zapf Dingbats" charset="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Zapf Dingbats" charset="2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Zapf Dingbats" charset="2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Zapf Dingbats" charset="2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Zapf Dingbats" charset="2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Zapf Dingbats" charset="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6699"/>
    <a:srgbClr val="00FF00"/>
    <a:srgbClr val="FFCC66"/>
    <a:srgbClr val="CCECFF"/>
    <a:srgbClr val="FFCC00"/>
    <a:srgbClr val="66CCFF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595" autoAdjust="0"/>
  </p:normalViewPr>
  <p:slideViewPr>
    <p:cSldViewPr snapToGrid="0">
      <p:cViewPr varScale="1">
        <p:scale>
          <a:sx n="84" d="100"/>
          <a:sy n="84" d="100"/>
        </p:scale>
        <p:origin x="-11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" charset="0"/>
              </a:defRPr>
            </a:lvl1pPr>
          </a:lstStyle>
          <a:p>
            <a:fld id="{3036E211-811E-46B1-A128-6AA6D121DA8C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DFAE8D-38C8-4CF7-AFB3-7E63E9B8FAB9}" type="slidenum">
              <a:rPr lang="en-US"/>
              <a:pPr/>
              <a:t>1</a:t>
            </a:fld>
            <a:endParaRPr lang="en-US"/>
          </a:p>
        </p:txBody>
      </p:sp>
      <p:sp>
        <p:nvSpPr>
          <p:cNvPr id="1095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36135-178F-46E3-9565-B8B8A0AE688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4B3BC-EAEC-472E-B1D8-E1A369A5E03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275E8-18C4-4020-8358-95503DAA6A8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3375CB-E330-4A50-84C9-3A1B85DA2C5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2433E-2BC1-4FE6-9593-2B5C2970BF2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6E3A2-AFEB-45A7-99E5-195768C72C3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79E9DD-731C-43FB-A879-7355648C67F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51561E-6BFD-493A-B7CB-364AE69F6B6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8867E-2949-4708-AB14-562BF5F8734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88B62-2D21-4FEB-A77C-64A0B324673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5559E-ECEC-4CB1-BEE6-2080B0AD2A3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B60DE-92FB-4730-BDCE-DE09FFFE6D9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" charset="0"/>
              </a:defRPr>
            </a:lvl1pPr>
          </a:lstStyle>
          <a:p>
            <a:fld id="{F314244C-E0ED-47D8-926B-0BE7C49505C1}" type="slidenum">
              <a:rPr lang="en-US"/>
              <a:pPr/>
              <a:t>‹Nº›</a:t>
            </a:fld>
            <a:endParaRPr lang="en-US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6875" y="5937250"/>
            <a:ext cx="674688" cy="612775"/>
          </a:xfrm>
          <a:prstGeom prst="rect">
            <a:avLst/>
          </a:prstGeom>
          <a:noFill/>
        </p:spPr>
      </p:pic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1028700" y="6000750"/>
            <a:ext cx="1776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85000"/>
              </a:lnSpc>
            </a:pPr>
            <a:r>
              <a:rPr lang="en-US" sz="1100">
                <a:solidFill>
                  <a:srgbClr val="66CCFF"/>
                </a:solidFill>
                <a:latin typeface="Arial Black" pitchFamily="34" charset="0"/>
              </a:rPr>
              <a:t>Organización</a:t>
            </a:r>
          </a:p>
          <a:p>
            <a:pPr>
              <a:lnSpc>
                <a:spcPct val="85000"/>
              </a:lnSpc>
            </a:pPr>
            <a:r>
              <a:rPr lang="en-US" sz="1100">
                <a:solidFill>
                  <a:srgbClr val="66CCFF"/>
                </a:solidFill>
                <a:latin typeface="Arial Black" pitchFamily="34" charset="0"/>
              </a:rPr>
              <a:t>Panamericana</a:t>
            </a:r>
          </a:p>
          <a:p>
            <a:pPr>
              <a:lnSpc>
                <a:spcPct val="85000"/>
              </a:lnSpc>
            </a:pPr>
            <a:r>
              <a:rPr lang="en-US" sz="1100">
                <a:solidFill>
                  <a:srgbClr val="66CCFF"/>
                </a:solidFill>
                <a:latin typeface="Arial Black" pitchFamily="34" charset="0"/>
              </a:rPr>
              <a:t>de la Salud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CC00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CC00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CC00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CC00"/>
          </a:solidFill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CC00"/>
          </a:solidFill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CC00"/>
          </a:solidFill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CC00"/>
          </a:solidFill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CC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700">
                <a:solidFill>
                  <a:schemeClr val="accent2"/>
                </a:solidFill>
              </a:rPr>
              <a:t>.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600"/>
              <a:t>.</a:t>
            </a:r>
            <a:endParaRPr lang="en-US"/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</p:spPr>
      </p:pic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611563" y="3429000"/>
            <a:ext cx="4525962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>
                <a:solidFill>
                  <a:schemeClr val="bg1"/>
                </a:solidFill>
                <a:latin typeface="Arial Unicode MS" pitchFamily="34" charset="-128"/>
              </a:rPr>
              <a:t>Information Knowledge Management</a:t>
            </a:r>
          </a:p>
          <a:p>
            <a:pPr algn="ctr">
              <a:spcBef>
                <a:spcPct val="50000"/>
              </a:spcBef>
            </a:pPr>
            <a:r>
              <a:rPr lang="es-MX" b="1">
                <a:solidFill>
                  <a:schemeClr val="bg1"/>
                </a:solidFill>
                <a:latin typeface="Arial Unicode MS" pitchFamily="34" charset="-128"/>
              </a:rPr>
              <a:t>Evolution of Bioethics</a:t>
            </a:r>
          </a:p>
          <a:p>
            <a:pPr>
              <a:spcBef>
                <a:spcPct val="50000"/>
              </a:spcBef>
            </a:pPr>
            <a:endParaRPr lang="es-MX" b="1">
              <a:solidFill>
                <a:schemeClr val="bg1"/>
              </a:solidFill>
              <a:latin typeface="Arial Unicode MS" pitchFamily="34" charset="-128"/>
            </a:endParaRPr>
          </a:p>
          <a:p>
            <a:pPr algn="r">
              <a:spcBef>
                <a:spcPct val="50000"/>
              </a:spcBef>
            </a:pPr>
            <a:r>
              <a:rPr lang="es-MX" sz="1400" b="1">
                <a:solidFill>
                  <a:schemeClr val="bg1"/>
                </a:solidFill>
                <a:latin typeface="Arial Unicode MS" pitchFamily="34" charset="-128"/>
              </a:rPr>
              <a:t>Dr. Richard Van West-Charles</a:t>
            </a:r>
            <a:endParaRPr lang="es-ES" sz="1400" b="1">
              <a:solidFill>
                <a:schemeClr val="bg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 </a:t>
            </a:r>
            <a:endParaRPr lang="es-E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5875"/>
            <a:ext cx="7772400" cy="4810125"/>
          </a:xfrm>
        </p:spPr>
        <p:txBody>
          <a:bodyPr/>
          <a:lstStyle/>
          <a:p>
            <a:r>
              <a:rPr lang="es-MX"/>
              <a:t>Compliance with laws and regulations that Prptect health and assure safety.</a:t>
            </a:r>
          </a:p>
          <a:p>
            <a:r>
              <a:rPr lang="es-MX"/>
              <a:t>Linking people with health services and guaranteeing health service delivery.</a:t>
            </a:r>
          </a:p>
          <a:p>
            <a:r>
              <a:rPr lang="es-MX"/>
              <a:t>Guaranteeing competent human resources for public health and individual health care.</a:t>
            </a:r>
          </a:p>
          <a:p>
            <a:r>
              <a:rPr lang="es-MX"/>
              <a:t>Evaluating the effectiveness, access to, and quality of personal and public health services.</a:t>
            </a:r>
          </a:p>
          <a:p>
            <a:r>
              <a:rPr lang="es-MX"/>
              <a:t>Research on news approaches and innovation solutions for health problem.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Research</a:t>
            </a:r>
            <a:endParaRPr lang="es-E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MX"/>
              <a:t>Core Function – Not yet achieved or understood as a</a:t>
            </a:r>
          </a:p>
          <a:p>
            <a:pPr>
              <a:buFontTx/>
              <a:buNone/>
            </a:pPr>
            <a:r>
              <a:rPr lang="es-MX"/>
              <a:t>core function</a:t>
            </a:r>
          </a:p>
          <a:p>
            <a:r>
              <a:rPr lang="es-MX"/>
              <a:t>Process and approach needs review</a:t>
            </a:r>
          </a:p>
          <a:p>
            <a:r>
              <a:rPr lang="es-MX"/>
              <a:t>Ethical Review Boards – Role &amp; Responsabilities not well defined</a:t>
            </a:r>
          </a:p>
          <a:p>
            <a:r>
              <a:rPr lang="es-MX"/>
              <a:t>Intelectual properties / Informed consent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Regional Programme</a:t>
            </a:r>
            <a:endParaRPr lang="es-E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Needs to heighten awareness of Bioethics as cross</a:t>
            </a:r>
          </a:p>
          <a:p>
            <a:pPr>
              <a:buFontTx/>
              <a:buNone/>
            </a:pPr>
            <a:r>
              <a:rPr lang="es-MX"/>
              <a:t>    cutting discipline for health and development.</a:t>
            </a:r>
          </a:p>
          <a:p>
            <a:r>
              <a:rPr lang="es-MX"/>
              <a:t>Understanding of the relevance of Bioethics for efficient and effective health systems.</a:t>
            </a:r>
          </a:p>
          <a:p>
            <a:r>
              <a:rPr lang="es-MX"/>
              <a:t>Build capacity among the member states.</a:t>
            </a:r>
          </a:p>
          <a:p>
            <a:r>
              <a:rPr lang="es-MX"/>
              <a:t>Promote organizational and institutional processes for application of Bioethics.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Sensitize member states to bioethical implications of research at the global level.</a:t>
            </a:r>
            <a:endParaRPr lang="es-ES"/>
          </a:p>
          <a:p>
            <a:r>
              <a:rPr lang="es-MX"/>
              <a:t>Be a forum to access  information and knowledge – VHL, etc. – Consider various means of communications.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Human Genetics / Genomics</a:t>
            </a:r>
          </a:p>
          <a:p>
            <a:endParaRPr lang="es-MX"/>
          </a:p>
          <a:p>
            <a:r>
              <a:rPr lang="es-MX"/>
              <a:t>Health Care Ethics</a:t>
            </a:r>
          </a:p>
          <a:p>
            <a:endParaRPr lang="es-MX"/>
          </a:p>
          <a:p>
            <a:r>
              <a:rPr lang="es-MX"/>
              <a:t>Research Ethics</a:t>
            </a:r>
          </a:p>
          <a:p>
            <a:endParaRPr lang="es-MX"/>
          </a:p>
          <a:p>
            <a:r>
              <a:rPr lang="es-MX"/>
              <a:t>Biotechnology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Public Health Ethics</a:t>
            </a:r>
            <a:endParaRPr lang="es-E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Health Sector Reform</a:t>
            </a:r>
          </a:p>
          <a:p>
            <a:r>
              <a:rPr lang="es-MX"/>
              <a:t>Resource Allocation</a:t>
            </a:r>
          </a:p>
          <a:p>
            <a:r>
              <a:rPr lang="es-MX"/>
              <a:t>Inequities</a:t>
            </a:r>
          </a:p>
          <a:p>
            <a:endParaRPr lang="es-MX"/>
          </a:p>
          <a:p>
            <a:r>
              <a:rPr lang="es-MX"/>
              <a:t>Health Awareness within the Organization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Evolution of Bioethics</a:t>
            </a:r>
            <a:endParaRPr lang="es-E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(i)	Paradigm</a:t>
            </a:r>
            <a:r>
              <a:rPr lang="es-MX"/>
              <a:t> of Traditional Medical Ethics</a:t>
            </a:r>
          </a:p>
          <a:p>
            <a:endParaRPr lang="es-MX"/>
          </a:p>
          <a:p>
            <a:pPr>
              <a:buFontTx/>
              <a:buNone/>
            </a:pPr>
            <a:r>
              <a:rPr lang="es-MX"/>
              <a:t>(ii) Biomedical Ethics</a:t>
            </a:r>
          </a:p>
          <a:p>
            <a:endParaRPr lang="es-MX"/>
          </a:p>
          <a:p>
            <a:pPr>
              <a:buFontTx/>
              <a:buNone/>
            </a:pPr>
            <a:r>
              <a:rPr lang="es-MX"/>
              <a:t>(iii)Public Health Ethics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Domain of Bioethics</a:t>
            </a:r>
            <a:endParaRPr lang="es-ES"/>
          </a:p>
        </p:txBody>
      </p:sp>
      <p:graphicFrame>
        <p:nvGraphicFramePr>
          <p:cNvPr id="112669" name="Group 29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3246439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1138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 Bold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 Bold" charset="0"/>
                        </a:rPr>
                        <a:t>Biomedical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 Bold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 Bold" charset="0"/>
                        </a:rPr>
                        <a:t>Public Health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 Bold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4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 Bold" charset="0"/>
                        </a:rPr>
                        <a:t>Individual Level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 Bold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 Bold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 Bold" charset="0"/>
                        </a:rPr>
                        <a:t>+++++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 Bold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 Bold" charset="0"/>
                        </a:rPr>
                        <a:t>++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 Bold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3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 Bold" charset="0"/>
                        </a:rPr>
                        <a:t>Population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 Bold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 Bold" charset="0"/>
                        </a:rPr>
                        <a:t>++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 Bold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 Bold" charset="0"/>
                        </a:rPr>
                        <a:t>++++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 Bold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0800" dir="5400000" algn="ctr" rotWithShape="0">
              <a:schemeClr val="tx1"/>
            </a:outerShdw>
          </a:effectLst>
        </p:spPr>
        <p:txBody>
          <a:bodyPr/>
          <a:lstStyle/>
          <a:p>
            <a:r>
              <a:rPr lang="es-MX" sz="2400"/>
              <a:t>Health is Central to Development</a:t>
            </a:r>
            <a:br>
              <a:rPr lang="es-MX" sz="2400"/>
            </a:br>
            <a:r>
              <a:rPr lang="es-MX" sz="2400"/>
              <a:t/>
            </a:r>
            <a:br>
              <a:rPr lang="es-MX" sz="2400"/>
            </a:br>
            <a:endParaRPr lang="es-ES" sz="240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>
              <a:lnSpc>
                <a:spcPct val="90000"/>
              </a:lnSpc>
              <a:buFontTx/>
              <a:buNone/>
            </a:pPr>
            <a:r>
              <a:rPr lang="es-MX"/>
              <a:t>	Definition of Health </a:t>
            </a:r>
          </a:p>
          <a:p>
            <a:pPr marL="495300" indent="-495300">
              <a:lnSpc>
                <a:spcPct val="90000"/>
              </a:lnSpc>
              <a:buFontTx/>
              <a:buNone/>
            </a:pPr>
            <a:endParaRPr lang="es-MX"/>
          </a:p>
          <a:p>
            <a:pPr marL="495300" indent="-495300">
              <a:lnSpc>
                <a:spcPct val="90000"/>
              </a:lnSpc>
              <a:buFontTx/>
              <a:buNone/>
            </a:pPr>
            <a:r>
              <a:rPr lang="es-MX"/>
              <a:t>(i)	WHO:</a:t>
            </a:r>
          </a:p>
          <a:p>
            <a:pPr marL="495300" indent="-495300">
              <a:lnSpc>
                <a:spcPct val="90000"/>
              </a:lnSpc>
              <a:buFontTx/>
              <a:buNone/>
            </a:pPr>
            <a:r>
              <a:rPr lang="es-MX"/>
              <a:t>	Health is a state of complete physical, mental and social well being, deals with the absence of illness and disease.</a:t>
            </a:r>
          </a:p>
          <a:p>
            <a:pPr marL="495300" indent="-495300">
              <a:lnSpc>
                <a:spcPct val="90000"/>
              </a:lnSpc>
              <a:buFontTx/>
              <a:buNone/>
            </a:pPr>
            <a:endParaRPr lang="es-MX"/>
          </a:p>
          <a:p>
            <a:pPr marL="495300" indent="-495300">
              <a:lnSpc>
                <a:spcPct val="90000"/>
              </a:lnSpc>
              <a:buFontTx/>
              <a:buNone/>
            </a:pPr>
            <a:r>
              <a:rPr lang="es-MX"/>
              <a:t>(ii)	IOM</a:t>
            </a:r>
          </a:p>
          <a:p>
            <a:pPr marL="495300" indent="-495300">
              <a:lnSpc>
                <a:spcPct val="90000"/>
              </a:lnSpc>
              <a:buFontTx/>
              <a:buNone/>
            </a:pPr>
            <a:r>
              <a:rPr lang="es-MX"/>
              <a:t>	Public Health is what  we as a society do collectively    to assure the conditions for people to be healthy.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66838"/>
            <a:ext cx="7772400" cy="4114800"/>
          </a:xfrm>
        </p:spPr>
        <p:txBody>
          <a:bodyPr/>
          <a:lstStyle/>
          <a:p>
            <a:pPr marL="495300" indent="-495300">
              <a:buFontTx/>
              <a:buNone/>
            </a:pPr>
            <a:r>
              <a:rPr lang="es-MX" sz="2000"/>
              <a:t>Who’s  Definition Places the Focus at the</a:t>
            </a:r>
          </a:p>
          <a:p>
            <a:pPr marL="495300" indent="-495300"/>
            <a:r>
              <a:rPr lang="es-MX" sz="2000"/>
              <a:t>Individual</a:t>
            </a:r>
          </a:p>
          <a:p>
            <a:pPr marL="495300" indent="-495300"/>
            <a:r>
              <a:rPr lang="es-MX" sz="2000"/>
              <a:t>Population level.</a:t>
            </a:r>
          </a:p>
          <a:p>
            <a:pPr marL="495300" indent="-495300"/>
            <a:endParaRPr lang="es-MX" sz="2000"/>
          </a:p>
          <a:p>
            <a:pPr marL="495300" indent="-495300">
              <a:buFontTx/>
              <a:buNone/>
            </a:pPr>
            <a:r>
              <a:rPr lang="es-MX" sz="2000"/>
              <a:t>IOM – Focuses on the Collective</a:t>
            </a:r>
          </a:p>
          <a:p>
            <a:pPr marL="495300" indent="-495300">
              <a:buFontTx/>
              <a:buNone/>
            </a:pPr>
            <a:endParaRPr lang="es-MX" sz="2000"/>
          </a:p>
          <a:p>
            <a:pPr marL="495300" indent="-495300">
              <a:buFontTx/>
              <a:buNone/>
            </a:pPr>
            <a:r>
              <a:rPr lang="es-MX" sz="2000"/>
              <a:t>Bioethics is relevant to both definitions but the difficulty</a:t>
            </a:r>
          </a:p>
          <a:p>
            <a:pPr marL="495300" indent="-495300">
              <a:buFontTx/>
              <a:buNone/>
            </a:pPr>
            <a:r>
              <a:rPr lang="es-MX" sz="2000"/>
              <a:t>is in the details which makes Bioethics  critical  as to how </a:t>
            </a:r>
          </a:p>
          <a:p>
            <a:pPr marL="495300" indent="-495300">
              <a:buFontTx/>
              <a:buNone/>
            </a:pPr>
            <a:r>
              <a:rPr lang="es-MX" sz="2000"/>
              <a:t>we operationalise.									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Declaration of Human Rights (Art.:25)</a:t>
            </a:r>
            <a:endParaRPr lang="es-E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/>
              <a:t>Acknowledges right to health as a component of a standard for humans, adequate for health and well being.</a:t>
            </a:r>
          </a:p>
          <a:p>
            <a:endParaRPr lang="es-MX" b="1"/>
          </a:p>
          <a:p>
            <a:r>
              <a:rPr lang="es-MX" b="1"/>
              <a:t>Likewise the International Convenant on Economic, Social and Cultural Rights adapts health as a human right.</a:t>
            </a:r>
            <a:endParaRPr lang="es-E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/>
              <a:t>Application of these Definitions and statement highlights the importance of Bioethics	</a:t>
            </a:r>
            <a:endParaRPr lang="es-ES" sz="240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Additionally – Road to democracy demands</a:t>
            </a:r>
          </a:p>
          <a:p>
            <a:r>
              <a:rPr lang="es-MX"/>
              <a:t>Access to information for informed decision making.</a:t>
            </a:r>
          </a:p>
          <a:p>
            <a:r>
              <a:rPr lang="es-MX"/>
              <a:t>Agency relationship diminishing</a:t>
            </a:r>
          </a:p>
          <a:p>
            <a:r>
              <a:rPr lang="es-MX"/>
              <a:t>Consumer empowerment is an important Bioethical Issue</a:t>
            </a:r>
          </a:p>
          <a:p>
            <a:r>
              <a:rPr lang="es-MX"/>
              <a:t>Rights and responsabilities – bear Ethical implications.</a:t>
            </a:r>
          </a:p>
          <a:p>
            <a:pPr>
              <a:buFontTx/>
              <a:buNone/>
            </a:pPr>
            <a:endParaRPr lang="es-MX"/>
          </a:p>
          <a:p>
            <a:pPr>
              <a:buFontTx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Access to Information and Knowledge</a:t>
            </a:r>
            <a:endParaRPr lang="es-E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Critical for the operational aspects of the Definitions:</a:t>
            </a:r>
          </a:p>
          <a:p>
            <a:r>
              <a:rPr lang="es-MX"/>
              <a:t>Institutional – Individual level</a:t>
            </a:r>
          </a:p>
          <a:p>
            <a:r>
              <a:rPr lang="es-MX"/>
              <a:t>Community – Population level</a:t>
            </a:r>
          </a:p>
          <a:p>
            <a:pPr>
              <a:buFontTx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Essential Public Health Function</a:t>
            </a:r>
            <a:endParaRPr lang="es-E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66875"/>
            <a:ext cx="7772400" cy="4429125"/>
          </a:xfrm>
        </p:spPr>
        <p:txBody>
          <a:bodyPr/>
          <a:lstStyle/>
          <a:p>
            <a:r>
              <a:rPr lang="es-MX"/>
              <a:t>Monitor health status to  identify Community Health Problems.</a:t>
            </a:r>
          </a:p>
          <a:p>
            <a:r>
              <a:rPr lang="es-MX"/>
              <a:t>Diagnosing and investigating health problems and risks in community.</a:t>
            </a:r>
          </a:p>
          <a:p>
            <a:r>
              <a:rPr lang="es-MX"/>
              <a:t>Providing information and education on health topics and empowering people.</a:t>
            </a:r>
          </a:p>
          <a:p>
            <a:r>
              <a:rPr lang="es-MX"/>
              <a:t>Modifying the Community Associations to identify and solve health problems.</a:t>
            </a:r>
          </a:p>
          <a:p>
            <a:r>
              <a:rPr lang="es-MX"/>
              <a:t>Divulging policies and plans to support individual and collective health.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 Narrow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Zapf Dingbats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Zapf Dingbats" charset="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447</Words>
  <Application>Microsoft Office PowerPoint</Application>
  <PresentationFormat>Presentación en pantalla (4:3)</PresentationFormat>
  <Paragraphs>92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Times</vt:lpstr>
      <vt:lpstr>Arial Black</vt:lpstr>
      <vt:lpstr>Arial Narrow Bold</vt:lpstr>
      <vt:lpstr>Arial Unicode MS</vt:lpstr>
      <vt:lpstr>Zapf Dingbats</vt:lpstr>
      <vt:lpstr>Default Design</vt:lpstr>
      <vt:lpstr>.</vt:lpstr>
      <vt:lpstr>Evolution of Bioethics</vt:lpstr>
      <vt:lpstr>Domain of Bioethics</vt:lpstr>
      <vt:lpstr>Health is Central to Development  </vt:lpstr>
      <vt:lpstr>Diapositiva 5</vt:lpstr>
      <vt:lpstr>Declaration of Human Rights (Art.:25)</vt:lpstr>
      <vt:lpstr>Application of these Definitions and statement highlights the importance of Bioethics </vt:lpstr>
      <vt:lpstr>Access to Information and Knowledge</vt:lpstr>
      <vt:lpstr>Essential Public Health Function</vt:lpstr>
      <vt:lpstr> </vt:lpstr>
      <vt:lpstr>Research</vt:lpstr>
      <vt:lpstr>Regional Programme</vt:lpstr>
      <vt:lpstr>Diapositiva 13</vt:lpstr>
      <vt:lpstr>Diapositiva 14</vt:lpstr>
      <vt:lpstr>Public Health Ethics</vt:lpstr>
    </vt:vector>
  </TitlesOfParts>
  <Company>Pan American Health 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Alex Winder</dc:creator>
  <cp:lastModifiedBy>pamaguay</cp:lastModifiedBy>
  <cp:revision>22</cp:revision>
  <cp:lastPrinted>2003-03-27T16:08:31Z</cp:lastPrinted>
  <dcterms:created xsi:type="dcterms:W3CDTF">2003-04-10T12:57:20Z</dcterms:created>
  <dcterms:modified xsi:type="dcterms:W3CDTF">2011-11-02T19:38:44Z</dcterms:modified>
</cp:coreProperties>
</file>