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3" r:id="rId1"/>
  </p:sldMasterIdLst>
  <p:notesMasterIdLst>
    <p:notesMasterId r:id="rId31"/>
  </p:notesMasterIdLst>
  <p:sldIdLst>
    <p:sldId id="285"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6" r:id="rId30"/>
  </p:sldIdLst>
  <p:sldSz cx="9144000" cy="6858000" type="screen4x3"/>
  <p:notesSz cx="9296400" cy="7010400"/>
  <p:embeddedFontLst>
    <p:embeddedFont>
      <p:font typeface="Verdana" panose="020B0604030504040204" pitchFamily="34" charset="0"/>
      <p:regular r:id="rId32"/>
      <p:bold r:id="rId33"/>
      <p:italic r:id="rId34"/>
      <p:boldItalic r:id="rId35"/>
    </p:embeddedFont>
    <p:embeddedFont>
      <p:font typeface="Calibri" panose="020F0502020204030204" pitchFamily="34" charset="0"/>
      <p:regular r:id="rId36"/>
      <p:bold r:id="rId37"/>
      <p:italic r:id="rId38"/>
      <p:boldItalic r:id="rId39"/>
    </p:embeddedFont>
    <p:embeddedFont>
      <p:font typeface="Open Sans" panose="020B0606030504020204" pitchFamily="34" charset="0"/>
      <p:regular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4">
          <p15:clr>
            <a:srgbClr val="000000"/>
          </p15:clr>
        </p15:guide>
        <p15:guide id="2" pos="3">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2" roundtripDataSignature="AMtx7mj/pt23KnQ0XWq7mQ430Wn9FpDS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CDA9CAB2-AADC-4650-A6DF-837622B3B21B}">
  <a:tblStyle styleId="{CDA9CAB2-AADC-4650-A6DF-837622B3B21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40" d="100"/>
          <a:sy n="140" d="100"/>
        </p:scale>
        <p:origin x="-804" y="210"/>
      </p:cViewPr>
      <p:guideLst>
        <p:guide orient="horz" pos="-4"/>
        <p:guide pos="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3.fntdata"/><Relationship Id="rId42"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029075" cy="350838"/>
          </a:xfrm>
          <a:prstGeom prst="rect">
            <a:avLst/>
          </a:prstGeom>
          <a:noFill/>
          <a:ln>
            <a:noFill/>
          </a:ln>
        </p:spPr>
        <p:txBody>
          <a:bodyPr spcFirstLastPara="1" wrap="square" lIns="93150" tIns="46575" rIns="93150" bIns="4657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5265738" y="0"/>
            <a:ext cx="4029075" cy="350838"/>
          </a:xfrm>
          <a:prstGeom prst="rect">
            <a:avLst/>
          </a:prstGeom>
          <a:noFill/>
          <a:ln>
            <a:noFill/>
          </a:ln>
        </p:spPr>
        <p:txBody>
          <a:bodyPr spcFirstLastPara="1" wrap="square" lIns="93150" tIns="46575" rIns="93150" bIns="4657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rm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657975"/>
            <a:ext cx="4029075" cy="350838"/>
          </a:xfrm>
          <a:prstGeom prst="rect">
            <a:avLst/>
          </a:prstGeom>
          <a:noFill/>
          <a:ln>
            <a:noFill/>
          </a:ln>
        </p:spPr>
        <p:txBody>
          <a:bodyPr spcFirstLastPara="1" wrap="square" lIns="93150" tIns="46575" rIns="93150" bIns="4657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5265738" y="6657975"/>
            <a:ext cx="4029075" cy="350838"/>
          </a:xfrm>
          <a:prstGeom prst="rect">
            <a:avLst/>
          </a:prstGeom>
          <a:noFill/>
          <a:ln>
            <a:noFill/>
          </a:ln>
        </p:spPr>
        <p:txBody>
          <a:bodyPr spcFirstLastPara="1" wrap="square" lIns="93150" tIns="46575" rIns="93150"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s-CL"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834392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2: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199" name="Google Shape;199;p2: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3072faccbb5_0_114: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25" name="Google Shape;325;g3072faccbb5_0_114: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4: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30" name="Google Shape;330;p14: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072faccbb5_0_106: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38" name="Google Shape;338;g3072faccbb5_0_106: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3072faccbb5_0_94: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46" name="Google Shape;346;g3072faccbb5_0_94: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072faccbb5_0_87: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54" name="Google Shape;354;g3072faccbb5_0_87: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3072faccbb5_0_45: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61" name="Google Shape;361;g3072faccbb5_0_45: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3072faccbb5_0_53: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70" name="Google Shape;370;g3072faccbb5_0_53: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3072faccbb5_0_61: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78" name="Google Shape;378;g3072faccbb5_0_61: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3072faccbb5_0_76: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86" name="Google Shape;386;g3072faccbb5_0_76: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3072faccbb5_0_69: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395" name="Google Shape;395;g3072faccbb5_0_69: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5: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12" name="Google Shape;212;p15: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3072faccbb5_0_129: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03" name="Google Shape;403;g3072faccbb5_0_129: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3072faccbb5_0_179: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13" name="Google Shape;413;g3072faccbb5_0_179: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3072faccbb5_0_154: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24" name="Google Shape;424;g3072faccbb5_0_154: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3072faccbb5_0_165: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33" name="Google Shape;433;g3072faccbb5_0_165: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3072faccbb5_0_191: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41" name="Google Shape;441;g3072faccbb5_0_191: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3072faccbb5_0_203: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51" name="Google Shape;451;g3072faccbb5_0_203: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3072faccbb5_0_142: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59" name="Google Shape;459;g3072faccbb5_0_142: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3072faccbb5_0_136: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466" name="Google Shape;466;g3072faccbb5_0_136: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072faccbb5_0_0:notes"/>
          <p:cNvSpPr txBox="1">
            <a:spLocks noGrp="1"/>
          </p:cNvSpPr>
          <p:nvPr>
            <p:ph type="body" idx="1"/>
          </p:nvPr>
        </p:nvSpPr>
        <p:spPr>
          <a:xfrm>
            <a:off x="930275" y="3330575"/>
            <a:ext cx="7435800" cy="3154500"/>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19" name="Google Shape;219;g3072faccbb5_0_0: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7: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46" name="Google Shape;246;p7: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0: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67" name="Google Shape;267;p10: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9: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75" name="Google Shape;275;p19: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1: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82" name="Google Shape;282;p11: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20: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89" name="Google Shape;289;p20: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8:notes"/>
          <p:cNvSpPr txBox="1">
            <a:spLocks noGrp="1"/>
          </p:cNvSpPr>
          <p:nvPr>
            <p:ph type="body" idx="1"/>
          </p:nvPr>
        </p:nvSpPr>
        <p:spPr>
          <a:xfrm>
            <a:off x="930275" y="3330575"/>
            <a:ext cx="7435850" cy="3154363"/>
          </a:xfrm>
          <a:prstGeom prst="rect">
            <a:avLst/>
          </a:prstGeom>
          <a:noFill/>
          <a:ln>
            <a:noFill/>
          </a:ln>
        </p:spPr>
        <p:txBody>
          <a:bodyPr spcFirstLastPara="1" wrap="square" lIns="93150" tIns="46575" rIns="93150" bIns="46575" anchor="t" anchorCtr="0">
            <a:noAutofit/>
          </a:bodyPr>
          <a:lstStyle/>
          <a:p>
            <a:pPr marL="0" lvl="0" indent="0" algn="l" rtl="0">
              <a:lnSpc>
                <a:spcPct val="100000"/>
              </a:lnSpc>
              <a:spcBef>
                <a:spcPts val="360"/>
              </a:spcBef>
              <a:spcAft>
                <a:spcPts val="0"/>
              </a:spcAft>
              <a:buSzPts val="1400"/>
              <a:buNone/>
            </a:pPr>
            <a:endParaRPr/>
          </a:p>
        </p:txBody>
      </p:sp>
      <p:sp>
        <p:nvSpPr>
          <p:cNvPr id="296" name="Google Shape;296;p8:notes"/>
          <p:cNvSpPr>
            <a:spLocks noGrp="1" noRot="1" noChangeAspect="1"/>
          </p:cNvSpPr>
          <p:nvPr>
            <p:ph type="sldImg" idx="2"/>
          </p:nvPr>
        </p:nvSpPr>
        <p:spPr>
          <a:xfrm>
            <a:off x="2895600" y="525463"/>
            <a:ext cx="3505200" cy="2628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27"/>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7"/>
          <p:cNvSpPr txBox="1">
            <a:spLocks noGrp="1"/>
          </p:cNvSpPr>
          <p:nvPr>
            <p:ph type="body" idx="1"/>
          </p:nvPr>
        </p:nvSpPr>
        <p:spPr>
          <a:xfrm>
            <a:off x="152400" y="1477963"/>
            <a:ext cx="8177213" cy="4525962"/>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rgbClr val="595959"/>
              </a:buClr>
              <a:buSzPts val="1800"/>
              <a:buChar char="•"/>
              <a:defRPr/>
            </a:lvl1pPr>
            <a:lvl2pPr marL="914400" lvl="1" indent="-342900" algn="l">
              <a:lnSpc>
                <a:spcPct val="100000"/>
              </a:lnSpc>
              <a:spcBef>
                <a:spcPts val="360"/>
              </a:spcBef>
              <a:spcAft>
                <a:spcPts val="0"/>
              </a:spcAft>
              <a:buClr>
                <a:srgbClr val="595959"/>
              </a:buClr>
              <a:buSzPts val="1800"/>
              <a:buChar char="–"/>
              <a:defRPr/>
            </a:lvl2pPr>
            <a:lvl3pPr marL="1371600" lvl="2" indent="-342900" algn="l">
              <a:lnSpc>
                <a:spcPct val="100000"/>
              </a:lnSpc>
              <a:spcBef>
                <a:spcPts val="360"/>
              </a:spcBef>
              <a:spcAft>
                <a:spcPts val="0"/>
              </a:spcAft>
              <a:buClr>
                <a:srgbClr val="595959"/>
              </a:buClr>
              <a:buSzPts val="1800"/>
              <a:buChar char="•"/>
              <a:defRPr/>
            </a:lvl3pPr>
            <a:lvl4pPr marL="1828800" lvl="3" indent="-342900" algn="l">
              <a:lnSpc>
                <a:spcPct val="100000"/>
              </a:lnSpc>
              <a:spcBef>
                <a:spcPts val="360"/>
              </a:spcBef>
              <a:spcAft>
                <a:spcPts val="0"/>
              </a:spcAft>
              <a:buClr>
                <a:srgbClr val="595959"/>
              </a:buClr>
              <a:buSzPts val="1800"/>
              <a:buChar char="–"/>
              <a:defRPr/>
            </a:lvl4pPr>
            <a:lvl5pPr marL="2286000" lvl="4" indent="-342900" algn="l">
              <a:lnSpc>
                <a:spcPct val="100000"/>
              </a:lnSpc>
              <a:spcBef>
                <a:spcPts val="360"/>
              </a:spcBef>
              <a:spcAft>
                <a:spcPts val="0"/>
              </a:spcAft>
              <a:buClr>
                <a:srgbClr val="595959"/>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53" name="Google Shape;53;p27"/>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7"/>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2"/>
        <p:cNvGrpSpPr/>
        <p:nvPr/>
      </p:nvGrpSpPr>
      <p:grpSpPr>
        <a:xfrm>
          <a:off x="0" y="0"/>
          <a:ext cx="0" cy="0"/>
          <a:chOff x="0" y="0"/>
          <a:chExt cx="0" cy="0"/>
        </a:xfrm>
      </p:grpSpPr>
      <p:sp>
        <p:nvSpPr>
          <p:cNvPr id="103" name="Google Shape;103;p41"/>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41"/>
          <p:cNvSpPr txBox="1">
            <a:spLocks noGrp="1"/>
          </p:cNvSpPr>
          <p:nvPr>
            <p:ph type="body" idx="1"/>
          </p:nvPr>
        </p:nvSpPr>
        <p:spPr>
          <a:xfrm rot="5400000">
            <a:off x="1978026" y="-347662"/>
            <a:ext cx="4525962" cy="8177213"/>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rgbClr val="595959"/>
              </a:buClr>
              <a:buSzPts val="1800"/>
              <a:buChar char="•"/>
              <a:defRPr/>
            </a:lvl1pPr>
            <a:lvl2pPr marL="914400" lvl="1" indent="-342900" algn="l">
              <a:lnSpc>
                <a:spcPct val="100000"/>
              </a:lnSpc>
              <a:spcBef>
                <a:spcPts val="360"/>
              </a:spcBef>
              <a:spcAft>
                <a:spcPts val="0"/>
              </a:spcAft>
              <a:buClr>
                <a:srgbClr val="595959"/>
              </a:buClr>
              <a:buSzPts val="1800"/>
              <a:buChar char="–"/>
              <a:defRPr/>
            </a:lvl2pPr>
            <a:lvl3pPr marL="1371600" lvl="2" indent="-342900" algn="l">
              <a:lnSpc>
                <a:spcPct val="100000"/>
              </a:lnSpc>
              <a:spcBef>
                <a:spcPts val="360"/>
              </a:spcBef>
              <a:spcAft>
                <a:spcPts val="0"/>
              </a:spcAft>
              <a:buClr>
                <a:srgbClr val="595959"/>
              </a:buClr>
              <a:buSzPts val="1800"/>
              <a:buChar char="•"/>
              <a:defRPr/>
            </a:lvl3pPr>
            <a:lvl4pPr marL="1828800" lvl="3" indent="-342900" algn="l">
              <a:lnSpc>
                <a:spcPct val="100000"/>
              </a:lnSpc>
              <a:spcBef>
                <a:spcPts val="360"/>
              </a:spcBef>
              <a:spcAft>
                <a:spcPts val="0"/>
              </a:spcAft>
              <a:buClr>
                <a:srgbClr val="595959"/>
              </a:buClr>
              <a:buSzPts val="1800"/>
              <a:buChar char="–"/>
              <a:defRPr/>
            </a:lvl4pPr>
            <a:lvl5pPr marL="2286000" lvl="4" indent="-342900" algn="l">
              <a:lnSpc>
                <a:spcPct val="100000"/>
              </a:lnSpc>
              <a:spcBef>
                <a:spcPts val="360"/>
              </a:spcBef>
              <a:spcAft>
                <a:spcPts val="0"/>
              </a:spcAft>
              <a:buClr>
                <a:srgbClr val="595959"/>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05" name="Google Shape;105;p41"/>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41"/>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7"/>
        <p:cNvGrpSpPr/>
        <p:nvPr/>
      </p:nvGrpSpPr>
      <p:grpSpPr>
        <a:xfrm>
          <a:off x="0" y="0"/>
          <a:ext cx="0" cy="0"/>
          <a:chOff x="0" y="0"/>
          <a:chExt cx="0" cy="0"/>
        </a:xfrm>
      </p:grpSpPr>
      <p:sp>
        <p:nvSpPr>
          <p:cNvPr id="108" name="Google Shape;108;p42"/>
          <p:cNvSpPr txBox="1">
            <a:spLocks noGrp="1"/>
          </p:cNvSpPr>
          <p:nvPr>
            <p:ph type="title"/>
          </p:nvPr>
        </p:nvSpPr>
        <p:spPr>
          <a:xfrm rot="5400000">
            <a:off x="4122738" y="2171701"/>
            <a:ext cx="5851525" cy="2057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42"/>
          <p:cNvSpPr txBox="1">
            <a:spLocks noGrp="1"/>
          </p:cNvSpPr>
          <p:nvPr>
            <p:ph type="body" idx="1"/>
          </p:nvPr>
        </p:nvSpPr>
        <p:spPr>
          <a:xfrm rot="5400000">
            <a:off x="236538" y="495301"/>
            <a:ext cx="5851525" cy="5410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rgbClr val="595959"/>
              </a:buClr>
              <a:buSzPts val="1800"/>
              <a:buChar char="•"/>
              <a:defRPr/>
            </a:lvl1pPr>
            <a:lvl2pPr marL="914400" lvl="1" indent="-342900" algn="l">
              <a:lnSpc>
                <a:spcPct val="100000"/>
              </a:lnSpc>
              <a:spcBef>
                <a:spcPts val="360"/>
              </a:spcBef>
              <a:spcAft>
                <a:spcPts val="0"/>
              </a:spcAft>
              <a:buClr>
                <a:srgbClr val="595959"/>
              </a:buClr>
              <a:buSzPts val="1800"/>
              <a:buChar char="–"/>
              <a:defRPr/>
            </a:lvl2pPr>
            <a:lvl3pPr marL="1371600" lvl="2" indent="-342900" algn="l">
              <a:lnSpc>
                <a:spcPct val="100000"/>
              </a:lnSpc>
              <a:spcBef>
                <a:spcPts val="360"/>
              </a:spcBef>
              <a:spcAft>
                <a:spcPts val="0"/>
              </a:spcAft>
              <a:buClr>
                <a:srgbClr val="595959"/>
              </a:buClr>
              <a:buSzPts val="1800"/>
              <a:buChar char="•"/>
              <a:defRPr/>
            </a:lvl3pPr>
            <a:lvl4pPr marL="1828800" lvl="3" indent="-342900" algn="l">
              <a:lnSpc>
                <a:spcPct val="100000"/>
              </a:lnSpc>
              <a:spcBef>
                <a:spcPts val="360"/>
              </a:spcBef>
              <a:spcAft>
                <a:spcPts val="0"/>
              </a:spcAft>
              <a:buClr>
                <a:srgbClr val="595959"/>
              </a:buClr>
              <a:buSzPts val="1800"/>
              <a:buChar char="–"/>
              <a:defRPr/>
            </a:lvl4pPr>
            <a:lvl5pPr marL="2286000" lvl="4" indent="-342900" algn="l">
              <a:lnSpc>
                <a:spcPct val="100000"/>
              </a:lnSpc>
              <a:spcBef>
                <a:spcPts val="360"/>
              </a:spcBef>
              <a:spcAft>
                <a:spcPts val="0"/>
              </a:spcAft>
              <a:buClr>
                <a:srgbClr val="595959"/>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10" name="Google Shape;110;p42"/>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42"/>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5"/>
        <p:cNvGrpSpPr/>
        <p:nvPr/>
      </p:nvGrpSpPr>
      <p:grpSpPr>
        <a:xfrm>
          <a:off x="0" y="0"/>
          <a:ext cx="0" cy="0"/>
          <a:chOff x="0" y="0"/>
          <a:chExt cx="0" cy="0"/>
        </a:xfrm>
      </p:grpSpPr>
      <p:sp>
        <p:nvSpPr>
          <p:cNvPr id="56" name="Google Shape;56;p3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400"/>
              </a:spcBef>
              <a:spcAft>
                <a:spcPts val="0"/>
              </a:spcAft>
              <a:buClr>
                <a:srgbClr val="888888"/>
              </a:buClr>
              <a:buSzPts val="2000"/>
              <a:buNone/>
              <a:defRPr>
                <a:solidFill>
                  <a:srgbClr val="888888"/>
                </a:solidFill>
              </a:defRPr>
            </a:lvl1pPr>
            <a:lvl2pPr lvl="1" algn="ctr">
              <a:lnSpc>
                <a:spcPct val="100000"/>
              </a:lnSpc>
              <a:spcBef>
                <a:spcPts val="360"/>
              </a:spcBef>
              <a:spcAft>
                <a:spcPts val="0"/>
              </a:spcAft>
              <a:buClr>
                <a:srgbClr val="888888"/>
              </a:buClr>
              <a:buSzPts val="1800"/>
              <a:buNone/>
              <a:defRPr>
                <a:solidFill>
                  <a:srgbClr val="888888"/>
                </a:solidFill>
              </a:defRPr>
            </a:lvl2pPr>
            <a:lvl3pPr lvl="2" algn="ctr">
              <a:lnSpc>
                <a:spcPct val="100000"/>
              </a:lnSpc>
              <a:spcBef>
                <a:spcPts val="320"/>
              </a:spcBef>
              <a:spcAft>
                <a:spcPts val="0"/>
              </a:spcAft>
              <a:buClr>
                <a:srgbClr val="888888"/>
              </a:buClr>
              <a:buSzPts val="1600"/>
              <a:buNone/>
              <a:defRPr>
                <a:solidFill>
                  <a:srgbClr val="888888"/>
                </a:solidFill>
              </a:defRPr>
            </a:lvl3pPr>
            <a:lvl4pPr lvl="3" algn="ctr">
              <a:lnSpc>
                <a:spcPct val="100000"/>
              </a:lnSpc>
              <a:spcBef>
                <a:spcPts val="280"/>
              </a:spcBef>
              <a:spcAft>
                <a:spcPts val="0"/>
              </a:spcAft>
              <a:buClr>
                <a:srgbClr val="888888"/>
              </a:buClr>
              <a:buSzPts val="1400"/>
              <a:buNone/>
              <a:defRPr>
                <a:solidFill>
                  <a:srgbClr val="888888"/>
                </a:solidFill>
              </a:defRPr>
            </a:lvl4pPr>
            <a:lvl5pPr lvl="4" algn="ctr">
              <a:lnSpc>
                <a:spcPct val="100000"/>
              </a:lnSpc>
              <a:spcBef>
                <a:spcPts val="280"/>
              </a:spcBef>
              <a:spcAft>
                <a:spcPts val="0"/>
              </a:spcAft>
              <a:buClr>
                <a:srgbClr val="888888"/>
              </a:buClr>
              <a:buSzPts val="14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58" name="Google Shape;58;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9" name="Google Shape;59;p33"/>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3"/>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1"/>
        <p:cNvGrpSpPr/>
        <p:nvPr/>
      </p:nvGrpSpPr>
      <p:grpSpPr>
        <a:xfrm>
          <a:off x="0" y="0"/>
          <a:ext cx="0" cy="0"/>
          <a:chOff x="0" y="0"/>
          <a:chExt cx="0" cy="0"/>
        </a:xfrm>
      </p:grpSpPr>
      <p:sp>
        <p:nvSpPr>
          <p:cNvPr id="62" name="Google Shape;62;p3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64" name="Google Shape;64;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65" name="Google Shape;65;p34"/>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4"/>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7"/>
        <p:cNvGrpSpPr/>
        <p:nvPr/>
      </p:nvGrpSpPr>
      <p:grpSpPr>
        <a:xfrm>
          <a:off x="0" y="0"/>
          <a:ext cx="0" cy="0"/>
          <a:chOff x="0" y="0"/>
          <a:chExt cx="0" cy="0"/>
        </a:xfrm>
      </p:grpSpPr>
      <p:sp>
        <p:nvSpPr>
          <p:cNvPr id="68" name="Google Shape;68;p35"/>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3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rgbClr val="595959"/>
              </a:buClr>
              <a:buSzPts val="2800"/>
              <a:buChar char="•"/>
              <a:defRPr sz="2800"/>
            </a:lvl1pPr>
            <a:lvl2pPr marL="914400" lvl="1" indent="-381000" algn="l">
              <a:lnSpc>
                <a:spcPct val="100000"/>
              </a:lnSpc>
              <a:spcBef>
                <a:spcPts val="480"/>
              </a:spcBef>
              <a:spcAft>
                <a:spcPts val="0"/>
              </a:spcAft>
              <a:buClr>
                <a:srgbClr val="595959"/>
              </a:buClr>
              <a:buSzPts val="2400"/>
              <a:buChar char="–"/>
              <a:defRPr sz="2400"/>
            </a:lvl2pPr>
            <a:lvl3pPr marL="1371600" lvl="2" indent="-355600" algn="l">
              <a:lnSpc>
                <a:spcPct val="100000"/>
              </a:lnSpc>
              <a:spcBef>
                <a:spcPts val="400"/>
              </a:spcBef>
              <a:spcAft>
                <a:spcPts val="0"/>
              </a:spcAft>
              <a:buClr>
                <a:srgbClr val="595959"/>
              </a:buClr>
              <a:buSzPts val="2000"/>
              <a:buChar char="•"/>
              <a:defRPr sz="2000"/>
            </a:lvl3pPr>
            <a:lvl4pPr marL="1828800" lvl="3" indent="-342900" algn="l">
              <a:lnSpc>
                <a:spcPct val="100000"/>
              </a:lnSpc>
              <a:spcBef>
                <a:spcPts val="360"/>
              </a:spcBef>
              <a:spcAft>
                <a:spcPts val="0"/>
              </a:spcAft>
              <a:buClr>
                <a:srgbClr val="595959"/>
              </a:buClr>
              <a:buSzPts val="1800"/>
              <a:buChar char="–"/>
              <a:defRPr sz="1800"/>
            </a:lvl4pPr>
            <a:lvl5pPr marL="2286000" lvl="4" indent="-342900" algn="l">
              <a:lnSpc>
                <a:spcPct val="100000"/>
              </a:lnSpc>
              <a:spcBef>
                <a:spcPts val="360"/>
              </a:spcBef>
              <a:spcAft>
                <a:spcPts val="0"/>
              </a:spcAft>
              <a:buClr>
                <a:srgbClr val="595959"/>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70" name="Google Shape;70;p3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rgbClr val="595959"/>
              </a:buClr>
              <a:buSzPts val="2800"/>
              <a:buChar char="•"/>
              <a:defRPr sz="2800"/>
            </a:lvl1pPr>
            <a:lvl2pPr marL="914400" lvl="1" indent="-381000" algn="l">
              <a:lnSpc>
                <a:spcPct val="100000"/>
              </a:lnSpc>
              <a:spcBef>
                <a:spcPts val="480"/>
              </a:spcBef>
              <a:spcAft>
                <a:spcPts val="0"/>
              </a:spcAft>
              <a:buClr>
                <a:srgbClr val="595959"/>
              </a:buClr>
              <a:buSzPts val="2400"/>
              <a:buChar char="–"/>
              <a:defRPr sz="2400"/>
            </a:lvl2pPr>
            <a:lvl3pPr marL="1371600" lvl="2" indent="-355600" algn="l">
              <a:lnSpc>
                <a:spcPct val="100000"/>
              </a:lnSpc>
              <a:spcBef>
                <a:spcPts val="400"/>
              </a:spcBef>
              <a:spcAft>
                <a:spcPts val="0"/>
              </a:spcAft>
              <a:buClr>
                <a:srgbClr val="595959"/>
              </a:buClr>
              <a:buSzPts val="2000"/>
              <a:buChar char="•"/>
              <a:defRPr sz="2000"/>
            </a:lvl3pPr>
            <a:lvl4pPr marL="1828800" lvl="3" indent="-342900" algn="l">
              <a:lnSpc>
                <a:spcPct val="100000"/>
              </a:lnSpc>
              <a:spcBef>
                <a:spcPts val="360"/>
              </a:spcBef>
              <a:spcAft>
                <a:spcPts val="0"/>
              </a:spcAft>
              <a:buClr>
                <a:srgbClr val="595959"/>
              </a:buClr>
              <a:buSzPts val="1800"/>
              <a:buChar char="–"/>
              <a:defRPr sz="1800"/>
            </a:lvl4pPr>
            <a:lvl5pPr marL="2286000" lvl="4" indent="-342900" algn="l">
              <a:lnSpc>
                <a:spcPct val="100000"/>
              </a:lnSpc>
              <a:spcBef>
                <a:spcPts val="360"/>
              </a:spcBef>
              <a:spcAft>
                <a:spcPts val="0"/>
              </a:spcAft>
              <a:buClr>
                <a:srgbClr val="595959"/>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71" name="Google Shape;71;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72" name="Google Shape;72;p35"/>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5"/>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4"/>
        <p:cNvGrpSpPr/>
        <p:nvPr/>
      </p:nvGrpSpPr>
      <p:grpSpPr>
        <a:xfrm>
          <a:off x="0" y="0"/>
          <a:ext cx="0" cy="0"/>
          <a:chOff x="0" y="0"/>
          <a:chExt cx="0" cy="0"/>
        </a:xfrm>
      </p:grpSpPr>
      <p:sp>
        <p:nvSpPr>
          <p:cNvPr id="75" name="Google Shape;75;p36"/>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00"/>
              </a:spcBef>
              <a:spcAft>
                <a:spcPts val="0"/>
              </a:spcAft>
              <a:buClr>
                <a:srgbClr val="595959"/>
              </a:buClr>
              <a:buSzPts val="2000"/>
              <a:buNone/>
              <a:defRPr sz="2000" b="1"/>
            </a:lvl1pPr>
            <a:lvl2pPr marL="914400" lvl="1" indent="-228600" algn="l">
              <a:lnSpc>
                <a:spcPct val="100000"/>
              </a:lnSpc>
              <a:spcBef>
                <a:spcPts val="400"/>
              </a:spcBef>
              <a:spcAft>
                <a:spcPts val="0"/>
              </a:spcAft>
              <a:buClr>
                <a:srgbClr val="595959"/>
              </a:buClr>
              <a:buSzPts val="2000"/>
              <a:buNone/>
              <a:defRPr sz="2000" b="1"/>
            </a:lvl2pPr>
            <a:lvl3pPr marL="1371600" lvl="2" indent="-228600" algn="l">
              <a:lnSpc>
                <a:spcPct val="100000"/>
              </a:lnSpc>
              <a:spcBef>
                <a:spcPts val="360"/>
              </a:spcBef>
              <a:spcAft>
                <a:spcPts val="0"/>
              </a:spcAft>
              <a:buClr>
                <a:srgbClr val="595959"/>
              </a:buClr>
              <a:buSzPts val="1800"/>
              <a:buNone/>
              <a:defRPr sz="1800" b="1"/>
            </a:lvl3pPr>
            <a:lvl4pPr marL="1828800" lvl="3" indent="-228600" algn="l">
              <a:lnSpc>
                <a:spcPct val="100000"/>
              </a:lnSpc>
              <a:spcBef>
                <a:spcPts val="320"/>
              </a:spcBef>
              <a:spcAft>
                <a:spcPts val="0"/>
              </a:spcAft>
              <a:buClr>
                <a:srgbClr val="595959"/>
              </a:buClr>
              <a:buSzPts val="1600"/>
              <a:buNone/>
              <a:defRPr sz="1600" b="1"/>
            </a:lvl4pPr>
            <a:lvl5pPr marL="2286000" lvl="4" indent="-228600" algn="l">
              <a:lnSpc>
                <a:spcPct val="100000"/>
              </a:lnSpc>
              <a:spcBef>
                <a:spcPts val="320"/>
              </a:spcBef>
              <a:spcAft>
                <a:spcPts val="0"/>
              </a:spcAft>
              <a:buClr>
                <a:srgbClr val="595959"/>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77" name="Google Shape;77;p3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400"/>
              </a:spcBef>
              <a:spcAft>
                <a:spcPts val="0"/>
              </a:spcAft>
              <a:buClr>
                <a:srgbClr val="595959"/>
              </a:buClr>
              <a:buSzPts val="2000"/>
              <a:buChar char="•"/>
              <a:defRPr sz="2000"/>
            </a:lvl1pPr>
            <a:lvl2pPr marL="914400" lvl="1" indent="-342900" algn="l">
              <a:lnSpc>
                <a:spcPct val="100000"/>
              </a:lnSpc>
              <a:spcBef>
                <a:spcPts val="360"/>
              </a:spcBef>
              <a:spcAft>
                <a:spcPts val="0"/>
              </a:spcAft>
              <a:buClr>
                <a:srgbClr val="595959"/>
              </a:buClr>
              <a:buSzPts val="1800"/>
              <a:buChar char="–"/>
              <a:defRPr sz="1800"/>
            </a:lvl2pPr>
            <a:lvl3pPr marL="1371600" lvl="2" indent="-330200" algn="l">
              <a:lnSpc>
                <a:spcPct val="100000"/>
              </a:lnSpc>
              <a:spcBef>
                <a:spcPts val="320"/>
              </a:spcBef>
              <a:spcAft>
                <a:spcPts val="0"/>
              </a:spcAft>
              <a:buClr>
                <a:srgbClr val="595959"/>
              </a:buClr>
              <a:buSzPts val="1600"/>
              <a:buChar char="•"/>
              <a:defRPr sz="1600"/>
            </a:lvl3pPr>
            <a:lvl4pPr marL="1828800" lvl="3" indent="-317500" algn="l">
              <a:lnSpc>
                <a:spcPct val="100000"/>
              </a:lnSpc>
              <a:spcBef>
                <a:spcPts val="280"/>
              </a:spcBef>
              <a:spcAft>
                <a:spcPts val="0"/>
              </a:spcAft>
              <a:buClr>
                <a:srgbClr val="595959"/>
              </a:buClr>
              <a:buSzPts val="1400"/>
              <a:buChar char="–"/>
              <a:defRPr sz="1400"/>
            </a:lvl4pPr>
            <a:lvl5pPr marL="2286000" lvl="4" indent="-317500" algn="l">
              <a:lnSpc>
                <a:spcPct val="100000"/>
              </a:lnSpc>
              <a:spcBef>
                <a:spcPts val="280"/>
              </a:spcBef>
              <a:spcAft>
                <a:spcPts val="0"/>
              </a:spcAft>
              <a:buClr>
                <a:srgbClr val="595959"/>
              </a:buClr>
              <a:buSzPts val="1400"/>
              <a:buChar char="»"/>
              <a:defRPr sz="14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78" name="Google Shape;78;p3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00"/>
              </a:spcBef>
              <a:spcAft>
                <a:spcPts val="0"/>
              </a:spcAft>
              <a:buClr>
                <a:srgbClr val="595959"/>
              </a:buClr>
              <a:buSzPts val="2000"/>
              <a:buNone/>
              <a:defRPr sz="2000" b="1"/>
            </a:lvl1pPr>
            <a:lvl2pPr marL="914400" lvl="1" indent="-228600" algn="l">
              <a:lnSpc>
                <a:spcPct val="100000"/>
              </a:lnSpc>
              <a:spcBef>
                <a:spcPts val="400"/>
              </a:spcBef>
              <a:spcAft>
                <a:spcPts val="0"/>
              </a:spcAft>
              <a:buClr>
                <a:srgbClr val="595959"/>
              </a:buClr>
              <a:buSzPts val="2000"/>
              <a:buNone/>
              <a:defRPr sz="2000" b="1"/>
            </a:lvl2pPr>
            <a:lvl3pPr marL="1371600" lvl="2" indent="-228600" algn="l">
              <a:lnSpc>
                <a:spcPct val="100000"/>
              </a:lnSpc>
              <a:spcBef>
                <a:spcPts val="360"/>
              </a:spcBef>
              <a:spcAft>
                <a:spcPts val="0"/>
              </a:spcAft>
              <a:buClr>
                <a:srgbClr val="595959"/>
              </a:buClr>
              <a:buSzPts val="1800"/>
              <a:buNone/>
              <a:defRPr sz="1800" b="1"/>
            </a:lvl3pPr>
            <a:lvl4pPr marL="1828800" lvl="3" indent="-228600" algn="l">
              <a:lnSpc>
                <a:spcPct val="100000"/>
              </a:lnSpc>
              <a:spcBef>
                <a:spcPts val="320"/>
              </a:spcBef>
              <a:spcAft>
                <a:spcPts val="0"/>
              </a:spcAft>
              <a:buClr>
                <a:srgbClr val="595959"/>
              </a:buClr>
              <a:buSzPts val="1600"/>
              <a:buNone/>
              <a:defRPr sz="1600" b="1"/>
            </a:lvl4pPr>
            <a:lvl5pPr marL="2286000" lvl="4" indent="-228600" algn="l">
              <a:lnSpc>
                <a:spcPct val="100000"/>
              </a:lnSpc>
              <a:spcBef>
                <a:spcPts val="320"/>
              </a:spcBef>
              <a:spcAft>
                <a:spcPts val="0"/>
              </a:spcAft>
              <a:buClr>
                <a:srgbClr val="595959"/>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79" name="Google Shape;79;p3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400"/>
              </a:spcBef>
              <a:spcAft>
                <a:spcPts val="0"/>
              </a:spcAft>
              <a:buClr>
                <a:srgbClr val="595959"/>
              </a:buClr>
              <a:buSzPts val="2000"/>
              <a:buChar char="•"/>
              <a:defRPr sz="2000"/>
            </a:lvl1pPr>
            <a:lvl2pPr marL="914400" lvl="1" indent="-342900" algn="l">
              <a:lnSpc>
                <a:spcPct val="100000"/>
              </a:lnSpc>
              <a:spcBef>
                <a:spcPts val="360"/>
              </a:spcBef>
              <a:spcAft>
                <a:spcPts val="0"/>
              </a:spcAft>
              <a:buClr>
                <a:srgbClr val="595959"/>
              </a:buClr>
              <a:buSzPts val="1800"/>
              <a:buChar char="–"/>
              <a:defRPr sz="1800"/>
            </a:lvl2pPr>
            <a:lvl3pPr marL="1371600" lvl="2" indent="-330200" algn="l">
              <a:lnSpc>
                <a:spcPct val="100000"/>
              </a:lnSpc>
              <a:spcBef>
                <a:spcPts val="320"/>
              </a:spcBef>
              <a:spcAft>
                <a:spcPts val="0"/>
              </a:spcAft>
              <a:buClr>
                <a:srgbClr val="595959"/>
              </a:buClr>
              <a:buSzPts val="1600"/>
              <a:buChar char="•"/>
              <a:defRPr sz="1600"/>
            </a:lvl3pPr>
            <a:lvl4pPr marL="1828800" lvl="3" indent="-317500" algn="l">
              <a:lnSpc>
                <a:spcPct val="100000"/>
              </a:lnSpc>
              <a:spcBef>
                <a:spcPts val="280"/>
              </a:spcBef>
              <a:spcAft>
                <a:spcPts val="0"/>
              </a:spcAft>
              <a:buClr>
                <a:srgbClr val="595959"/>
              </a:buClr>
              <a:buSzPts val="1400"/>
              <a:buChar char="–"/>
              <a:defRPr sz="1400"/>
            </a:lvl4pPr>
            <a:lvl5pPr marL="2286000" lvl="4" indent="-317500" algn="l">
              <a:lnSpc>
                <a:spcPct val="100000"/>
              </a:lnSpc>
              <a:spcBef>
                <a:spcPts val="280"/>
              </a:spcBef>
              <a:spcAft>
                <a:spcPts val="0"/>
              </a:spcAft>
              <a:buClr>
                <a:srgbClr val="595959"/>
              </a:buClr>
              <a:buSzPts val="1400"/>
              <a:buChar char="»"/>
              <a:defRPr sz="14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80" name="Google Shape;80;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1" name="Google Shape;81;p36"/>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36"/>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3"/>
        <p:cNvGrpSpPr/>
        <p:nvPr/>
      </p:nvGrpSpPr>
      <p:grpSpPr>
        <a:xfrm>
          <a:off x="0" y="0"/>
          <a:ext cx="0" cy="0"/>
          <a:chOff x="0" y="0"/>
          <a:chExt cx="0" cy="0"/>
        </a:xfrm>
      </p:grpSpPr>
      <p:sp>
        <p:nvSpPr>
          <p:cNvPr id="84" name="Google Shape;84;p37"/>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37"/>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7"/>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7"/>
        <p:cNvGrpSpPr/>
        <p:nvPr/>
      </p:nvGrpSpPr>
      <p:grpSpPr>
        <a:xfrm>
          <a:off x="0" y="0"/>
          <a:ext cx="0" cy="0"/>
          <a:chOff x="0" y="0"/>
          <a:chExt cx="0" cy="0"/>
        </a:xfrm>
      </p:grpSpPr>
      <p:sp>
        <p:nvSpPr>
          <p:cNvPr id="88" name="Google Shape;88;p38"/>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38"/>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
        <p:cNvGrpSpPr/>
        <p:nvPr/>
      </p:nvGrpSpPr>
      <p:grpSpPr>
        <a:xfrm>
          <a:off x="0" y="0"/>
          <a:ext cx="0" cy="0"/>
          <a:chOff x="0" y="0"/>
          <a:chExt cx="0" cy="0"/>
        </a:xfrm>
      </p:grpSpPr>
      <p:sp>
        <p:nvSpPr>
          <p:cNvPr id="91" name="Google Shape;91;p3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3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rgbClr val="595959"/>
              </a:buClr>
              <a:buSzPts val="3200"/>
              <a:buChar char="•"/>
              <a:defRPr sz="3200"/>
            </a:lvl1pPr>
            <a:lvl2pPr marL="914400" lvl="1" indent="-406400" algn="l">
              <a:lnSpc>
                <a:spcPct val="100000"/>
              </a:lnSpc>
              <a:spcBef>
                <a:spcPts val="560"/>
              </a:spcBef>
              <a:spcAft>
                <a:spcPts val="0"/>
              </a:spcAft>
              <a:buClr>
                <a:srgbClr val="595959"/>
              </a:buClr>
              <a:buSzPts val="2800"/>
              <a:buChar char="–"/>
              <a:defRPr sz="2800"/>
            </a:lvl2pPr>
            <a:lvl3pPr marL="1371600" lvl="2" indent="-381000" algn="l">
              <a:lnSpc>
                <a:spcPct val="100000"/>
              </a:lnSpc>
              <a:spcBef>
                <a:spcPts val="480"/>
              </a:spcBef>
              <a:spcAft>
                <a:spcPts val="0"/>
              </a:spcAft>
              <a:buClr>
                <a:srgbClr val="595959"/>
              </a:buClr>
              <a:buSzPts val="2400"/>
              <a:buChar char="•"/>
              <a:defRPr sz="2400"/>
            </a:lvl3pPr>
            <a:lvl4pPr marL="1828800" lvl="3" indent="-355600" algn="l">
              <a:lnSpc>
                <a:spcPct val="100000"/>
              </a:lnSpc>
              <a:spcBef>
                <a:spcPts val="400"/>
              </a:spcBef>
              <a:spcAft>
                <a:spcPts val="0"/>
              </a:spcAft>
              <a:buClr>
                <a:srgbClr val="595959"/>
              </a:buClr>
              <a:buSzPts val="2000"/>
              <a:buChar char="–"/>
              <a:defRPr sz="2000"/>
            </a:lvl4pPr>
            <a:lvl5pPr marL="2286000" lvl="4" indent="-355600" algn="l">
              <a:lnSpc>
                <a:spcPct val="100000"/>
              </a:lnSpc>
              <a:spcBef>
                <a:spcPts val="400"/>
              </a:spcBef>
              <a:spcAft>
                <a:spcPts val="0"/>
              </a:spcAft>
              <a:buClr>
                <a:srgbClr val="595959"/>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93" name="Google Shape;93;p3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rgbClr val="595959"/>
              </a:buClr>
              <a:buSzPts val="1400"/>
              <a:buNone/>
              <a:defRPr sz="1400"/>
            </a:lvl1pPr>
            <a:lvl2pPr marL="914400" lvl="1" indent="-228600" algn="l">
              <a:lnSpc>
                <a:spcPct val="100000"/>
              </a:lnSpc>
              <a:spcBef>
                <a:spcPts val="240"/>
              </a:spcBef>
              <a:spcAft>
                <a:spcPts val="0"/>
              </a:spcAft>
              <a:buClr>
                <a:srgbClr val="595959"/>
              </a:buClr>
              <a:buSzPts val="1200"/>
              <a:buNone/>
              <a:defRPr sz="1200"/>
            </a:lvl2pPr>
            <a:lvl3pPr marL="1371600" lvl="2" indent="-228600" algn="l">
              <a:lnSpc>
                <a:spcPct val="100000"/>
              </a:lnSpc>
              <a:spcBef>
                <a:spcPts val="200"/>
              </a:spcBef>
              <a:spcAft>
                <a:spcPts val="0"/>
              </a:spcAft>
              <a:buClr>
                <a:srgbClr val="595959"/>
              </a:buClr>
              <a:buSzPts val="1000"/>
              <a:buNone/>
              <a:defRPr sz="1000"/>
            </a:lvl3pPr>
            <a:lvl4pPr marL="1828800" lvl="3" indent="-228600" algn="l">
              <a:lnSpc>
                <a:spcPct val="100000"/>
              </a:lnSpc>
              <a:spcBef>
                <a:spcPts val="180"/>
              </a:spcBef>
              <a:spcAft>
                <a:spcPts val="0"/>
              </a:spcAft>
              <a:buClr>
                <a:srgbClr val="595959"/>
              </a:buClr>
              <a:buSzPts val="900"/>
              <a:buNone/>
              <a:defRPr sz="900"/>
            </a:lvl4pPr>
            <a:lvl5pPr marL="2286000" lvl="4" indent="-228600" algn="l">
              <a:lnSpc>
                <a:spcPct val="100000"/>
              </a:lnSpc>
              <a:spcBef>
                <a:spcPts val="180"/>
              </a:spcBef>
              <a:spcAft>
                <a:spcPts val="0"/>
              </a:spcAft>
              <a:buClr>
                <a:srgbClr val="595959"/>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94" name="Google Shape;94;p39"/>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9"/>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6"/>
        <p:cNvGrpSpPr/>
        <p:nvPr/>
      </p:nvGrpSpPr>
      <p:grpSpPr>
        <a:xfrm>
          <a:off x="0" y="0"/>
          <a:ext cx="0" cy="0"/>
          <a:chOff x="0" y="0"/>
          <a:chExt cx="0" cy="0"/>
        </a:xfrm>
      </p:grpSpPr>
      <p:sp>
        <p:nvSpPr>
          <p:cNvPr id="97" name="Google Shape;97;p4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40"/>
          <p:cNvSpPr>
            <a:spLocks noGrp="1"/>
          </p:cNvSpPr>
          <p:nvPr>
            <p:ph type="pic" idx="2"/>
          </p:nvPr>
        </p:nvSpPr>
        <p:spPr>
          <a:xfrm>
            <a:off x="1792288" y="612775"/>
            <a:ext cx="5486400" cy="4114800"/>
          </a:xfrm>
          <a:prstGeom prst="rect">
            <a:avLst/>
          </a:prstGeom>
          <a:noFill/>
          <a:ln>
            <a:noFill/>
          </a:ln>
        </p:spPr>
      </p:sp>
      <p:sp>
        <p:nvSpPr>
          <p:cNvPr id="99" name="Google Shape;99;p4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rgbClr val="595959"/>
              </a:buClr>
              <a:buSzPts val="1400"/>
              <a:buNone/>
              <a:defRPr sz="1400"/>
            </a:lvl1pPr>
            <a:lvl2pPr marL="914400" lvl="1" indent="-228600" algn="l">
              <a:lnSpc>
                <a:spcPct val="100000"/>
              </a:lnSpc>
              <a:spcBef>
                <a:spcPts val="240"/>
              </a:spcBef>
              <a:spcAft>
                <a:spcPts val="0"/>
              </a:spcAft>
              <a:buClr>
                <a:srgbClr val="595959"/>
              </a:buClr>
              <a:buSzPts val="1200"/>
              <a:buNone/>
              <a:defRPr sz="1200"/>
            </a:lvl2pPr>
            <a:lvl3pPr marL="1371600" lvl="2" indent="-228600" algn="l">
              <a:lnSpc>
                <a:spcPct val="100000"/>
              </a:lnSpc>
              <a:spcBef>
                <a:spcPts val="200"/>
              </a:spcBef>
              <a:spcAft>
                <a:spcPts val="0"/>
              </a:spcAft>
              <a:buClr>
                <a:srgbClr val="595959"/>
              </a:buClr>
              <a:buSzPts val="1000"/>
              <a:buNone/>
              <a:defRPr sz="1000"/>
            </a:lvl3pPr>
            <a:lvl4pPr marL="1828800" lvl="3" indent="-228600" algn="l">
              <a:lnSpc>
                <a:spcPct val="100000"/>
              </a:lnSpc>
              <a:spcBef>
                <a:spcPts val="180"/>
              </a:spcBef>
              <a:spcAft>
                <a:spcPts val="0"/>
              </a:spcAft>
              <a:buClr>
                <a:srgbClr val="595959"/>
              </a:buClr>
              <a:buSzPts val="900"/>
              <a:buNone/>
              <a:defRPr sz="900"/>
            </a:lvl4pPr>
            <a:lvl5pPr marL="2286000" lvl="4" indent="-228600" algn="l">
              <a:lnSpc>
                <a:spcPct val="100000"/>
              </a:lnSpc>
              <a:spcBef>
                <a:spcPts val="180"/>
              </a:spcBef>
              <a:spcAft>
                <a:spcPts val="0"/>
              </a:spcAft>
              <a:buClr>
                <a:srgbClr val="595959"/>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100" name="Google Shape;100;p40"/>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40"/>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
        <p:cNvGrpSpPr/>
        <p:nvPr/>
      </p:nvGrpSpPr>
      <p:grpSpPr>
        <a:xfrm>
          <a:off x="0" y="0"/>
          <a:ext cx="0" cy="0"/>
          <a:chOff x="0" y="0"/>
          <a:chExt cx="0" cy="0"/>
        </a:xfrm>
      </p:grpSpPr>
      <p:sp>
        <p:nvSpPr>
          <p:cNvPr id="42" name="Google Shape;42;p26"/>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rgbClr val="006CB7"/>
                </a:solidFill>
                <a:latin typeface="Verdana"/>
                <a:ea typeface="Verdana"/>
                <a:cs typeface="Verdana"/>
                <a:sym typeface="Verdana"/>
              </a:defRPr>
            </a:lvl9pPr>
          </a:lstStyle>
          <a:p>
            <a:endParaRPr/>
          </a:p>
        </p:txBody>
      </p:sp>
      <p:sp>
        <p:nvSpPr>
          <p:cNvPr id="43" name="Google Shape;43;p26"/>
          <p:cNvSpPr txBox="1">
            <a:spLocks noGrp="1"/>
          </p:cNvSpPr>
          <p:nvPr>
            <p:ph type="body" idx="1"/>
          </p:nvPr>
        </p:nvSpPr>
        <p:spPr>
          <a:xfrm>
            <a:off x="152400" y="1477963"/>
            <a:ext cx="8177213" cy="4525962"/>
          </a:xfrm>
          <a:prstGeom prst="rect">
            <a:avLst/>
          </a:prstGeom>
          <a:noFill/>
          <a:ln>
            <a:noFill/>
          </a:ln>
        </p:spPr>
        <p:txBody>
          <a:bodyPr spcFirstLastPara="1" wrap="square" lIns="91425" tIns="45700" rIns="91425" bIns="45700" anchor="t" anchorCtr="0">
            <a:noAutofit/>
          </a:bodyPr>
          <a:lstStyle>
            <a:lvl1pPr marL="457200" marR="0" lvl="0" indent="-355600" algn="l" rtl="0">
              <a:lnSpc>
                <a:spcPct val="100000"/>
              </a:lnSpc>
              <a:spcBef>
                <a:spcPts val="4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1pPr>
            <a:lvl2pPr marL="914400" marR="0" lvl="1" indent="-342900" algn="l" rtl="0">
              <a:lnSpc>
                <a:spcPct val="100000"/>
              </a:lnSpc>
              <a:spcBef>
                <a:spcPts val="36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2pPr>
            <a:lvl3pPr marL="1371600" marR="0" lvl="2" indent="-330200" algn="l" rtl="0">
              <a:lnSpc>
                <a:spcPct val="100000"/>
              </a:lnSpc>
              <a:spcBef>
                <a:spcPts val="320"/>
              </a:spcBef>
              <a:spcAft>
                <a:spcPts val="0"/>
              </a:spcAft>
              <a:buClr>
                <a:srgbClr val="595959"/>
              </a:buClr>
              <a:buSzPts val="1600"/>
              <a:buFont typeface="Arial"/>
              <a:buChar char="•"/>
              <a:defRPr sz="1600" b="0" i="0" u="none" strike="noStrike" cap="none">
                <a:solidFill>
                  <a:srgbClr val="595959"/>
                </a:solidFill>
                <a:latin typeface="Calibri"/>
                <a:ea typeface="Calibri"/>
                <a:cs typeface="Calibri"/>
                <a:sym typeface="Calibri"/>
              </a:defRPr>
            </a:lvl3pPr>
            <a:lvl4pPr marL="1828800" marR="0" lvl="3" indent="-317500" algn="l" rtl="0">
              <a:lnSpc>
                <a:spcPct val="100000"/>
              </a:lnSpc>
              <a:spcBef>
                <a:spcPts val="280"/>
              </a:spcBef>
              <a:spcAft>
                <a:spcPts val="0"/>
              </a:spcAft>
              <a:buClr>
                <a:srgbClr val="595959"/>
              </a:buClr>
              <a:buSzPts val="1400"/>
              <a:buFont typeface="Arial"/>
              <a:buChar char="–"/>
              <a:defRPr sz="1400" b="0" i="0" u="none" strike="noStrike" cap="none">
                <a:solidFill>
                  <a:srgbClr val="595959"/>
                </a:solidFill>
                <a:latin typeface="Calibri"/>
                <a:ea typeface="Calibri"/>
                <a:cs typeface="Calibri"/>
                <a:sym typeface="Calibri"/>
              </a:defRPr>
            </a:lvl4pPr>
            <a:lvl5pPr marL="2286000" marR="0" lvl="4" indent="-317500" algn="l" rtl="0">
              <a:lnSpc>
                <a:spcPct val="100000"/>
              </a:lnSpc>
              <a:spcBef>
                <a:spcPts val="280"/>
              </a:spcBef>
              <a:spcAft>
                <a:spcPts val="0"/>
              </a:spcAft>
              <a:buClr>
                <a:srgbClr val="595959"/>
              </a:buClr>
              <a:buSzPts val="1400"/>
              <a:buFont typeface="Arial"/>
              <a:buChar char="»"/>
              <a:defRPr sz="1400" b="0" i="0" u="none" strike="noStrike" cap="none">
                <a:solidFill>
                  <a:srgbClr val="595959"/>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4" name="Google Shape;44;p26"/>
          <p:cNvSpPr txBox="1">
            <a:spLocks noGrp="1"/>
          </p:cNvSpPr>
          <p:nvPr>
            <p:ph type="ftr" idx="11"/>
          </p:nvPr>
        </p:nvSpPr>
        <p:spPr>
          <a:xfrm>
            <a:off x="19050" y="6527800"/>
            <a:ext cx="3760862" cy="246063"/>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98989"/>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5" name="Google Shape;45;p26"/>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rgbClr val="898989"/>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s-CL"/>
              <a:t>‹Nº›</a:t>
            </a:fld>
            <a:endParaRPr/>
          </a:p>
        </p:txBody>
      </p:sp>
      <p:sp>
        <p:nvSpPr>
          <p:cNvPr id="46" name="Google Shape;46;p26"/>
          <p:cNvSpPr/>
          <p:nvPr/>
        </p:nvSpPr>
        <p:spPr>
          <a:xfrm>
            <a:off x="8413750" y="-6350"/>
            <a:ext cx="284163" cy="866775"/>
          </a:xfrm>
          <a:prstGeom prst="rect">
            <a:avLst/>
          </a:prstGeom>
          <a:solidFill>
            <a:srgbClr val="006CB7"/>
          </a:solidFill>
          <a:ln>
            <a:noFill/>
          </a:ln>
          <a:effectLst>
            <a:outerShdw dist="38100" dir="2700000" algn="br" rotWithShape="0">
              <a:srgbClr val="808080">
                <a:alpha val="24313"/>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47" name="Google Shape;47;p26"/>
          <p:cNvSpPr/>
          <p:nvPr/>
        </p:nvSpPr>
        <p:spPr>
          <a:xfrm>
            <a:off x="8697913" y="0"/>
            <a:ext cx="347662" cy="860425"/>
          </a:xfrm>
          <a:prstGeom prst="rect">
            <a:avLst/>
          </a:prstGeom>
          <a:solidFill>
            <a:srgbClr val="EF4144"/>
          </a:solidFill>
          <a:ln>
            <a:noFill/>
          </a:ln>
          <a:effectLst>
            <a:outerShdw dist="38100" dir="2700000" rotWithShape="0">
              <a:srgbClr val="808080">
                <a:alpha val="24313"/>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48" name="Google Shape;48;p26"/>
          <p:cNvSpPr/>
          <p:nvPr/>
        </p:nvSpPr>
        <p:spPr>
          <a:xfrm>
            <a:off x="8413750" y="6400800"/>
            <a:ext cx="284163" cy="457200"/>
          </a:xfrm>
          <a:prstGeom prst="rect">
            <a:avLst/>
          </a:prstGeom>
          <a:solidFill>
            <a:srgbClr val="006CB7"/>
          </a:solidFill>
          <a:ln>
            <a:noFill/>
          </a:ln>
          <a:effectLst>
            <a:outerShdw dist="38100" dir="12899965" algn="br" rotWithShape="0">
              <a:srgbClr val="808080">
                <a:alpha val="24313"/>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49" name="Google Shape;49;p26"/>
          <p:cNvSpPr/>
          <p:nvPr/>
        </p:nvSpPr>
        <p:spPr>
          <a:xfrm>
            <a:off x="8697913" y="6400800"/>
            <a:ext cx="347662" cy="457200"/>
          </a:xfrm>
          <a:prstGeom prst="rect">
            <a:avLst/>
          </a:prstGeom>
          <a:solidFill>
            <a:srgbClr val="EF4144"/>
          </a:solidFill>
          <a:ln>
            <a:noFill/>
          </a:ln>
          <a:effectLst>
            <a:outerShdw dist="38100" dir="12899965" rotWithShape="0">
              <a:srgbClr val="808080">
                <a:alpha val="24313"/>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suseso.cl/620/w3-propertyname-785.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88935"/>
            <a:ext cx="7772400" cy="2111515"/>
          </a:xfrm>
        </p:spPr>
        <p:txBody>
          <a:bodyPr/>
          <a:lstStyle/>
          <a:p>
            <a:pPr algn="ctr"/>
            <a:r>
              <a:rPr lang="es-CL" b="1" dirty="0">
                <a:solidFill>
                  <a:schemeClr val="bg2"/>
                </a:solidFill>
              </a:rPr>
              <a:t>Visión General del Sistema de Cajas de Compensación de Asignación Familiar: Pensionados</a:t>
            </a:r>
            <a:endParaRPr lang="es-CL" dirty="0">
              <a:solidFill>
                <a:schemeClr val="bg2"/>
              </a:solidFill>
            </a:endParaRPr>
          </a:p>
        </p:txBody>
      </p:sp>
      <p:sp>
        <p:nvSpPr>
          <p:cNvPr id="3" name="2 Subtítulo"/>
          <p:cNvSpPr>
            <a:spLocks noGrp="1"/>
          </p:cNvSpPr>
          <p:nvPr>
            <p:ph type="subTitle" idx="1"/>
          </p:nvPr>
        </p:nvSpPr>
        <p:spPr/>
        <p:txBody>
          <a:bodyPr/>
          <a:lstStyle/>
          <a:p>
            <a:pPr algn="r"/>
            <a:endParaRPr lang="es-CL" dirty="0" smtClean="0"/>
          </a:p>
          <a:p>
            <a:pPr algn="r"/>
            <a:endParaRPr lang="es-CL" dirty="0"/>
          </a:p>
          <a:p>
            <a:pPr algn="r"/>
            <a:endParaRPr lang="es-CL" dirty="0" smtClean="0"/>
          </a:p>
          <a:p>
            <a:pPr algn="r"/>
            <a:endParaRPr lang="es-CL" dirty="0" smtClean="0"/>
          </a:p>
          <a:p>
            <a:pPr algn="r"/>
            <a:r>
              <a:rPr lang="es-CL" dirty="0" smtClean="0"/>
              <a:t>Octubre de 2024</a:t>
            </a:r>
            <a:endParaRPr lang="es-CL" dirty="0"/>
          </a:p>
        </p:txBody>
      </p:sp>
      <p:sp>
        <p:nvSpPr>
          <p:cNvPr id="4" name="3 Marcador de número de diapositiva"/>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CL" smtClean="0"/>
              <a:t>1</a:t>
            </a:fld>
            <a:endParaRPr lang="es-CL"/>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6326" y="2985960"/>
            <a:ext cx="2022894" cy="2067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537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8"/>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latin typeface="Verdana"/>
                <a:ea typeface="Verdana"/>
                <a:cs typeface="Verdana"/>
                <a:sym typeface="Verdana"/>
              </a:rPr>
              <a:t/>
            </a:r>
            <a:br>
              <a:rPr lang="es-CL">
                <a:latin typeface="Verdana"/>
                <a:ea typeface="Verdana"/>
                <a:cs typeface="Verdana"/>
                <a:sym typeface="Verdana"/>
              </a:rPr>
            </a:br>
            <a:r>
              <a:rPr lang="es-CL">
                <a:latin typeface="Verdana"/>
                <a:ea typeface="Verdana"/>
                <a:cs typeface="Verdana"/>
                <a:sym typeface="Verdana"/>
              </a:rPr>
              <a:t>	Prestaciones y servicios que otorgan las CCAF.</a:t>
            </a:r>
            <a:endParaRPr>
              <a:latin typeface="Verdana"/>
              <a:ea typeface="Verdana"/>
              <a:cs typeface="Verdana"/>
              <a:sym typeface="Verdana"/>
            </a:endParaRPr>
          </a:p>
        </p:txBody>
      </p:sp>
      <p:grpSp>
        <p:nvGrpSpPr>
          <p:cNvPr id="299" name="Google Shape;299;p8"/>
          <p:cNvGrpSpPr/>
          <p:nvPr/>
        </p:nvGrpSpPr>
        <p:grpSpPr>
          <a:xfrm>
            <a:off x="153098" y="1836146"/>
            <a:ext cx="8175816" cy="3809594"/>
            <a:chOff x="698" y="358183"/>
            <a:chExt cx="8175816" cy="3809594"/>
          </a:xfrm>
        </p:grpSpPr>
        <p:sp>
          <p:nvSpPr>
            <p:cNvPr id="300" name="Google Shape;300;p8"/>
            <p:cNvSpPr/>
            <p:nvPr/>
          </p:nvSpPr>
          <p:spPr>
            <a:xfrm>
              <a:off x="896678" y="806173"/>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8"/>
            <p:cNvSpPr txBox="1"/>
            <p:nvPr/>
          </p:nvSpPr>
          <p:spPr>
            <a:xfrm>
              <a:off x="1165472" y="806173"/>
              <a:ext cx="1411168" cy="1120534"/>
            </a:xfrm>
            <a:prstGeom prst="rect">
              <a:avLst/>
            </a:prstGeom>
            <a:noFill/>
            <a:ln>
              <a:noFill/>
            </a:ln>
          </p:spPr>
          <p:txBody>
            <a:bodyPr spcFirstLastPara="1" wrap="square" lIns="0" tIns="113775" rIns="113775" bIns="113775" anchor="ctr" anchorCtr="0">
              <a:noAutofit/>
            </a:bodyPr>
            <a:lstStyle/>
            <a:p>
              <a:pPr marL="0" marR="0" lvl="0" indent="0" algn="l" rtl="0">
                <a:lnSpc>
                  <a:spcPct val="90000"/>
                </a:lnSpc>
                <a:spcBef>
                  <a:spcPts val="0"/>
                </a:spcBef>
                <a:spcAft>
                  <a:spcPts val="0"/>
                </a:spcAft>
                <a:buClr>
                  <a:srgbClr val="000000"/>
                </a:buClr>
                <a:buSzPts val="1600"/>
                <a:buFont typeface="Arial"/>
                <a:buNone/>
              </a:pPr>
              <a:r>
                <a:rPr lang="es-CL" sz="1600" b="0" i="0" u="none" strike="noStrike" cap="none">
                  <a:solidFill>
                    <a:schemeClr val="dk1"/>
                  </a:solidFill>
                  <a:latin typeface="Arial"/>
                  <a:ea typeface="Arial"/>
                  <a:cs typeface="Arial"/>
                  <a:sym typeface="Arial"/>
                </a:rPr>
                <a:t>Régimen de Prestaciones Familiares</a:t>
              </a:r>
              <a:endParaRPr sz="1600" b="0" i="0" u="none" strike="noStrike" cap="none">
                <a:solidFill>
                  <a:schemeClr val="dk1"/>
                </a:solidFill>
                <a:latin typeface="Arial"/>
                <a:ea typeface="Arial"/>
                <a:cs typeface="Arial"/>
                <a:sym typeface="Arial"/>
              </a:endParaRPr>
            </a:p>
          </p:txBody>
        </p:sp>
        <p:sp>
          <p:nvSpPr>
            <p:cNvPr id="302" name="Google Shape;302;p8"/>
            <p:cNvSpPr/>
            <p:nvPr/>
          </p:nvSpPr>
          <p:spPr>
            <a:xfrm>
              <a:off x="896678" y="1926708"/>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8"/>
            <p:cNvSpPr txBox="1"/>
            <p:nvPr/>
          </p:nvSpPr>
          <p:spPr>
            <a:xfrm>
              <a:off x="1165472" y="1926708"/>
              <a:ext cx="1411168" cy="1120534"/>
            </a:xfrm>
            <a:prstGeom prst="rect">
              <a:avLst/>
            </a:prstGeom>
            <a:noFill/>
            <a:ln>
              <a:noFill/>
            </a:ln>
          </p:spPr>
          <p:txBody>
            <a:bodyPr spcFirstLastPara="1" wrap="square" lIns="0" tIns="113775" rIns="113775" bIns="113775" anchor="ctr" anchorCtr="0">
              <a:noAutofit/>
            </a:bodyPr>
            <a:lstStyle/>
            <a:p>
              <a:pPr marL="0" marR="0" lvl="0" indent="0" algn="l" rtl="0">
                <a:lnSpc>
                  <a:spcPct val="90000"/>
                </a:lnSpc>
                <a:spcBef>
                  <a:spcPts val="0"/>
                </a:spcBef>
                <a:spcAft>
                  <a:spcPts val="0"/>
                </a:spcAft>
                <a:buClr>
                  <a:srgbClr val="000000"/>
                </a:buClr>
                <a:buSzPts val="1600"/>
                <a:buFont typeface="Arial"/>
                <a:buNone/>
              </a:pPr>
              <a:r>
                <a:rPr lang="es-CL" sz="1600" b="0" i="0" u="none" strike="noStrike" cap="none">
                  <a:solidFill>
                    <a:schemeClr val="dk1"/>
                  </a:solidFill>
                  <a:latin typeface="Arial"/>
                  <a:ea typeface="Arial"/>
                  <a:cs typeface="Arial"/>
                  <a:sym typeface="Arial"/>
                </a:rPr>
                <a:t>Régimen de Subsidios de Cesantía</a:t>
              </a:r>
              <a:endParaRPr sz="1600" b="0" i="0" u="none" strike="noStrike" cap="none">
                <a:solidFill>
                  <a:schemeClr val="dk1"/>
                </a:solidFill>
                <a:latin typeface="Arial"/>
                <a:ea typeface="Arial"/>
                <a:cs typeface="Arial"/>
                <a:sym typeface="Arial"/>
              </a:endParaRPr>
            </a:p>
          </p:txBody>
        </p:sp>
        <p:sp>
          <p:nvSpPr>
            <p:cNvPr id="304" name="Google Shape;304;p8"/>
            <p:cNvSpPr/>
            <p:nvPr/>
          </p:nvSpPr>
          <p:spPr>
            <a:xfrm>
              <a:off x="896678" y="3047243"/>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5" name="Google Shape;305;p8"/>
            <p:cNvSpPr txBox="1"/>
            <p:nvPr/>
          </p:nvSpPr>
          <p:spPr>
            <a:xfrm>
              <a:off x="1165472" y="3047243"/>
              <a:ext cx="1411168" cy="1120534"/>
            </a:xfrm>
            <a:prstGeom prst="rect">
              <a:avLst/>
            </a:prstGeom>
            <a:noFill/>
            <a:ln>
              <a:noFill/>
            </a:ln>
          </p:spPr>
          <p:txBody>
            <a:bodyPr spcFirstLastPara="1" wrap="square" lIns="0" tIns="113775" rIns="113775" bIns="113775" anchor="ctr" anchorCtr="0">
              <a:noAutofit/>
            </a:bodyPr>
            <a:lstStyle/>
            <a:p>
              <a:pPr marL="0" marR="0" lvl="0" indent="0" algn="l" rtl="0">
                <a:lnSpc>
                  <a:spcPct val="90000"/>
                </a:lnSpc>
                <a:spcBef>
                  <a:spcPts val="0"/>
                </a:spcBef>
                <a:spcAft>
                  <a:spcPts val="0"/>
                </a:spcAft>
                <a:buClr>
                  <a:srgbClr val="000000"/>
                </a:buClr>
                <a:buSzPts val="1600"/>
                <a:buFont typeface="Arial"/>
                <a:buNone/>
              </a:pPr>
              <a:r>
                <a:rPr lang="es-CL" sz="1600" b="0" i="0" u="none" strike="noStrike" cap="none">
                  <a:solidFill>
                    <a:schemeClr val="dk1"/>
                  </a:solidFill>
                  <a:latin typeface="Arial"/>
                  <a:ea typeface="Arial"/>
                  <a:cs typeface="Arial"/>
                  <a:sym typeface="Arial"/>
                </a:rPr>
                <a:t>Régimen de  Subsidios Incapacidad Laboral</a:t>
              </a:r>
              <a:endParaRPr sz="1600" b="0" i="0" u="none" strike="noStrike" cap="none">
                <a:solidFill>
                  <a:schemeClr val="dk1"/>
                </a:solidFill>
                <a:latin typeface="Arial"/>
                <a:ea typeface="Arial"/>
                <a:cs typeface="Arial"/>
                <a:sym typeface="Arial"/>
              </a:endParaRPr>
            </a:p>
          </p:txBody>
        </p:sp>
        <p:sp>
          <p:nvSpPr>
            <p:cNvPr id="306" name="Google Shape;306;p8"/>
            <p:cNvSpPr/>
            <p:nvPr/>
          </p:nvSpPr>
          <p:spPr>
            <a:xfrm>
              <a:off x="698" y="358183"/>
              <a:ext cx="1119974" cy="1119974"/>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p8"/>
            <p:cNvSpPr txBox="1"/>
            <p:nvPr/>
          </p:nvSpPr>
          <p:spPr>
            <a:xfrm>
              <a:off x="164714" y="522199"/>
              <a:ext cx="791942" cy="79194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s-CL" sz="900" b="0" i="0" u="none" strike="noStrike" cap="none">
                  <a:solidFill>
                    <a:schemeClr val="lt1"/>
                  </a:solidFill>
                  <a:latin typeface="Arial"/>
                  <a:ea typeface="Arial"/>
                  <a:cs typeface="Arial"/>
                  <a:sym typeface="Arial"/>
                </a:rPr>
                <a:t>PRESTACIONES LEGALES</a:t>
              </a:r>
              <a:endParaRPr sz="900" b="0" i="0" u="none" strike="noStrike" cap="none">
                <a:solidFill>
                  <a:schemeClr val="lt1"/>
                </a:solidFill>
                <a:latin typeface="Arial"/>
                <a:ea typeface="Arial"/>
                <a:cs typeface="Arial"/>
                <a:sym typeface="Arial"/>
              </a:endParaRPr>
            </a:p>
          </p:txBody>
        </p:sp>
        <p:sp>
          <p:nvSpPr>
            <p:cNvPr id="308" name="Google Shape;308;p8"/>
            <p:cNvSpPr/>
            <p:nvPr/>
          </p:nvSpPr>
          <p:spPr>
            <a:xfrm>
              <a:off x="3696615" y="806173"/>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9" name="Google Shape;309;p8"/>
            <p:cNvSpPr txBox="1"/>
            <p:nvPr/>
          </p:nvSpPr>
          <p:spPr>
            <a:xfrm>
              <a:off x="3965409" y="806173"/>
              <a:ext cx="1411168" cy="1120534"/>
            </a:xfrm>
            <a:prstGeom prst="rect">
              <a:avLst/>
            </a:prstGeom>
            <a:noFill/>
            <a:ln>
              <a:noFill/>
            </a:ln>
          </p:spPr>
          <p:txBody>
            <a:bodyPr spcFirstLastPara="1" wrap="square" lIns="0" tIns="99550" rIns="99550" bIns="9955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s-CL" sz="1400" b="0" i="0" u="none" strike="noStrike" cap="none">
                  <a:solidFill>
                    <a:schemeClr val="dk1"/>
                  </a:solidFill>
                  <a:latin typeface="Arial"/>
                  <a:ea typeface="Arial"/>
                  <a:cs typeface="Arial"/>
                  <a:sym typeface="Arial"/>
                </a:rPr>
                <a:t>Régimen  de Prestaciones  de Crédito Social</a:t>
              </a:r>
              <a:endParaRPr sz="1400" b="0" i="0" u="none" strike="noStrike" cap="none">
                <a:solidFill>
                  <a:schemeClr val="dk1"/>
                </a:solidFill>
                <a:latin typeface="Arial"/>
                <a:ea typeface="Arial"/>
                <a:cs typeface="Arial"/>
                <a:sym typeface="Arial"/>
              </a:endParaRPr>
            </a:p>
          </p:txBody>
        </p:sp>
        <p:sp>
          <p:nvSpPr>
            <p:cNvPr id="310" name="Google Shape;310;p8"/>
            <p:cNvSpPr/>
            <p:nvPr/>
          </p:nvSpPr>
          <p:spPr>
            <a:xfrm>
              <a:off x="3696615" y="1926708"/>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1" name="Google Shape;311;p8"/>
            <p:cNvSpPr txBox="1"/>
            <p:nvPr/>
          </p:nvSpPr>
          <p:spPr>
            <a:xfrm>
              <a:off x="3965409" y="1926708"/>
              <a:ext cx="1411168" cy="1120534"/>
            </a:xfrm>
            <a:prstGeom prst="rect">
              <a:avLst/>
            </a:prstGeom>
            <a:noFill/>
            <a:ln>
              <a:noFill/>
            </a:ln>
          </p:spPr>
          <p:txBody>
            <a:bodyPr spcFirstLastPara="1" wrap="square" lIns="0" tIns="99550" rIns="99550" bIns="9955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s-CL" sz="1400" b="0" i="0" u="none" strike="noStrike" cap="none">
                  <a:solidFill>
                    <a:schemeClr val="dk1"/>
                  </a:solidFill>
                  <a:latin typeface="Arial"/>
                  <a:ea typeface="Arial"/>
                  <a:cs typeface="Arial"/>
                  <a:sym typeface="Arial"/>
                </a:rPr>
                <a:t>Régimen de Prestaciones Adicionales</a:t>
              </a:r>
              <a:endParaRPr sz="1400" b="0" i="0" u="none" strike="noStrike" cap="none">
                <a:solidFill>
                  <a:schemeClr val="dk1"/>
                </a:solidFill>
                <a:latin typeface="Arial"/>
                <a:ea typeface="Arial"/>
                <a:cs typeface="Arial"/>
                <a:sym typeface="Arial"/>
              </a:endParaRPr>
            </a:p>
          </p:txBody>
        </p:sp>
        <p:sp>
          <p:nvSpPr>
            <p:cNvPr id="312" name="Google Shape;312;p8"/>
            <p:cNvSpPr/>
            <p:nvPr/>
          </p:nvSpPr>
          <p:spPr>
            <a:xfrm>
              <a:off x="3696615" y="3047243"/>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8"/>
            <p:cNvSpPr txBox="1"/>
            <p:nvPr/>
          </p:nvSpPr>
          <p:spPr>
            <a:xfrm>
              <a:off x="3889199" y="3047237"/>
              <a:ext cx="1587900" cy="1120500"/>
            </a:xfrm>
            <a:prstGeom prst="rect">
              <a:avLst/>
            </a:prstGeom>
            <a:noFill/>
            <a:ln>
              <a:noFill/>
            </a:ln>
          </p:spPr>
          <p:txBody>
            <a:bodyPr spcFirstLastPara="1" wrap="square" lIns="0" tIns="99550" rIns="99550" bIns="9955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s-CL" sz="1400" b="0" i="0" u="none" strike="noStrike" cap="none">
                  <a:solidFill>
                    <a:schemeClr val="dk1"/>
                  </a:solidFill>
                  <a:latin typeface="Arial"/>
                  <a:ea typeface="Arial"/>
                  <a:cs typeface="Arial"/>
                  <a:sym typeface="Arial"/>
                </a:rPr>
                <a:t>Régimen de Prestaciones Complementarias</a:t>
              </a:r>
              <a:endParaRPr sz="1400" b="0" i="0" u="none" strike="noStrike" cap="none">
                <a:solidFill>
                  <a:schemeClr val="dk1"/>
                </a:solidFill>
                <a:latin typeface="Arial"/>
                <a:ea typeface="Arial"/>
                <a:cs typeface="Arial"/>
                <a:sym typeface="Arial"/>
              </a:endParaRPr>
            </a:p>
          </p:txBody>
        </p:sp>
        <p:sp>
          <p:nvSpPr>
            <p:cNvPr id="314" name="Google Shape;314;p8"/>
            <p:cNvSpPr/>
            <p:nvPr/>
          </p:nvSpPr>
          <p:spPr>
            <a:xfrm>
              <a:off x="2800635" y="358183"/>
              <a:ext cx="1119974" cy="1119974"/>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8"/>
            <p:cNvSpPr txBox="1"/>
            <p:nvPr/>
          </p:nvSpPr>
          <p:spPr>
            <a:xfrm>
              <a:off x="2869175" y="522174"/>
              <a:ext cx="956100" cy="7920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s-CL" sz="900" b="0" i="0" u="none" strike="noStrike" cap="none">
                  <a:solidFill>
                    <a:schemeClr val="lt1"/>
                  </a:solidFill>
                  <a:latin typeface="Arial"/>
                  <a:ea typeface="Arial"/>
                  <a:cs typeface="Arial"/>
                  <a:sym typeface="Arial"/>
                </a:rPr>
                <a:t>PRESTACIONES DE BIENESTAR SOCIAL</a:t>
              </a:r>
              <a:endParaRPr sz="900" b="0" i="0" u="none" strike="noStrike" cap="none">
                <a:solidFill>
                  <a:schemeClr val="lt1"/>
                </a:solidFill>
                <a:latin typeface="Arial"/>
                <a:ea typeface="Arial"/>
                <a:cs typeface="Arial"/>
                <a:sym typeface="Arial"/>
              </a:endParaRPr>
            </a:p>
          </p:txBody>
        </p:sp>
        <p:sp>
          <p:nvSpPr>
            <p:cNvPr id="316" name="Google Shape;316;p8"/>
            <p:cNvSpPr/>
            <p:nvPr/>
          </p:nvSpPr>
          <p:spPr>
            <a:xfrm>
              <a:off x="6496552" y="806173"/>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8"/>
            <p:cNvSpPr txBox="1"/>
            <p:nvPr/>
          </p:nvSpPr>
          <p:spPr>
            <a:xfrm>
              <a:off x="6765346" y="806173"/>
              <a:ext cx="1411168" cy="1120534"/>
            </a:xfrm>
            <a:prstGeom prst="rect">
              <a:avLst/>
            </a:prstGeom>
            <a:noFill/>
            <a:ln>
              <a:noFill/>
            </a:ln>
          </p:spPr>
          <p:txBody>
            <a:bodyPr spcFirstLastPara="1" wrap="square" lIns="0" tIns="99550" rIns="99550" bIns="9955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s-CL" sz="1400" b="0" i="0" u="none" strike="noStrike" cap="none">
                  <a:solidFill>
                    <a:schemeClr val="dk1"/>
                  </a:solidFill>
                  <a:latin typeface="Arial"/>
                  <a:ea typeface="Arial"/>
                  <a:cs typeface="Arial"/>
                  <a:sym typeface="Arial"/>
                </a:rPr>
                <a:t>Leasing Habitacional</a:t>
              </a:r>
              <a:endParaRPr sz="1400" b="0" i="0" u="none" strike="noStrike" cap="none">
                <a:solidFill>
                  <a:schemeClr val="dk1"/>
                </a:solidFill>
                <a:latin typeface="Arial"/>
                <a:ea typeface="Arial"/>
                <a:cs typeface="Arial"/>
                <a:sym typeface="Arial"/>
              </a:endParaRPr>
            </a:p>
          </p:txBody>
        </p:sp>
        <p:sp>
          <p:nvSpPr>
            <p:cNvPr id="318" name="Google Shape;318;p8"/>
            <p:cNvSpPr/>
            <p:nvPr/>
          </p:nvSpPr>
          <p:spPr>
            <a:xfrm>
              <a:off x="6496552" y="1926708"/>
              <a:ext cx="1679962" cy="1120534"/>
            </a:xfrm>
            <a:prstGeom prst="rect">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8"/>
            <p:cNvSpPr txBox="1"/>
            <p:nvPr/>
          </p:nvSpPr>
          <p:spPr>
            <a:xfrm>
              <a:off x="6765346" y="1926708"/>
              <a:ext cx="1411168" cy="1120534"/>
            </a:xfrm>
            <a:prstGeom prst="rect">
              <a:avLst/>
            </a:prstGeom>
            <a:noFill/>
            <a:ln>
              <a:noFill/>
            </a:ln>
          </p:spPr>
          <p:txBody>
            <a:bodyPr spcFirstLastPara="1" wrap="square" lIns="0" tIns="99550" rIns="99550" bIns="9955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es-CL" sz="1400" b="0" i="0" u="none" strike="noStrike" cap="none">
                  <a:solidFill>
                    <a:schemeClr val="dk1"/>
                  </a:solidFill>
                  <a:latin typeface="Arial"/>
                  <a:ea typeface="Arial"/>
                  <a:cs typeface="Arial"/>
                  <a:sym typeface="Arial"/>
                </a:rPr>
                <a:t>Venta de Servicios a Terceros</a:t>
              </a:r>
              <a:endParaRPr sz="1400" b="0" i="0" u="none" strike="noStrike" cap="none">
                <a:solidFill>
                  <a:schemeClr val="dk1"/>
                </a:solidFill>
                <a:latin typeface="Arial"/>
                <a:ea typeface="Arial"/>
                <a:cs typeface="Arial"/>
                <a:sym typeface="Arial"/>
              </a:endParaRPr>
            </a:p>
          </p:txBody>
        </p:sp>
        <p:sp>
          <p:nvSpPr>
            <p:cNvPr id="320" name="Google Shape;320;p8"/>
            <p:cNvSpPr/>
            <p:nvPr/>
          </p:nvSpPr>
          <p:spPr>
            <a:xfrm>
              <a:off x="5600572" y="358183"/>
              <a:ext cx="1119974" cy="1119974"/>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8"/>
            <p:cNvSpPr txBox="1"/>
            <p:nvPr/>
          </p:nvSpPr>
          <p:spPr>
            <a:xfrm>
              <a:off x="5688402" y="522187"/>
              <a:ext cx="956100" cy="7920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s-CL" sz="900" b="0" i="0" u="none" strike="noStrike" cap="none">
                  <a:solidFill>
                    <a:schemeClr val="lt1"/>
                  </a:solidFill>
                  <a:latin typeface="Arial"/>
                  <a:ea typeface="Arial"/>
                  <a:cs typeface="Arial"/>
                  <a:sym typeface="Arial"/>
                </a:rPr>
                <a:t>OTRAS PRESTACIONES Y SERVICIOS</a:t>
              </a:r>
              <a:endParaRPr sz="900" b="0" i="0" u="none" strike="noStrike" cap="none">
                <a:solidFill>
                  <a:schemeClr val="lt1"/>
                </a:solidFill>
                <a:latin typeface="Arial"/>
                <a:ea typeface="Arial"/>
                <a:cs typeface="Arial"/>
                <a:sym typeface="Arial"/>
              </a:endParaRPr>
            </a:p>
          </p:txBody>
        </p:sp>
      </p:grpSp>
      <p:sp>
        <p:nvSpPr>
          <p:cNvPr id="322" name="Google Shape;322;p8"/>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10</a:t>
            </a:fld>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g3072faccbb5_0_114"/>
          <p:cNvSpPr txBox="1">
            <a:spLocks noGrp="1"/>
          </p:cNvSpPr>
          <p:nvPr>
            <p:ph type="title"/>
          </p:nvPr>
        </p:nvSpPr>
        <p:spPr>
          <a:xfrm>
            <a:off x="3090200" y="2750125"/>
            <a:ext cx="40608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b="1"/>
              <a:t>PENSIONADOS</a:t>
            </a:r>
            <a:endParaRPr b="1"/>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4"/>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Afiliación de Pensionados a una C.C.A.F.</a:t>
            </a:r>
            <a:endParaRPr b="1"/>
          </a:p>
        </p:txBody>
      </p:sp>
      <p:sp>
        <p:nvSpPr>
          <p:cNvPr id="333" name="Google Shape;333;p14"/>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12</a:t>
            </a:fld>
            <a:endParaRPr/>
          </a:p>
        </p:txBody>
      </p:sp>
      <p:pic>
        <p:nvPicPr>
          <p:cNvPr id="334" name="Google Shape;334;p14"/>
          <p:cNvPicPr preferRelativeResize="0"/>
          <p:nvPr/>
        </p:nvPicPr>
        <p:blipFill>
          <a:blip r:embed="rId3">
            <a:alphaModFix/>
          </a:blip>
          <a:stretch>
            <a:fillRect/>
          </a:stretch>
        </p:blipFill>
        <p:spPr>
          <a:xfrm>
            <a:off x="1123817" y="1393925"/>
            <a:ext cx="6298607" cy="4058850"/>
          </a:xfrm>
          <a:prstGeom prst="rect">
            <a:avLst/>
          </a:prstGeom>
          <a:noFill/>
          <a:ln>
            <a:noFill/>
          </a:ln>
        </p:spPr>
      </p:pic>
      <p:sp>
        <p:nvSpPr>
          <p:cNvPr id="335" name="Google Shape;335;p14"/>
          <p:cNvSpPr txBox="1"/>
          <p:nvPr/>
        </p:nvSpPr>
        <p:spPr>
          <a:xfrm>
            <a:off x="4383075" y="5544975"/>
            <a:ext cx="3000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a:t>Fuente Estadísticas de la Seguridad Social 2023 - SUSESO</a:t>
            </a:r>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3072faccbb5_0_106"/>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Afiliación de Pensionados a una C.C.A.F.</a:t>
            </a:r>
            <a:endParaRPr b="1"/>
          </a:p>
        </p:txBody>
      </p:sp>
      <p:sp>
        <p:nvSpPr>
          <p:cNvPr id="341" name="Google Shape;341;g3072faccbb5_0_106"/>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13</a:t>
            </a:fld>
            <a:endParaRPr/>
          </a:p>
        </p:txBody>
      </p:sp>
      <p:sp>
        <p:nvSpPr>
          <p:cNvPr id="342" name="Google Shape;342;g3072faccbb5_0_106"/>
          <p:cNvSpPr txBox="1"/>
          <p:nvPr/>
        </p:nvSpPr>
        <p:spPr>
          <a:xfrm>
            <a:off x="4383075" y="5544975"/>
            <a:ext cx="3000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a:t>Fuente Estadísticas de la Seguridad Social 2023 - SUSESO</a:t>
            </a:r>
            <a:endParaRPr/>
          </a:p>
        </p:txBody>
      </p:sp>
      <p:pic>
        <p:nvPicPr>
          <p:cNvPr id="343" name="Google Shape;343;g3072faccbb5_0_106"/>
          <p:cNvPicPr preferRelativeResize="0"/>
          <p:nvPr/>
        </p:nvPicPr>
        <p:blipFill>
          <a:blip r:embed="rId3">
            <a:alphaModFix/>
          </a:blip>
          <a:stretch>
            <a:fillRect/>
          </a:stretch>
        </p:blipFill>
        <p:spPr>
          <a:xfrm>
            <a:off x="1371550" y="1400575"/>
            <a:ext cx="6011535" cy="3944775"/>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g3072faccbb5_0_94"/>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Afiliación de Pensionados a una C.C.A.F.</a:t>
            </a:r>
            <a:endParaRPr b="1"/>
          </a:p>
        </p:txBody>
      </p:sp>
      <p:sp>
        <p:nvSpPr>
          <p:cNvPr id="349" name="Google Shape;349;g3072faccbb5_0_94"/>
          <p:cNvSpPr txBox="1">
            <a:spLocks noGrp="1"/>
          </p:cNvSpPr>
          <p:nvPr>
            <p:ph type="body" idx="1"/>
          </p:nvPr>
        </p:nvSpPr>
        <p:spPr>
          <a:xfrm>
            <a:off x="680200" y="1268750"/>
            <a:ext cx="7500300" cy="4526100"/>
          </a:xfrm>
          <a:prstGeom prst="rect">
            <a:avLst/>
          </a:prstGeom>
          <a:noFill/>
          <a:ln>
            <a:noFill/>
          </a:ln>
        </p:spPr>
        <p:txBody>
          <a:bodyPr spcFirstLastPara="1" wrap="square" lIns="91425" tIns="45700" rIns="91425" bIns="45700" anchor="t" anchorCtr="0">
            <a:normAutofit/>
          </a:bodyPr>
          <a:lstStyle/>
          <a:p>
            <a:pPr marL="342900" lvl="0" indent="-342900" algn="just" rtl="0">
              <a:lnSpc>
                <a:spcPct val="100000"/>
              </a:lnSpc>
              <a:spcBef>
                <a:spcPts val="400"/>
              </a:spcBef>
              <a:spcAft>
                <a:spcPts val="0"/>
              </a:spcAft>
              <a:buClr>
                <a:schemeClr val="dk1"/>
              </a:buClr>
              <a:buSzPts val="2000"/>
              <a:buChar char="•"/>
            </a:pPr>
            <a:r>
              <a:rPr lang="es-CL">
                <a:solidFill>
                  <a:schemeClr val="dk1"/>
                </a:solidFill>
              </a:rPr>
              <a:t>Quiénes pueden afiliarse</a:t>
            </a:r>
            <a:endParaRPr>
              <a:solidFill>
                <a:schemeClr val="dk1"/>
              </a:solidFill>
            </a:endParaRPr>
          </a:p>
          <a:p>
            <a:pPr marL="0" lvl="0" indent="0" algn="just" rtl="0">
              <a:lnSpc>
                <a:spcPct val="100000"/>
              </a:lnSpc>
              <a:spcBef>
                <a:spcPts val="400"/>
              </a:spcBef>
              <a:spcAft>
                <a:spcPts val="0"/>
              </a:spcAft>
              <a:buNone/>
            </a:pPr>
            <a:endParaRPr>
              <a:solidFill>
                <a:schemeClr val="dk1"/>
              </a:solidFill>
            </a:endParaRPr>
          </a:p>
          <a:p>
            <a:pPr marL="0" lvl="0" indent="0" algn="just" rtl="0">
              <a:lnSpc>
                <a:spcPct val="100000"/>
              </a:lnSpc>
              <a:spcBef>
                <a:spcPts val="400"/>
              </a:spcBef>
              <a:spcAft>
                <a:spcPts val="0"/>
              </a:spcAft>
              <a:buNone/>
            </a:pPr>
            <a:r>
              <a:rPr lang="es-CL">
                <a:solidFill>
                  <a:schemeClr val="dk1"/>
                </a:solidFill>
              </a:rPr>
              <a:t>Los pensionados de cualquier régimen previsional, incluidos los de la Caja de Previsión de la Defensa Nacional y de la Dirección de Previsión de Carabineros de Chile, los exonerados políticos de la Ley N°19.234; los de pensión mensual de reparación de la Ley N°19.123; los de pensión anual de reparación de la Ley N°19.992, y los que perciban una pensión de carácter asistencial, para el sólo efecto de lo dispuesto en el artículo 16 de la Ley N° 19.539.</a:t>
            </a:r>
            <a:endParaRPr>
              <a:solidFill>
                <a:schemeClr val="dk1"/>
              </a:solidFill>
            </a:endParaRPr>
          </a:p>
        </p:txBody>
      </p:sp>
      <p:sp>
        <p:nvSpPr>
          <p:cNvPr id="350" name="Google Shape;350;g3072faccbb5_0_94"/>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14</a:t>
            </a:fld>
            <a:endParaRPr/>
          </a:p>
        </p:txBody>
      </p:sp>
      <p:sp>
        <p:nvSpPr>
          <p:cNvPr id="351" name="Google Shape;351;g3072faccbb5_0_94"/>
          <p:cNvSpPr txBox="1"/>
          <p:nvPr/>
        </p:nvSpPr>
        <p:spPr>
          <a:xfrm>
            <a:off x="680200" y="4524800"/>
            <a:ext cx="7425000" cy="754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CL" sz="1850" i="1">
                <a:solidFill>
                  <a:srgbClr val="475156"/>
                </a:solidFill>
                <a:highlight>
                  <a:srgbClr val="FFFFFF"/>
                </a:highlight>
                <a:latin typeface="Open Sans"/>
                <a:ea typeface="Open Sans"/>
                <a:cs typeface="Open Sans"/>
                <a:sym typeface="Open Sans"/>
              </a:rPr>
              <a:t>El pensionado que goce de más de una pensión sólo puede afiliarse a una Caja de Compensación de Asignación Familiar.</a:t>
            </a:r>
            <a:endParaRPr sz="2200" i="1"/>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g3072faccbb5_0_87"/>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Afiliación de Pensionados a una C.C.A.F.</a:t>
            </a:r>
            <a:endParaRPr b="1"/>
          </a:p>
        </p:txBody>
      </p:sp>
      <p:sp>
        <p:nvSpPr>
          <p:cNvPr id="357" name="Google Shape;357;g3072faccbb5_0_87"/>
          <p:cNvSpPr txBox="1">
            <a:spLocks noGrp="1"/>
          </p:cNvSpPr>
          <p:nvPr>
            <p:ph type="body" idx="1"/>
          </p:nvPr>
        </p:nvSpPr>
        <p:spPr>
          <a:xfrm>
            <a:off x="680200" y="1268750"/>
            <a:ext cx="7302000" cy="5452800"/>
          </a:xfrm>
          <a:prstGeom prst="rect">
            <a:avLst/>
          </a:prstGeom>
          <a:noFill/>
          <a:ln>
            <a:noFill/>
          </a:ln>
        </p:spPr>
        <p:txBody>
          <a:bodyPr spcFirstLastPara="1" wrap="square" lIns="91425" tIns="45700" rIns="91425" bIns="45700" anchor="t" anchorCtr="0">
            <a:normAutofit fontScale="55000" lnSpcReduction="20000"/>
          </a:bodyPr>
          <a:lstStyle/>
          <a:p>
            <a:pPr marL="342900" lvl="0" indent="-341709" algn="just" rtl="0">
              <a:lnSpc>
                <a:spcPct val="100000"/>
              </a:lnSpc>
              <a:spcBef>
                <a:spcPts val="400"/>
              </a:spcBef>
              <a:spcAft>
                <a:spcPts val="0"/>
              </a:spcAft>
              <a:buClr>
                <a:schemeClr val="dk1"/>
              </a:buClr>
              <a:buSzPct val="100000"/>
              <a:buChar char="•"/>
            </a:pPr>
            <a:r>
              <a:rPr lang="es-CL" sz="4171">
                <a:solidFill>
                  <a:schemeClr val="dk1"/>
                </a:solidFill>
              </a:rPr>
              <a:t>Acciones y efectos de la afiliación</a:t>
            </a:r>
            <a:endParaRPr sz="4171">
              <a:solidFill>
                <a:schemeClr val="dk1"/>
              </a:solidFill>
            </a:endParaRPr>
          </a:p>
          <a:p>
            <a:pPr marL="0" lvl="0" indent="0" algn="just" rtl="0">
              <a:lnSpc>
                <a:spcPct val="100000"/>
              </a:lnSpc>
              <a:spcBef>
                <a:spcPts val="400"/>
              </a:spcBef>
              <a:spcAft>
                <a:spcPts val="0"/>
              </a:spcAft>
              <a:buNone/>
            </a:pPr>
            <a:endParaRPr>
              <a:solidFill>
                <a:schemeClr val="dk1"/>
              </a:solidFill>
            </a:endParaRPr>
          </a:p>
          <a:p>
            <a:pPr marL="0" lvl="0" indent="0" algn="l" rtl="0">
              <a:lnSpc>
                <a:spcPct val="115000"/>
              </a:lnSpc>
              <a:spcBef>
                <a:spcPts val="0"/>
              </a:spcBef>
              <a:spcAft>
                <a:spcPts val="0"/>
              </a:spcAft>
              <a:buClr>
                <a:schemeClr val="dk1"/>
              </a:buClr>
              <a:buSzPct val="53798"/>
              <a:buFont typeface="Arial"/>
              <a:buNone/>
            </a:pPr>
            <a:r>
              <a:rPr lang="es-CL" sz="2044">
                <a:solidFill>
                  <a:srgbClr val="475156"/>
                </a:solidFill>
                <a:highlight>
                  <a:srgbClr val="FFFFFF"/>
                </a:highlight>
                <a:latin typeface="Open Sans"/>
                <a:ea typeface="Open Sans"/>
                <a:cs typeface="Open Sans"/>
                <a:sym typeface="Open Sans"/>
              </a:rPr>
              <a:t>Al momento de presentar su solicitud de afiliación presencial o remota, la C.C.A.F. debe informar al pensionado sobre la afiliación y sus efectos. Asimismo, el afiliado debe señalar que entiende y acepta cada uno de las siguientes acciones y efectos:</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110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está solicitando su afiliación en su calidad de pensionado a esa C.C.A.F.</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la afiliación va a producir sus efectos al mes subsiguiente de presentada la solicitud y una vez que el Directorio de la Caja la acepte.</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la afiliación, una vez aceptada, implica la obligación del pensionado de efectuar un aporte mensual que puede alcanzar hasta el 2% de su pensión y que se deduce desde ésta por la entidad pagadora de su pensión.</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los beneficios que otorga la Caja de Compensación pueden ser solicitados al mes subsiguiente de ser aprobada su afiliación.</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los beneficios a los que puede acceder corresponden a</a:t>
            </a:r>
            <a:r>
              <a:rPr lang="es-CL" sz="2044" b="1">
                <a:solidFill>
                  <a:srgbClr val="475156"/>
                </a:solidFill>
                <a:highlight>
                  <a:srgbClr val="FFFFFF"/>
                </a:highlight>
                <a:latin typeface="Open Sans"/>
                <a:ea typeface="Open Sans"/>
                <a:cs typeface="Open Sans"/>
                <a:sym typeface="Open Sans"/>
              </a:rPr>
              <a:t> prestaciones adicionales</a:t>
            </a:r>
            <a:r>
              <a:rPr lang="es-CL" sz="2044">
                <a:solidFill>
                  <a:srgbClr val="475156"/>
                </a:solidFill>
                <a:highlight>
                  <a:srgbClr val="FFFFFF"/>
                </a:highlight>
                <a:latin typeface="Open Sans"/>
                <a:ea typeface="Open Sans"/>
                <a:cs typeface="Open Sans"/>
                <a:sym typeface="Open Sans"/>
              </a:rPr>
              <a:t> que se aprueban anualmente y que pueden ser modificadas durante el año.</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los beneficios que otorga la C.C.A.F. se encuentran publicados en las páginas web de la Caja y en sus agencias.</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el procedimiento de afiliación y desafiliación puede efectuarse en forma presencial o remota en oficinas físicas o virtuales de la C.C.A.F.</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tiene derecho a solicitar la invalidación de su afiliación por vicios que no permitieron que se formara el consentimiento y el plazo que tiene para hacerlo.</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tiene el plazo de un mes, contado desde la fecha de su solicitud de afiliación para desistirse de ella, cualquiera sea la forma en que se haya afiliado, es decir, presencial o remota.</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tiene derecho a desafiliarse libremente transcurridos 6 meses desde la fecha en que operó su afiliación, pudiendo presentar la respectiva solicitud con la anterioridad que desee una vez transcurridos al menos 4 meses, para que el Directorio se pronuncie sobre ella, a fin de que su desafiliación opere inmediatamente transcurrido el referido plazo de seis meses.</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solicitada su afiliación en forma presencial, puede desafiliarse de la Caja en forma remota o presencialmente o solicitada la afiliación en forma remota puede desafiliarse de la Caja en forma presencial o remota, independiente del mecanismo utilizado para solicitar la afiliación.</a:t>
            </a:r>
            <a:endParaRPr sz="2044">
              <a:solidFill>
                <a:srgbClr val="475156"/>
              </a:solidFill>
              <a:highlight>
                <a:srgbClr val="FFFFFF"/>
              </a:highlight>
              <a:latin typeface="Open Sans"/>
              <a:ea typeface="Open Sans"/>
              <a:cs typeface="Open Sans"/>
              <a:sym typeface="Open Sans"/>
            </a:endParaRPr>
          </a:p>
          <a:p>
            <a:pPr marL="457200" lvl="0" indent="-290272" algn="l" rtl="0">
              <a:lnSpc>
                <a:spcPct val="115000"/>
              </a:lnSpc>
              <a:spcBef>
                <a:spcPts val="0"/>
              </a:spcBef>
              <a:spcAft>
                <a:spcPts val="0"/>
              </a:spcAft>
              <a:buClr>
                <a:srgbClr val="475156"/>
              </a:buClr>
              <a:buSzPct val="100000"/>
              <a:buFont typeface="Open Sans"/>
              <a:buAutoNum type="arabicPeriod"/>
            </a:pPr>
            <a:r>
              <a:rPr lang="es-CL" sz="2044">
                <a:solidFill>
                  <a:srgbClr val="475156"/>
                </a:solidFill>
                <a:highlight>
                  <a:srgbClr val="FFFFFF"/>
                </a:highlight>
                <a:latin typeface="Open Sans"/>
                <a:ea typeface="Open Sans"/>
                <a:cs typeface="Open Sans"/>
                <a:sym typeface="Open Sans"/>
              </a:rPr>
              <a:t>Que la afiliación a una C.C.A.F. no es requisito para obtener el pago de su pensión, como tampoco para percibir cualquier otro beneficio otorgado por el Estado.</a:t>
            </a:r>
            <a:endParaRPr sz="2044">
              <a:solidFill>
                <a:srgbClr val="475156"/>
              </a:solidFill>
              <a:highlight>
                <a:srgbClr val="FFFFFF"/>
              </a:highlight>
              <a:latin typeface="Open Sans"/>
              <a:ea typeface="Open Sans"/>
              <a:cs typeface="Open Sans"/>
              <a:sym typeface="Open Sans"/>
            </a:endParaRPr>
          </a:p>
          <a:p>
            <a:pPr marL="0" lvl="0" indent="0" algn="just" rtl="0">
              <a:lnSpc>
                <a:spcPct val="100000"/>
              </a:lnSpc>
              <a:spcBef>
                <a:spcPts val="800"/>
              </a:spcBef>
              <a:spcAft>
                <a:spcPts val="0"/>
              </a:spcAft>
              <a:buNone/>
            </a:pPr>
            <a:endParaRPr>
              <a:solidFill>
                <a:schemeClr val="dk1"/>
              </a:solidFill>
            </a:endParaRPr>
          </a:p>
        </p:txBody>
      </p:sp>
      <p:sp>
        <p:nvSpPr>
          <p:cNvPr id="358" name="Google Shape;358;g3072faccbb5_0_87"/>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15</a:t>
            </a:fld>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g3072faccbb5_0_45"/>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Afiliación de Pensionados a una C.C.A.F.</a:t>
            </a:r>
            <a:endParaRPr b="1"/>
          </a:p>
        </p:txBody>
      </p:sp>
      <p:sp>
        <p:nvSpPr>
          <p:cNvPr id="364" name="Google Shape;364;g3072faccbb5_0_45"/>
          <p:cNvSpPr txBox="1">
            <a:spLocks noGrp="1"/>
          </p:cNvSpPr>
          <p:nvPr>
            <p:ph type="body" idx="1"/>
          </p:nvPr>
        </p:nvSpPr>
        <p:spPr>
          <a:xfrm>
            <a:off x="623525" y="1042025"/>
            <a:ext cx="4335900" cy="809700"/>
          </a:xfrm>
          <a:prstGeom prst="rect">
            <a:avLst/>
          </a:prstGeom>
          <a:noFill/>
          <a:ln>
            <a:noFill/>
          </a:ln>
        </p:spPr>
        <p:txBody>
          <a:bodyPr spcFirstLastPara="1" wrap="square" lIns="91425" tIns="45700" rIns="91425" bIns="45700" anchor="t" anchorCtr="0">
            <a:noAutofit/>
          </a:bodyPr>
          <a:lstStyle/>
          <a:p>
            <a:pPr marL="457200" lvl="0" indent="-350520" algn="just" rtl="0">
              <a:lnSpc>
                <a:spcPct val="90000"/>
              </a:lnSpc>
              <a:spcBef>
                <a:spcPts val="400"/>
              </a:spcBef>
              <a:spcAft>
                <a:spcPts val="0"/>
              </a:spcAft>
              <a:buClr>
                <a:schemeClr val="dk1"/>
              </a:buClr>
              <a:buSzPts val="1920"/>
              <a:buChar char="•"/>
            </a:pPr>
            <a:r>
              <a:rPr lang="es-CL">
                <a:solidFill>
                  <a:schemeClr val="dk1"/>
                </a:solidFill>
              </a:rPr>
              <a:t>Procedimiento de afiliación</a:t>
            </a:r>
            <a:endParaRPr>
              <a:solidFill>
                <a:schemeClr val="dk1"/>
              </a:solidFill>
            </a:endParaRPr>
          </a:p>
          <a:p>
            <a:pPr marL="0" lvl="0" indent="0" algn="just" rtl="0">
              <a:lnSpc>
                <a:spcPct val="90000"/>
              </a:lnSpc>
              <a:spcBef>
                <a:spcPts val="400"/>
              </a:spcBef>
              <a:spcAft>
                <a:spcPts val="0"/>
              </a:spcAft>
              <a:buSzPts val="440"/>
              <a:buNone/>
            </a:pPr>
            <a:endParaRPr sz="1000">
              <a:solidFill>
                <a:schemeClr val="dk1"/>
              </a:solidFill>
            </a:endParaRPr>
          </a:p>
          <a:p>
            <a:pPr marL="0" lvl="0" indent="0" algn="just" rtl="0">
              <a:lnSpc>
                <a:spcPct val="90000"/>
              </a:lnSpc>
              <a:spcBef>
                <a:spcPts val="400"/>
              </a:spcBef>
              <a:spcAft>
                <a:spcPts val="0"/>
              </a:spcAft>
              <a:buSzPts val="440"/>
              <a:buNone/>
            </a:pPr>
            <a:r>
              <a:rPr lang="es-CL" sz="1400">
                <a:solidFill>
                  <a:schemeClr val="dk1"/>
                </a:solidFill>
              </a:rPr>
              <a:t>Puede ser presencial o por medios digitales</a:t>
            </a:r>
            <a:endParaRPr sz="1000">
              <a:solidFill>
                <a:schemeClr val="dk1"/>
              </a:solidFill>
            </a:endParaRPr>
          </a:p>
        </p:txBody>
      </p:sp>
      <p:sp>
        <p:nvSpPr>
          <p:cNvPr id="365" name="Google Shape;365;g3072faccbb5_0_45"/>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16</a:t>
            </a:fld>
            <a:endParaRPr/>
          </a:p>
        </p:txBody>
      </p:sp>
      <p:pic>
        <p:nvPicPr>
          <p:cNvPr id="366" name="Google Shape;366;g3072faccbb5_0_45"/>
          <p:cNvPicPr preferRelativeResize="0"/>
          <p:nvPr/>
        </p:nvPicPr>
        <p:blipFill>
          <a:blip r:embed="rId3">
            <a:alphaModFix/>
          </a:blip>
          <a:stretch>
            <a:fillRect/>
          </a:stretch>
        </p:blipFill>
        <p:spPr>
          <a:xfrm>
            <a:off x="3665225" y="2160825"/>
            <a:ext cx="5308800" cy="3692025"/>
          </a:xfrm>
          <a:prstGeom prst="rect">
            <a:avLst/>
          </a:prstGeom>
          <a:noFill/>
          <a:ln>
            <a:noFill/>
          </a:ln>
        </p:spPr>
      </p:pic>
      <p:sp>
        <p:nvSpPr>
          <p:cNvPr id="367" name="Google Shape;367;g3072faccbb5_0_45"/>
          <p:cNvSpPr txBox="1">
            <a:spLocks noGrp="1"/>
          </p:cNvSpPr>
          <p:nvPr>
            <p:ph type="body" idx="1"/>
          </p:nvPr>
        </p:nvSpPr>
        <p:spPr>
          <a:xfrm>
            <a:off x="381000" y="2001700"/>
            <a:ext cx="3352200" cy="45261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400"/>
              </a:spcBef>
              <a:spcAft>
                <a:spcPts val="0"/>
              </a:spcAft>
              <a:buSzPts val="440"/>
              <a:buNone/>
            </a:pPr>
            <a:r>
              <a:rPr lang="es-CL" sz="1000" b="1">
                <a:solidFill>
                  <a:schemeClr val="dk1"/>
                </a:solidFill>
              </a:rPr>
              <a:t>Presencial</a:t>
            </a:r>
            <a:endParaRPr sz="1000" b="1">
              <a:solidFill>
                <a:schemeClr val="dk1"/>
              </a:solidFill>
            </a:endParaRPr>
          </a:p>
          <a:p>
            <a:pPr marL="457200" lvl="0" indent="-292100" algn="just" rtl="0">
              <a:lnSpc>
                <a:spcPct val="90000"/>
              </a:lnSpc>
              <a:spcBef>
                <a:spcPts val="400"/>
              </a:spcBef>
              <a:spcAft>
                <a:spcPts val="0"/>
              </a:spcAft>
              <a:buClr>
                <a:schemeClr val="dk1"/>
              </a:buClr>
              <a:buSzPts val="1000"/>
              <a:buAutoNum type="arabicPeriod"/>
            </a:pPr>
            <a:r>
              <a:rPr lang="es-CL" sz="1000">
                <a:solidFill>
                  <a:schemeClr val="dk1"/>
                </a:solidFill>
              </a:rPr>
              <a:t>Se debe suscribir una  solicitud, en carácter individual,  en una oficina de la respectiva Caja de Compensación, con todos los datos contenidos en ella, y no deben tener enmendaduras, borrones, ni correcciones de ninguna especie..</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El Directorio de la Caja de Compensación se pronunciará al respecto en su primera sesión ordinaria, dejando constancia del acuerdo en la respectiva solicitud.</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Se debe adjuntar fotocopia del carné de identidad de la persona interesada, por ambos lados, y una copia digitalizada o fotografía de su último comprobante de pago de pensión o en su defecto,  la de los dos meses anteriores al último pago.</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La persona pensionada debe estampar su firma y la impresión de su dígito pulgar derecho y, en ausencia de éste, la de cualquier otro dígito, indicando a cuál corresponde y a qué mano pertenece.</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Luego de la información clara y objetiva dada por la CCAF, la persona pensionada deja constancia que otorga su consentimiento y entiende los efectos de la afiliación, así. como de la información que se le entregó al afiliado, entegándole copia de ésto.</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La afiliación opera desde el día primero del mes subsiguiente al de la fecha de aprobación de la correspondiente solicitud y dentro del mes siguiente a esta data debe ser comunicada por la C.C.A.F. al respectivo organismo pagador de la pensión.</a:t>
            </a:r>
            <a:endParaRPr sz="1000">
              <a:solidFill>
                <a:schemeClr val="dk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g3072faccbb5_0_53"/>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Afiliación de Pensionados a una C.C.A.F.</a:t>
            </a:r>
            <a:endParaRPr b="1"/>
          </a:p>
        </p:txBody>
      </p:sp>
      <p:sp>
        <p:nvSpPr>
          <p:cNvPr id="373" name="Google Shape;373;g3072faccbb5_0_53"/>
          <p:cNvSpPr txBox="1">
            <a:spLocks noGrp="1"/>
          </p:cNvSpPr>
          <p:nvPr>
            <p:ph type="body" idx="1"/>
          </p:nvPr>
        </p:nvSpPr>
        <p:spPr>
          <a:xfrm>
            <a:off x="623525" y="1042025"/>
            <a:ext cx="4335900" cy="809700"/>
          </a:xfrm>
          <a:prstGeom prst="rect">
            <a:avLst/>
          </a:prstGeom>
          <a:noFill/>
          <a:ln>
            <a:noFill/>
          </a:ln>
        </p:spPr>
        <p:txBody>
          <a:bodyPr spcFirstLastPara="1" wrap="square" lIns="91425" tIns="45700" rIns="91425" bIns="45700" anchor="t" anchorCtr="0">
            <a:noAutofit/>
          </a:bodyPr>
          <a:lstStyle/>
          <a:p>
            <a:pPr marL="457200" lvl="0" indent="-350520" algn="just" rtl="0">
              <a:lnSpc>
                <a:spcPct val="90000"/>
              </a:lnSpc>
              <a:spcBef>
                <a:spcPts val="400"/>
              </a:spcBef>
              <a:spcAft>
                <a:spcPts val="0"/>
              </a:spcAft>
              <a:buClr>
                <a:schemeClr val="dk1"/>
              </a:buClr>
              <a:buSzPts val="1920"/>
              <a:buChar char="•"/>
            </a:pPr>
            <a:r>
              <a:rPr lang="es-CL">
                <a:solidFill>
                  <a:schemeClr val="dk1"/>
                </a:solidFill>
              </a:rPr>
              <a:t>Procedimiento de afiliación</a:t>
            </a:r>
            <a:endParaRPr>
              <a:solidFill>
                <a:schemeClr val="dk1"/>
              </a:solidFill>
            </a:endParaRPr>
          </a:p>
          <a:p>
            <a:pPr marL="0" lvl="0" indent="0" algn="just" rtl="0">
              <a:lnSpc>
                <a:spcPct val="90000"/>
              </a:lnSpc>
              <a:spcBef>
                <a:spcPts val="400"/>
              </a:spcBef>
              <a:spcAft>
                <a:spcPts val="0"/>
              </a:spcAft>
              <a:buSzPts val="440"/>
              <a:buNone/>
            </a:pPr>
            <a:endParaRPr sz="1000">
              <a:solidFill>
                <a:schemeClr val="dk1"/>
              </a:solidFill>
            </a:endParaRPr>
          </a:p>
          <a:p>
            <a:pPr marL="0" lvl="0" indent="0" algn="just" rtl="0">
              <a:lnSpc>
                <a:spcPct val="90000"/>
              </a:lnSpc>
              <a:spcBef>
                <a:spcPts val="400"/>
              </a:spcBef>
              <a:spcAft>
                <a:spcPts val="0"/>
              </a:spcAft>
              <a:buSzPts val="440"/>
              <a:buNone/>
            </a:pPr>
            <a:r>
              <a:rPr lang="es-CL" sz="1400">
                <a:solidFill>
                  <a:schemeClr val="dk1"/>
                </a:solidFill>
              </a:rPr>
              <a:t>Puede ser presencial o digital</a:t>
            </a:r>
            <a:endParaRPr sz="1000">
              <a:solidFill>
                <a:schemeClr val="dk1"/>
              </a:solidFill>
            </a:endParaRPr>
          </a:p>
        </p:txBody>
      </p:sp>
      <p:sp>
        <p:nvSpPr>
          <p:cNvPr id="374" name="Google Shape;374;g3072faccbb5_0_53"/>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17</a:t>
            </a:fld>
            <a:endParaRPr/>
          </a:p>
        </p:txBody>
      </p:sp>
      <p:sp>
        <p:nvSpPr>
          <p:cNvPr id="375" name="Google Shape;375;g3072faccbb5_0_53"/>
          <p:cNvSpPr txBox="1">
            <a:spLocks noGrp="1"/>
          </p:cNvSpPr>
          <p:nvPr>
            <p:ph type="body" idx="1"/>
          </p:nvPr>
        </p:nvSpPr>
        <p:spPr>
          <a:xfrm>
            <a:off x="749400" y="1926720"/>
            <a:ext cx="7091100" cy="27879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400"/>
              </a:spcBef>
              <a:spcAft>
                <a:spcPts val="0"/>
              </a:spcAft>
              <a:buSzPts val="440"/>
              <a:buNone/>
            </a:pPr>
            <a:r>
              <a:rPr lang="es-CL" sz="1000" b="1">
                <a:solidFill>
                  <a:schemeClr val="dk1"/>
                </a:solidFill>
              </a:rPr>
              <a:t>Por medios digitales</a:t>
            </a:r>
            <a:endParaRPr sz="1000" b="1">
              <a:solidFill>
                <a:schemeClr val="dk1"/>
              </a:solidFill>
            </a:endParaRPr>
          </a:p>
          <a:p>
            <a:pPr marL="457200" lvl="0" indent="-292100" algn="just" rtl="0">
              <a:lnSpc>
                <a:spcPct val="90000"/>
              </a:lnSpc>
              <a:spcBef>
                <a:spcPts val="400"/>
              </a:spcBef>
              <a:spcAft>
                <a:spcPts val="0"/>
              </a:spcAft>
              <a:buClr>
                <a:schemeClr val="dk1"/>
              </a:buClr>
              <a:buSzPts val="1000"/>
              <a:buAutoNum type="arabicPeriod"/>
            </a:pPr>
            <a:r>
              <a:rPr lang="es-CL" sz="1000">
                <a:solidFill>
                  <a:schemeClr val="dk1"/>
                </a:solidFill>
              </a:rPr>
              <a:t>Debiendo cumplir con los mismo requisitos que una afiliación presencial, la Caja de Compensación debe aceptar solicitudes de afiliación que se formulen en forma remota o a distancia, esto es, por medios electrónicos o digitales, con algunas consideraciones especiales. </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Para registrar y obtener el consentimiento de la persona interesada, las C.C.A.F. deben emplear dos mecanismos distintos de verificación o autenticación de la identidad, los que pueden consistir en un correo electrónico y una conversación sostenida con la Caja, cuyo audio quede grabado con su aquiescencia, o por medio de un código o número de seguridad que se remitirá a efectos de ser ingresado o enviado a una dirección de correo electrónico, o el uso de un mecanismo de validación en forma escalonada, a través de una serie de preguntas sobre antecedentes personales en forma ascendente, permite adquirir certeza acerca de la identidad del pensionado o el uso de la clave única del Servicio de Registro Civil e Identificación.</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Atendiendo la importancia del consentimiento, se entiende que la persona pensionada ha sido debidamente informado a efectos de otorgar su consentimiento y que conoce y acepta los efectos de la afiliación, si ello consta en una nítida grabación audiovisual en la que afirma: haber leído la información que se le ha remitido al efecto, solicita afiliarse a la Caja, entiende y acepta los efectos de su afiliación, conoce que puede desistirse de su solicitud de desafiliación dentro del plazo de treinta días desde que la solicitó y conoce que tiene el plazo de seis meses para desafiliarse a la Caja.</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Una vez recibida en forma remota la solicitud de afiliación del pensionado, la Caja debe enviar a éste un comprobante de haber recepcionado dicha solicitud y posteriormente le notificará el resultado de esta al domicilio que la persona hubiere indicado al efecto. Lo anterior puede efectuarse mediante sistemas remotos o a distancia o a través de carta certificada, según elección del pensionado.</a:t>
            </a:r>
            <a:endParaRPr sz="1000">
              <a:solidFill>
                <a:schemeClr val="dk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g3072faccbb5_0_61"/>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Desafiliación de Pensionados a una C.C.A.F.</a:t>
            </a:r>
            <a:endParaRPr b="1"/>
          </a:p>
        </p:txBody>
      </p:sp>
      <p:sp>
        <p:nvSpPr>
          <p:cNvPr id="381" name="Google Shape;381;g3072faccbb5_0_61"/>
          <p:cNvSpPr txBox="1">
            <a:spLocks noGrp="1"/>
          </p:cNvSpPr>
          <p:nvPr>
            <p:ph type="body" idx="1"/>
          </p:nvPr>
        </p:nvSpPr>
        <p:spPr>
          <a:xfrm>
            <a:off x="717975" y="1627700"/>
            <a:ext cx="4335900" cy="809700"/>
          </a:xfrm>
          <a:prstGeom prst="rect">
            <a:avLst/>
          </a:prstGeom>
          <a:noFill/>
          <a:ln>
            <a:noFill/>
          </a:ln>
        </p:spPr>
        <p:txBody>
          <a:bodyPr spcFirstLastPara="1" wrap="square" lIns="91425" tIns="45700" rIns="91425" bIns="45700" anchor="t" anchorCtr="0">
            <a:noAutofit/>
          </a:bodyPr>
          <a:lstStyle/>
          <a:p>
            <a:pPr marL="457200" lvl="0" indent="-350520" algn="just" rtl="0">
              <a:lnSpc>
                <a:spcPct val="90000"/>
              </a:lnSpc>
              <a:spcBef>
                <a:spcPts val="400"/>
              </a:spcBef>
              <a:spcAft>
                <a:spcPts val="0"/>
              </a:spcAft>
              <a:buClr>
                <a:schemeClr val="dk1"/>
              </a:buClr>
              <a:buSzPts val="1920"/>
              <a:buChar char="•"/>
            </a:pPr>
            <a:r>
              <a:rPr lang="es-CL">
                <a:solidFill>
                  <a:schemeClr val="dk1"/>
                </a:solidFill>
              </a:rPr>
              <a:t>Procedimiento de desafiliación</a:t>
            </a:r>
            <a:endParaRPr>
              <a:solidFill>
                <a:schemeClr val="dk1"/>
              </a:solidFill>
            </a:endParaRPr>
          </a:p>
          <a:p>
            <a:pPr marL="0" lvl="0" indent="0" algn="just" rtl="0">
              <a:lnSpc>
                <a:spcPct val="90000"/>
              </a:lnSpc>
              <a:spcBef>
                <a:spcPts val="400"/>
              </a:spcBef>
              <a:spcAft>
                <a:spcPts val="0"/>
              </a:spcAft>
              <a:buSzPts val="440"/>
              <a:buNone/>
            </a:pPr>
            <a:endParaRPr sz="1000">
              <a:solidFill>
                <a:schemeClr val="dk1"/>
              </a:solidFill>
            </a:endParaRPr>
          </a:p>
          <a:p>
            <a:pPr marL="0" lvl="0" indent="0" algn="just" rtl="0">
              <a:lnSpc>
                <a:spcPct val="90000"/>
              </a:lnSpc>
              <a:spcBef>
                <a:spcPts val="400"/>
              </a:spcBef>
              <a:spcAft>
                <a:spcPts val="0"/>
              </a:spcAft>
              <a:buSzPts val="440"/>
              <a:buNone/>
            </a:pPr>
            <a:endParaRPr sz="1000">
              <a:solidFill>
                <a:schemeClr val="dk1"/>
              </a:solidFill>
            </a:endParaRPr>
          </a:p>
        </p:txBody>
      </p:sp>
      <p:sp>
        <p:nvSpPr>
          <p:cNvPr id="382" name="Google Shape;382;g3072faccbb5_0_61"/>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18</a:t>
            </a:fld>
            <a:endParaRPr/>
          </a:p>
        </p:txBody>
      </p:sp>
      <p:sp>
        <p:nvSpPr>
          <p:cNvPr id="383" name="Google Shape;383;g3072faccbb5_0_61"/>
          <p:cNvSpPr txBox="1"/>
          <p:nvPr/>
        </p:nvSpPr>
        <p:spPr>
          <a:xfrm>
            <a:off x="1860975" y="2683000"/>
            <a:ext cx="6219900" cy="13782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s-CL" sz="1050">
                <a:solidFill>
                  <a:srgbClr val="475156"/>
                </a:solidFill>
                <a:highlight>
                  <a:srgbClr val="FFFFFF"/>
                </a:highlight>
                <a:latin typeface="Open Sans"/>
                <a:ea typeface="Open Sans"/>
                <a:cs typeface="Open Sans"/>
                <a:sym typeface="Open Sans"/>
              </a:rPr>
              <a:t>El pensionado tiene derecho a desafiliarse libremente, ya sea para afiliarse a otra CCAF o desafiliarse del sistema CCAF transcurridos 6 meses desde la fecha en que operó su afiliación, pudiendo presentar la respectiva solicitud con la anterioridad que desee una vez transcurridos al menos 4 meses, para que el Directorio se pronuncie sobre ella y a fin de que su desafiliación opere inmediatamente transcurrido el referido plazo de seis meses.</a:t>
            </a:r>
            <a:endParaRPr sz="1050">
              <a:solidFill>
                <a:srgbClr val="475156"/>
              </a:solidFill>
              <a:highlight>
                <a:srgbClr val="FFFFFF"/>
              </a:highlight>
              <a:latin typeface="Open Sans"/>
              <a:ea typeface="Open Sans"/>
              <a:cs typeface="Open Sans"/>
              <a:sym typeface="Open Sans"/>
            </a:endParaRPr>
          </a:p>
          <a:p>
            <a:pPr marL="0" lvl="0" indent="0" algn="l" rtl="0">
              <a:lnSpc>
                <a:spcPct val="115000"/>
              </a:lnSpc>
              <a:spcBef>
                <a:spcPts val="800"/>
              </a:spcBef>
              <a:spcAft>
                <a:spcPts val="800"/>
              </a:spcAft>
              <a:buNone/>
            </a:pPr>
            <a:endParaRPr sz="1050">
              <a:solidFill>
                <a:srgbClr val="475156"/>
              </a:solidFill>
              <a:highlight>
                <a:srgbClr val="FFFFFF"/>
              </a:highlight>
              <a:latin typeface="Open Sans"/>
              <a:ea typeface="Open Sans"/>
              <a:cs typeface="Open Sans"/>
              <a:sym typeface="Open San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3072faccbb5_0_76"/>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Desafiliación de Pensionados a una C.C.A.F.</a:t>
            </a:r>
            <a:endParaRPr b="1"/>
          </a:p>
        </p:txBody>
      </p:sp>
      <p:sp>
        <p:nvSpPr>
          <p:cNvPr id="389" name="Google Shape;389;g3072faccbb5_0_76"/>
          <p:cNvSpPr txBox="1">
            <a:spLocks noGrp="1"/>
          </p:cNvSpPr>
          <p:nvPr>
            <p:ph type="body" idx="1"/>
          </p:nvPr>
        </p:nvSpPr>
        <p:spPr>
          <a:xfrm>
            <a:off x="623525" y="1042025"/>
            <a:ext cx="4335900" cy="809700"/>
          </a:xfrm>
          <a:prstGeom prst="rect">
            <a:avLst/>
          </a:prstGeom>
          <a:noFill/>
          <a:ln>
            <a:noFill/>
          </a:ln>
        </p:spPr>
        <p:txBody>
          <a:bodyPr spcFirstLastPara="1" wrap="square" lIns="91425" tIns="45700" rIns="91425" bIns="45700" anchor="t" anchorCtr="0">
            <a:noAutofit/>
          </a:bodyPr>
          <a:lstStyle/>
          <a:p>
            <a:pPr marL="457200" lvl="0" indent="-350520" algn="just" rtl="0">
              <a:lnSpc>
                <a:spcPct val="90000"/>
              </a:lnSpc>
              <a:spcBef>
                <a:spcPts val="400"/>
              </a:spcBef>
              <a:spcAft>
                <a:spcPts val="0"/>
              </a:spcAft>
              <a:buClr>
                <a:schemeClr val="dk1"/>
              </a:buClr>
              <a:buSzPts val="1920"/>
              <a:buChar char="•"/>
            </a:pPr>
            <a:r>
              <a:rPr lang="es-CL">
                <a:solidFill>
                  <a:schemeClr val="dk1"/>
                </a:solidFill>
              </a:rPr>
              <a:t>Procedimiento de desafiliación</a:t>
            </a:r>
            <a:endParaRPr>
              <a:solidFill>
                <a:schemeClr val="dk1"/>
              </a:solidFill>
            </a:endParaRPr>
          </a:p>
          <a:p>
            <a:pPr marL="0" lvl="0" indent="0" algn="just" rtl="0">
              <a:lnSpc>
                <a:spcPct val="90000"/>
              </a:lnSpc>
              <a:spcBef>
                <a:spcPts val="400"/>
              </a:spcBef>
              <a:spcAft>
                <a:spcPts val="0"/>
              </a:spcAft>
              <a:buSzPts val="440"/>
              <a:buNone/>
            </a:pPr>
            <a:endParaRPr sz="1000">
              <a:solidFill>
                <a:schemeClr val="dk1"/>
              </a:solidFill>
            </a:endParaRPr>
          </a:p>
          <a:p>
            <a:pPr marL="0" lvl="0" indent="0" algn="just" rtl="0">
              <a:lnSpc>
                <a:spcPct val="90000"/>
              </a:lnSpc>
              <a:spcBef>
                <a:spcPts val="400"/>
              </a:spcBef>
              <a:spcAft>
                <a:spcPts val="0"/>
              </a:spcAft>
              <a:buSzPts val="440"/>
              <a:buNone/>
            </a:pPr>
            <a:r>
              <a:rPr lang="es-CL" sz="1400">
                <a:solidFill>
                  <a:schemeClr val="dk1"/>
                </a:solidFill>
              </a:rPr>
              <a:t>Puede ser presencial o por medios digitales</a:t>
            </a:r>
            <a:endParaRPr sz="1000">
              <a:solidFill>
                <a:schemeClr val="dk1"/>
              </a:solidFill>
            </a:endParaRPr>
          </a:p>
        </p:txBody>
      </p:sp>
      <p:sp>
        <p:nvSpPr>
          <p:cNvPr id="390" name="Google Shape;390;g3072faccbb5_0_76"/>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19</a:t>
            </a:fld>
            <a:endParaRPr/>
          </a:p>
        </p:txBody>
      </p:sp>
      <p:pic>
        <p:nvPicPr>
          <p:cNvPr id="391" name="Google Shape;391;g3072faccbb5_0_76"/>
          <p:cNvPicPr preferRelativeResize="0"/>
          <p:nvPr/>
        </p:nvPicPr>
        <p:blipFill>
          <a:blip r:embed="rId3">
            <a:alphaModFix/>
          </a:blip>
          <a:stretch>
            <a:fillRect/>
          </a:stretch>
        </p:blipFill>
        <p:spPr>
          <a:xfrm>
            <a:off x="3665225" y="2160825"/>
            <a:ext cx="5308800" cy="3692025"/>
          </a:xfrm>
          <a:prstGeom prst="rect">
            <a:avLst/>
          </a:prstGeom>
          <a:noFill/>
          <a:ln>
            <a:noFill/>
          </a:ln>
        </p:spPr>
      </p:pic>
      <p:sp>
        <p:nvSpPr>
          <p:cNvPr id="392" name="Google Shape;392;g3072faccbb5_0_76"/>
          <p:cNvSpPr txBox="1">
            <a:spLocks noGrp="1"/>
          </p:cNvSpPr>
          <p:nvPr>
            <p:ph type="body" idx="1"/>
          </p:nvPr>
        </p:nvSpPr>
        <p:spPr>
          <a:xfrm>
            <a:off x="381000" y="2001700"/>
            <a:ext cx="3352200" cy="45261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400"/>
              </a:spcBef>
              <a:spcAft>
                <a:spcPts val="0"/>
              </a:spcAft>
              <a:buSzPts val="440"/>
              <a:buNone/>
            </a:pPr>
            <a:r>
              <a:rPr lang="es-CL" sz="1000" b="1">
                <a:solidFill>
                  <a:schemeClr val="dk1"/>
                </a:solidFill>
              </a:rPr>
              <a:t>Presencial</a:t>
            </a:r>
            <a:endParaRPr sz="1000" b="1">
              <a:solidFill>
                <a:schemeClr val="dk1"/>
              </a:solidFill>
            </a:endParaRPr>
          </a:p>
          <a:p>
            <a:pPr marL="457200" lvl="0" indent="-292100" algn="just" rtl="0">
              <a:lnSpc>
                <a:spcPct val="90000"/>
              </a:lnSpc>
              <a:spcBef>
                <a:spcPts val="400"/>
              </a:spcBef>
              <a:spcAft>
                <a:spcPts val="0"/>
              </a:spcAft>
              <a:buClr>
                <a:schemeClr val="dk1"/>
              </a:buClr>
              <a:buSzPts val="1000"/>
              <a:buAutoNum type="arabicPeriod"/>
            </a:pPr>
            <a:r>
              <a:rPr lang="es-CL" sz="1000">
                <a:solidFill>
                  <a:schemeClr val="dk1"/>
                </a:solidFill>
              </a:rPr>
              <a:t>Se debe suscribir una  solicitud, en carácter individual,  en una oficina de la respectiva Caja de Compensación, con todos los datos contenidos en ella.</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El Directorio de la Caja de Compensación se pronunciará al respecto en su primera sesión ordinaria, dejando constancia del acuerdo en la respectiva solicitud.</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Este formulario debe contener el nombre completo, número de cédula de identidad, domicilio particular, teléfono y correo electrónico del interesado.</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L</a:t>
            </a:r>
            <a:r>
              <a:rPr lang="es-CL" sz="1000" b="1">
                <a:solidFill>
                  <a:schemeClr val="dk1"/>
                </a:solidFill>
              </a:rPr>
              <a:t>a desafiliación opera desde el día primero del mes subsiguiente al de la fecha de aprobación de la respectiva solicitud y, dentro de los 10 primeros días del mes siguiente a su aprobación, debe ser notificada por la C.C.A.F. al respectivo organismo pagador de la pensión para que cesen los descuentos por concepto de aporte a la Caja.</a:t>
            </a:r>
            <a:endParaRPr sz="1000" b="1">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Respecto de la desafiliación del pensionado, debe estarse, en lo que resultare procedente, a lo dispuesto por los artículos 17 y 18 de la Ley N°18.833, esto es, la desafiliación regirá desde la fecha en que el pensionado se afilie a otra Caja de Compensación de Asignación Familiar, debiendo esta última comunicar a aquélla dicho traspaso con, a lo menos, un mes de anticipación a la fecha en que opere la nueva afiliación.</a:t>
            </a:r>
            <a:endParaRPr sz="1000">
              <a:solidFill>
                <a:schemeClr val="dk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es-CL" sz="2100" dirty="0">
                <a:solidFill>
                  <a:schemeClr val="dk1"/>
                </a:solidFill>
                <a:latin typeface="Verdana"/>
                <a:ea typeface="Verdana"/>
                <a:cs typeface="Verdana"/>
                <a:sym typeface="Verdana"/>
              </a:rPr>
              <a:t/>
            </a:r>
            <a:br>
              <a:rPr lang="es-CL" sz="2100" dirty="0">
                <a:solidFill>
                  <a:schemeClr val="dk1"/>
                </a:solidFill>
                <a:latin typeface="Verdana"/>
                <a:ea typeface="Verdana"/>
                <a:cs typeface="Verdana"/>
                <a:sym typeface="Verdana"/>
              </a:rPr>
            </a:br>
            <a:r>
              <a:rPr lang="es-CL" sz="2100" dirty="0" smtClean="0">
                <a:solidFill>
                  <a:schemeClr val="dk1"/>
                </a:solidFill>
                <a:latin typeface="Verdana"/>
                <a:ea typeface="Verdana"/>
                <a:cs typeface="Verdana"/>
                <a:sym typeface="Verdana"/>
              </a:rPr>
              <a:t>Qué </a:t>
            </a:r>
            <a:r>
              <a:rPr lang="es-CL" sz="2100" dirty="0">
                <a:solidFill>
                  <a:schemeClr val="dk1"/>
                </a:solidFill>
                <a:latin typeface="Verdana"/>
                <a:ea typeface="Verdana"/>
                <a:cs typeface="Verdana"/>
                <a:sym typeface="Verdana"/>
              </a:rPr>
              <a:t>son las </a:t>
            </a:r>
            <a:r>
              <a:rPr lang="es-CL" sz="2100" dirty="0" smtClean="0">
                <a:solidFill>
                  <a:schemeClr val="dk1"/>
                </a:solidFill>
                <a:latin typeface="Verdana"/>
                <a:ea typeface="Verdana"/>
                <a:cs typeface="Verdana"/>
                <a:sym typeface="Verdana"/>
              </a:rPr>
              <a:t>Cajas de Compensación de Asignación Familiar (C.C.A.F.)</a:t>
            </a:r>
            <a:endParaRPr sz="2100" dirty="0">
              <a:solidFill>
                <a:schemeClr val="dk1"/>
              </a:solidFill>
            </a:endParaRPr>
          </a:p>
        </p:txBody>
      </p:sp>
      <p:grpSp>
        <p:nvGrpSpPr>
          <p:cNvPr id="202" name="Google Shape;202;p2"/>
          <p:cNvGrpSpPr/>
          <p:nvPr/>
        </p:nvGrpSpPr>
        <p:grpSpPr>
          <a:xfrm>
            <a:off x="355227" y="1479989"/>
            <a:ext cx="8177213" cy="4521908"/>
            <a:chOff x="0" y="2026"/>
            <a:chExt cx="8177213" cy="4521908"/>
          </a:xfrm>
        </p:grpSpPr>
        <p:sp>
          <p:nvSpPr>
            <p:cNvPr id="203" name="Google Shape;203;p2"/>
            <p:cNvSpPr/>
            <p:nvPr/>
          </p:nvSpPr>
          <p:spPr>
            <a:xfrm>
              <a:off x="0" y="2026"/>
              <a:ext cx="8177213" cy="1499033"/>
            </a:xfrm>
            <a:prstGeom prst="roundRect">
              <a:avLst>
                <a:gd name="adj" fmla="val 16667"/>
              </a:avLst>
            </a:prstGeom>
            <a:solidFill>
              <a:schemeClr val="lt1"/>
            </a:solid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204" name="Google Shape;204;p2"/>
            <p:cNvSpPr txBox="1"/>
            <p:nvPr/>
          </p:nvSpPr>
          <p:spPr>
            <a:xfrm>
              <a:off x="73177" y="75203"/>
              <a:ext cx="8030859" cy="1352679"/>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es-CL" sz="1700" b="0" i="0" u="none" strike="noStrike" cap="none">
                  <a:solidFill>
                    <a:schemeClr val="dk1"/>
                  </a:solidFill>
                  <a:latin typeface="Arial"/>
                  <a:ea typeface="Arial"/>
                  <a:cs typeface="Arial"/>
                  <a:sym typeface="Arial"/>
                </a:rPr>
                <a:t>Son entidades de previsión social instituidas como corporaciones de derecho privado sin fines de lucro.</a:t>
              </a:r>
              <a:endParaRPr sz="1700" b="0" i="0" u="none" strike="noStrike" cap="none">
                <a:solidFill>
                  <a:schemeClr val="dk1"/>
                </a:solidFill>
                <a:latin typeface="Arial"/>
                <a:ea typeface="Arial"/>
                <a:cs typeface="Arial"/>
                <a:sym typeface="Arial"/>
              </a:endParaRPr>
            </a:p>
          </p:txBody>
        </p:sp>
        <p:sp>
          <p:nvSpPr>
            <p:cNvPr id="205" name="Google Shape;205;p2"/>
            <p:cNvSpPr/>
            <p:nvPr/>
          </p:nvSpPr>
          <p:spPr>
            <a:xfrm>
              <a:off x="0" y="1513464"/>
              <a:ext cx="8177213" cy="1499033"/>
            </a:xfrm>
            <a:prstGeom prst="roundRect">
              <a:avLst>
                <a:gd name="adj" fmla="val 16667"/>
              </a:avLst>
            </a:prstGeom>
            <a:solidFill>
              <a:schemeClr val="lt1"/>
            </a:solid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206" name="Google Shape;206;p2"/>
            <p:cNvSpPr txBox="1"/>
            <p:nvPr/>
          </p:nvSpPr>
          <p:spPr>
            <a:xfrm>
              <a:off x="73177" y="1586641"/>
              <a:ext cx="8030859" cy="1352679"/>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es-CL" sz="1700" b="0" i="0" u="none" strike="noStrike" cap="none">
                  <a:solidFill>
                    <a:schemeClr val="dk1"/>
                  </a:solidFill>
                  <a:latin typeface="Arial"/>
                  <a:ea typeface="Arial"/>
                  <a:cs typeface="Arial"/>
                  <a:sym typeface="Arial"/>
                </a:rPr>
                <a:t>Su objeto es la administración de prestaciones de seguridad social.</a:t>
              </a:r>
              <a:endParaRPr sz="1700" b="0" i="0" u="none" strike="noStrike" cap="none">
                <a:solidFill>
                  <a:schemeClr val="dk1"/>
                </a:solidFill>
                <a:latin typeface="Arial"/>
                <a:ea typeface="Arial"/>
                <a:cs typeface="Arial"/>
                <a:sym typeface="Arial"/>
              </a:endParaRPr>
            </a:p>
          </p:txBody>
        </p:sp>
        <p:sp>
          <p:nvSpPr>
            <p:cNvPr id="207" name="Google Shape;207;p2"/>
            <p:cNvSpPr/>
            <p:nvPr/>
          </p:nvSpPr>
          <p:spPr>
            <a:xfrm>
              <a:off x="0" y="3024901"/>
              <a:ext cx="8177213" cy="1499033"/>
            </a:xfrm>
            <a:prstGeom prst="roundRect">
              <a:avLst>
                <a:gd name="adj" fmla="val 16667"/>
              </a:avLst>
            </a:prstGeom>
            <a:solidFill>
              <a:schemeClr val="lt1"/>
            </a:solid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208" name="Google Shape;208;p2"/>
            <p:cNvSpPr txBox="1"/>
            <p:nvPr/>
          </p:nvSpPr>
          <p:spPr>
            <a:xfrm>
              <a:off x="73177" y="3098078"/>
              <a:ext cx="8030859" cy="1352679"/>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Clr>
                  <a:srgbClr val="000000"/>
                </a:buClr>
                <a:buSzPts val="2000"/>
                <a:buFont typeface="Arial"/>
                <a:buNone/>
              </a:pPr>
              <a:r>
                <a:rPr lang="es-CL" sz="1700" b="0" i="0" u="none" strike="noStrike" cap="none">
                  <a:solidFill>
                    <a:schemeClr val="dk1"/>
                  </a:solidFill>
                  <a:latin typeface="Arial"/>
                  <a:ea typeface="Arial"/>
                  <a:cs typeface="Arial"/>
                  <a:sym typeface="Arial"/>
                </a:rPr>
                <a:t>Están sometidas a la supervigilancia y fiscalización de la Superintendencia de Seguridad Social, en forma integral; a la </a:t>
              </a:r>
              <a:r>
                <a:rPr lang="es-CL" sz="1700">
                  <a:solidFill>
                    <a:schemeClr val="dk1"/>
                  </a:solidFill>
                </a:rPr>
                <a:t>CMF</a:t>
              </a:r>
              <a:r>
                <a:rPr lang="es-CL" sz="1700" b="0" i="0" u="none" strike="noStrike" cap="none">
                  <a:solidFill>
                    <a:schemeClr val="dk1"/>
                  </a:solidFill>
                  <a:latin typeface="Arial"/>
                  <a:ea typeface="Arial"/>
                  <a:cs typeface="Arial"/>
                  <a:sym typeface="Arial"/>
                </a:rPr>
                <a:t> respecto de la emisión de bonos, securitización, prestamos hipotecarios endosables, y respecto al control sobre aplicación de la  tasa máxima convencional en los interés de los créditos sociales.</a:t>
              </a:r>
              <a:endParaRPr sz="1700" b="0" i="0" u="none" strike="noStrike" cap="none">
                <a:solidFill>
                  <a:schemeClr val="dk1"/>
                </a:solidFill>
                <a:latin typeface="Arial"/>
                <a:ea typeface="Arial"/>
                <a:cs typeface="Arial"/>
                <a:sym typeface="Arial"/>
              </a:endParaRPr>
            </a:p>
          </p:txBody>
        </p:sp>
      </p:grpSp>
      <p:sp>
        <p:nvSpPr>
          <p:cNvPr id="209" name="Google Shape;209;p2"/>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a:t>
            </a:fld>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g3072faccbb5_0_69"/>
          <p:cNvSpPr txBox="1">
            <a:spLocks noGrp="1"/>
          </p:cNvSpPr>
          <p:nvPr>
            <p:ph type="title"/>
          </p:nvPr>
        </p:nvSpPr>
        <p:spPr>
          <a:xfrm>
            <a:off x="152400" y="152400"/>
            <a:ext cx="81645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Desafiliación de Pensionados a una C.C.A.F.</a:t>
            </a:r>
            <a:endParaRPr b="1"/>
          </a:p>
        </p:txBody>
      </p:sp>
      <p:sp>
        <p:nvSpPr>
          <p:cNvPr id="398" name="Google Shape;398;g3072faccbb5_0_69"/>
          <p:cNvSpPr txBox="1">
            <a:spLocks noGrp="1"/>
          </p:cNvSpPr>
          <p:nvPr>
            <p:ph type="body" idx="1"/>
          </p:nvPr>
        </p:nvSpPr>
        <p:spPr>
          <a:xfrm>
            <a:off x="623525" y="1042025"/>
            <a:ext cx="4335900" cy="809700"/>
          </a:xfrm>
          <a:prstGeom prst="rect">
            <a:avLst/>
          </a:prstGeom>
          <a:noFill/>
          <a:ln>
            <a:noFill/>
          </a:ln>
        </p:spPr>
        <p:txBody>
          <a:bodyPr spcFirstLastPara="1" wrap="square" lIns="91425" tIns="45700" rIns="91425" bIns="45700" anchor="t" anchorCtr="0">
            <a:noAutofit/>
          </a:bodyPr>
          <a:lstStyle/>
          <a:p>
            <a:pPr marL="457200" lvl="0" indent="-350520" algn="just" rtl="0">
              <a:lnSpc>
                <a:spcPct val="90000"/>
              </a:lnSpc>
              <a:spcBef>
                <a:spcPts val="400"/>
              </a:spcBef>
              <a:spcAft>
                <a:spcPts val="0"/>
              </a:spcAft>
              <a:buClr>
                <a:schemeClr val="dk1"/>
              </a:buClr>
              <a:buSzPts val="1920"/>
              <a:buChar char="•"/>
            </a:pPr>
            <a:r>
              <a:rPr lang="es-CL">
                <a:solidFill>
                  <a:schemeClr val="dk1"/>
                </a:solidFill>
              </a:rPr>
              <a:t>Procedimiento de desafiliación</a:t>
            </a:r>
            <a:endParaRPr>
              <a:solidFill>
                <a:schemeClr val="dk1"/>
              </a:solidFill>
            </a:endParaRPr>
          </a:p>
          <a:p>
            <a:pPr marL="0" lvl="0" indent="0" algn="just" rtl="0">
              <a:lnSpc>
                <a:spcPct val="90000"/>
              </a:lnSpc>
              <a:spcBef>
                <a:spcPts val="400"/>
              </a:spcBef>
              <a:spcAft>
                <a:spcPts val="0"/>
              </a:spcAft>
              <a:buSzPts val="440"/>
              <a:buNone/>
            </a:pPr>
            <a:endParaRPr sz="1000">
              <a:solidFill>
                <a:schemeClr val="dk1"/>
              </a:solidFill>
            </a:endParaRPr>
          </a:p>
          <a:p>
            <a:pPr marL="0" lvl="0" indent="0" algn="just" rtl="0">
              <a:lnSpc>
                <a:spcPct val="90000"/>
              </a:lnSpc>
              <a:spcBef>
                <a:spcPts val="400"/>
              </a:spcBef>
              <a:spcAft>
                <a:spcPts val="0"/>
              </a:spcAft>
              <a:buSzPts val="440"/>
              <a:buNone/>
            </a:pPr>
            <a:r>
              <a:rPr lang="es-CL" sz="1400">
                <a:solidFill>
                  <a:schemeClr val="dk1"/>
                </a:solidFill>
              </a:rPr>
              <a:t>Puede ser presencial o digital</a:t>
            </a:r>
            <a:endParaRPr sz="1000">
              <a:solidFill>
                <a:schemeClr val="dk1"/>
              </a:solidFill>
            </a:endParaRPr>
          </a:p>
        </p:txBody>
      </p:sp>
      <p:sp>
        <p:nvSpPr>
          <p:cNvPr id="399" name="Google Shape;399;g3072faccbb5_0_69"/>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20</a:t>
            </a:fld>
            <a:endParaRPr/>
          </a:p>
        </p:txBody>
      </p:sp>
      <p:sp>
        <p:nvSpPr>
          <p:cNvPr id="400" name="Google Shape;400;g3072faccbb5_0_69"/>
          <p:cNvSpPr txBox="1">
            <a:spLocks noGrp="1"/>
          </p:cNvSpPr>
          <p:nvPr>
            <p:ph type="body" idx="1"/>
          </p:nvPr>
        </p:nvSpPr>
        <p:spPr>
          <a:xfrm>
            <a:off x="749400" y="1926720"/>
            <a:ext cx="7091100" cy="27879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400"/>
              </a:spcBef>
              <a:spcAft>
                <a:spcPts val="0"/>
              </a:spcAft>
              <a:buSzPts val="440"/>
              <a:buNone/>
            </a:pPr>
            <a:r>
              <a:rPr lang="es-CL" sz="1000" b="1">
                <a:solidFill>
                  <a:schemeClr val="dk1"/>
                </a:solidFill>
              </a:rPr>
              <a:t>Por medios digitales</a:t>
            </a:r>
            <a:endParaRPr sz="1000" b="1">
              <a:solidFill>
                <a:schemeClr val="dk1"/>
              </a:solidFill>
            </a:endParaRPr>
          </a:p>
          <a:p>
            <a:pPr marL="457200" lvl="0" indent="-292100" algn="just" rtl="0">
              <a:lnSpc>
                <a:spcPct val="90000"/>
              </a:lnSpc>
              <a:spcBef>
                <a:spcPts val="400"/>
              </a:spcBef>
              <a:spcAft>
                <a:spcPts val="0"/>
              </a:spcAft>
              <a:buClr>
                <a:schemeClr val="dk1"/>
              </a:buClr>
              <a:buSzPts val="1000"/>
              <a:buAutoNum type="arabicPeriod"/>
            </a:pPr>
            <a:r>
              <a:rPr lang="es-CL" sz="1000">
                <a:solidFill>
                  <a:schemeClr val="dk1"/>
                </a:solidFill>
              </a:rPr>
              <a:t>Debiendo cumplir con los mismo requisitos que una afiliación presencial, la Caja de Compensación debe aceptar solicitudes de afiliación que se formulen en forma remota o a distancia, esto es, por medios electrónicos o digitales, con algunas consideraciones especiales. </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Para registrar y obtener el consentimiento de la persona interesada, las C.C.A.F. deben emplear dos mecanismos distintos de verificación o autenticación de la identidad, los que pueden consistir en un correo electrónico y una conversación sostenida con la Caja, cuyo audio quede grabado con su aquiescencia, o por medio de un código o número de seguridad que se remitirá a efectos de ser ingresado o enviado a una dirección de correo electrónico, o el uso de un mecanismo de validación en forma escalonada, a través de una serie de preguntas sobre antecedentes personales en forma ascendente, permite adquirir certeza acerca de la identidad del pensionado o el uso de la clave única del Servicio de Registro Civil e Identificación.</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Se entenderá que el pensionado o pensionada ha firmado o suscrito la solicitud de desafiliación mediante firma electrónica simple, consistente en el envío de un correo electrónico a la C.C.A.F. en que solicita desafiliarse de esa entidad.</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b="1">
                <a:solidFill>
                  <a:schemeClr val="dk1"/>
                </a:solidFill>
              </a:rPr>
              <a:t>La desafiliación opera desde el día primero del mes subsiguiente al de la fecha de aprobación de la respectiva solicitud digital y, dentro de los 10 primeros días del mes siguiente a su aprobación, debe ser notificada por la C.C.A.F. al respectivo organismo pagador de la pensión para que cesen los descuentos por concepto de aporte a la Caja. </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Una vez recibida en forma remota la solicitud de desafiliación del pensionado, la Caja debe enviar a éste un comprobante de haber recepcionado dicha solicitud y posteriormente le notificará el resultado de esta en el domicilio que la persona hubiere indicado al efecto. Lo anterior puede efectuarse mediante sistemas remotos o a distancia o a través de carta certificada, a elección del pensionado.</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La tramitación de la solicitud o la desafiliación no puede condicionarse por parte de la Caja al cumplimiento de otros requisitos distintos a los señalados en esta enumeración.</a:t>
            </a:r>
            <a:endParaRPr sz="1000">
              <a:solidFill>
                <a:schemeClr val="dk1"/>
              </a:solidFill>
            </a:endParaRPr>
          </a:p>
          <a:p>
            <a:pPr marL="457200" lvl="0" indent="-292100" algn="just" rtl="0">
              <a:lnSpc>
                <a:spcPct val="90000"/>
              </a:lnSpc>
              <a:spcBef>
                <a:spcPts val="0"/>
              </a:spcBef>
              <a:spcAft>
                <a:spcPts val="0"/>
              </a:spcAft>
              <a:buClr>
                <a:schemeClr val="dk1"/>
              </a:buClr>
              <a:buSzPts val="1000"/>
              <a:buAutoNum type="arabicPeriod"/>
            </a:pPr>
            <a:r>
              <a:rPr lang="es-CL" sz="1000">
                <a:solidFill>
                  <a:schemeClr val="dk1"/>
                </a:solidFill>
              </a:rPr>
              <a:t>Respecto de la desafiliación del pensionado, debe estarse, en lo que resultare procedente, a lo dispuesto por los artículos 17 y 18 de la Ley N°18.833, esto es, la desafiliación regirá desde la fecha en que el pensionado se afilie a otra Caja de Compensación de Asignación Familiar, debiendo esta última comunicar a aquélla dicho traspaso con, a lo menos, un mes de anticipación a la fecha en que opere la nueva afiliación.</a:t>
            </a:r>
            <a:endParaRPr sz="1000">
              <a:solidFill>
                <a:schemeClr val="dk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3072faccbb5_0_129"/>
          <p:cNvSpPr txBox="1">
            <a:spLocks noGrp="1"/>
          </p:cNvSpPr>
          <p:nvPr>
            <p:ph type="title"/>
          </p:nvPr>
        </p:nvSpPr>
        <p:spPr>
          <a:xfrm>
            <a:off x="1450575" y="312700"/>
            <a:ext cx="6074100" cy="841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b="1"/>
              <a:t>A que acceden los pensionados</a:t>
            </a:r>
            <a:endParaRPr b="1"/>
          </a:p>
        </p:txBody>
      </p:sp>
      <p:sp>
        <p:nvSpPr>
          <p:cNvPr id="406" name="Google Shape;406;g3072faccbb5_0_129"/>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21</a:t>
            </a:fld>
            <a:endParaRPr/>
          </a:p>
        </p:txBody>
      </p:sp>
      <p:sp>
        <p:nvSpPr>
          <p:cNvPr id="407" name="Google Shape;407;g3072faccbb5_0_129"/>
          <p:cNvSpPr txBox="1">
            <a:spLocks noGrp="1"/>
          </p:cNvSpPr>
          <p:nvPr>
            <p:ph type="body" idx="1"/>
          </p:nvPr>
        </p:nvSpPr>
        <p:spPr>
          <a:xfrm>
            <a:off x="1450575" y="1728350"/>
            <a:ext cx="6582900" cy="19062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400"/>
              </a:spcBef>
              <a:spcAft>
                <a:spcPts val="0"/>
              </a:spcAft>
              <a:buNone/>
            </a:pPr>
            <a:r>
              <a:rPr lang="es-CL" sz="1400">
                <a:solidFill>
                  <a:schemeClr val="dk1"/>
                </a:solidFill>
              </a:rPr>
              <a:t>Las Prestaciones Adicionales son prestaciones de bienestar social que pueden ser en dinero, en especie o en servicio que la Caja de Compensación de Asignación Familiar (C.C.A.F.) puede otorgar a sus afiliados, tanto trabajadores como pensionados y sus causantes de asignación familiar, ya sea en forma gratuita u onerosa, de acuerdo con un programa que define anualmente, destinado a proporcionar a éstos cobertura frente a estados de necesidad derivados de hechos tales como nupcialidad, natalidad, fallecimiento u otros relacionados con educación, salud, cultura, asistencia social, deportes y recreación o por otros hechos o actividades de análoga naturaleza a los expresados.</a:t>
            </a:r>
            <a:endParaRPr sz="1400">
              <a:solidFill>
                <a:schemeClr val="dk1"/>
              </a:solidFill>
            </a:endParaRPr>
          </a:p>
        </p:txBody>
      </p:sp>
      <p:sp>
        <p:nvSpPr>
          <p:cNvPr id="408" name="Google Shape;408;g3072faccbb5_0_129"/>
          <p:cNvSpPr txBox="1"/>
          <p:nvPr/>
        </p:nvSpPr>
        <p:spPr>
          <a:xfrm>
            <a:off x="1314900" y="1154125"/>
            <a:ext cx="5313000" cy="384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800"/>
              </a:spcAft>
              <a:buNone/>
            </a:pPr>
            <a:r>
              <a:rPr lang="es-CL" sz="1300" b="1">
                <a:solidFill>
                  <a:srgbClr val="475156"/>
                </a:solidFill>
                <a:highlight>
                  <a:srgbClr val="FFFFFF"/>
                </a:highlight>
                <a:latin typeface="Open Sans"/>
                <a:ea typeface="Open Sans"/>
                <a:cs typeface="Open Sans"/>
                <a:sym typeface="Open Sans"/>
              </a:rPr>
              <a:t>RÉGIMEN DE PRESTACIONES ADICIONALES</a:t>
            </a:r>
            <a:endParaRPr sz="1300" b="1">
              <a:solidFill>
                <a:srgbClr val="475156"/>
              </a:solidFill>
              <a:highlight>
                <a:srgbClr val="FFFFFF"/>
              </a:highlight>
              <a:latin typeface="Open Sans"/>
              <a:ea typeface="Open Sans"/>
              <a:cs typeface="Open Sans"/>
              <a:sym typeface="Open Sans"/>
            </a:endParaRPr>
          </a:p>
        </p:txBody>
      </p:sp>
      <p:sp>
        <p:nvSpPr>
          <p:cNvPr id="409" name="Google Shape;409;g3072faccbb5_0_129"/>
          <p:cNvSpPr txBox="1"/>
          <p:nvPr/>
        </p:nvSpPr>
        <p:spPr>
          <a:xfrm>
            <a:off x="2775625" y="3634550"/>
            <a:ext cx="5217600" cy="29862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CL">
                <a:latin typeface="Calibri"/>
                <a:ea typeface="Calibri"/>
                <a:cs typeface="Calibri"/>
                <a:sym typeface="Calibri"/>
              </a:rPr>
              <a:t>Las Prestaciones Adicionales que pueden contemplar las C.C.A.F. en sus Reglamentos Particulares, se dividen en:</a:t>
            </a:r>
            <a:endParaRPr>
              <a:latin typeface="Calibri"/>
              <a:ea typeface="Calibri"/>
              <a:cs typeface="Calibri"/>
              <a:sym typeface="Calibri"/>
            </a:endParaRPr>
          </a:p>
          <a:p>
            <a:pPr marL="0" lvl="0" indent="0" algn="just" rtl="0">
              <a:spcBef>
                <a:spcPts val="0"/>
              </a:spcBef>
              <a:spcAft>
                <a:spcPts val="0"/>
              </a:spcAft>
              <a:buNone/>
            </a:pPr>
            <a:endParaRPr>
              <a:latin typeface="Calibri"/>
              <a:ea typeface="Calibri"/>
              <a:cs typeface="Calibri"/>
              <a:sym typeface="Calibri"/>
            </a:endParaRPr>
          </a:p>
          <a:p>
            <a:pPr marL="457200" lvl="0" indent="-317500" algn="just" rtl="0">
              <a:spcBef>
                <a:spcPts val="0"/>
              </a:spcBef>
              <a:spcAft>
                <a:spcPts val="0"/>
              </a:spcAft>
              <a:buSzPts val="1400"/>
              <a:buFont typeface="Calibri"/>
              <a:buChar char="●"/>
            </a:pPr>
            <a:r>
              <a:rPr lang="es-CL">
                <a:latin typeface="Calibri"/>
                <a:ea typeface="Calibri"/>
                <a:cs typeface="Calibri"/>
                <a:sym typeface="Calibri"/>
              </a:rPr>
              <a:t>Prestaciones en dinero, las que pueden ser periódicas o no, y que no se encuentran sujetas a restitución por parte del beneficiario.</a:t>
            </a:r>
            <a:endParaRPr>
              <a:latin typeface="Calibri"/>
              <a:ea typeface="Calibri"/>
              <a:cs typeface="Calibri"/>
              <a:sym typeface="Calibri"/>
            </a:endParaRPr>
          </a:p>
          <a:p>
            <a:pPr marL="457200" lvl="0" indent="0" algn="just" rtl="0">
              <a:spcBef>
                <a:spcPts val="0"/>
              </a:spcBef>
              <a:spcAft>
                <a:spcPts val="0"/>
              </a:spcAft>
              <a:buNone/>
            </a:pPr>
            <a:endParaRPr>
              <a:latin typeface="Calibri"/>
              <a:ea typeface="Calibri"/>
              <a:cs typeface="Calibri"/>
              <a:sym typeface="Calibri"/>
            </a:endParaRPr>
          </a:p>
          <a:p>
            <a:pPr marL="457200" lvl="0" indent="-317500" algn="just" rtl="0">
              <a:spcBef>
                <a:spcPts val="0"/>
              </a:spcBef>
              <a:spcAft>
                <a:spcPts val="0"/>
              </a:spcAft>
              <a:buSzPts val="1400"/>
              <a:buFont typeface="Calibri"/>
              <a:buChar char="●"/>
            </a:pPr>
            <a:r>
              <a:rPr lang="es-CL">
                <a:latin typeface="Calibri"/>
                <a:ea typeface="Calibri"/>
                <a:cs typeface="Calibri"/>
                <a:sym typeface="Calibri"/>
              </a:rPr>
              <a:t>Prestaciones en especie o en servicio, que pueden tener el carácter de gratuitas u onerosas y, en este último caso, ser bonificadas o no, dependiendo de si el valor de éstas debe ser financiado parcial o totalmente por el beneficiario, valor que, en ningún caso, puede exceder del costo de la respectiva prestación.</a:t>
            </a:r>
            <a:endParaRPr>
              <a:latin typeface="Calibri"/>
              <a:ea typeface="Calibri"/>
              <a:cs typeface="Calibri"/>
              <a:sym typeface="Calibri"/>
            </a:endParaRPr>
          </a:p>
        </p:txBody>
      </p:sp>
      <p:sp>
        <p:nvSpPr>
          <p:cNvPr id="410" name="Google Shape;410;g3072faccbb5_0_129"/>
          <p:cNvSpPr txBox="1"/>
          <p:nvPr/>
        </p:nvSpPr>
        <p:spPr>
          <a:xfrm>
            <a:off x="4273950" y="1297700"/>
            <a:ext cx="2489400" cy="400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r>
              <a:rPr lang="es-CL">
                <a:solidFill>
                  <a:srgbClr val="595959"/>
                </a:solidFill>
                <a:latin typeface="Calibri"/>
                <a:ea typeface="Calibri"/>
                <a:cs typeface="Calibri"/>
                <a:sym typeface="Calibri"/>
              </a:rPr>
              <a:t>*diciembre de cada año</a:t>
            </a:r>
            <a:endParaRPr>
              <a:solidFill>
                <a:srgbClr val="595959"/>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g3072faccbb5_0_179"/>
          <p:cNvSpPr txBox="1">
            <a:spLocks noGrp="1"/>
          </p:cNvSpPr>
          <p:nvPr>
            <p:ph type="title"/>
          </p:nvPr>
        </p:nvSpPr>
        <p:spPr>
          <a:xfrm>
            <a:off x="1298175" y="312700"/>
            <a:ext cx="6074100" cy="841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b="1"/>
              <a:t>A que acceden los pensionados</a:t>
            </a:r>
            <a:endParaRPr b="1"/>
          </a:p>
        </p:txBody>
      </p:sp>
      <p:sp>
        <p:nvSpPr>
          <p:cNvPr id="416" name="Google Shape;416;g3072faccbb5_0_179"/>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22</a:t>
            </a:fld>
            <a:endParaRPr/>
          </a:p>
        </p:txBody>
      </p:sp>
      <p:sp>
        <p:nvSpPr>
          <p:cNvPr id="417" name="Google Shape;417;g3072faccbb5_0_179"/>
          <p:cNvSpPr txBox="1">
            <a:spLocks noGrp="1"/>
          </p:cNvSpPr>
          <p:nvPr>
            <p:ph type="body" idx="1"/>
          </p:nvPr>
        </p:nvSpPr>
        <p:spPr>
          <a:xfrm>
            <a:off x="1450575" y="1728350"/>
            <a:ext cx="6582900" cy="19062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400"/>
              </a:spcBef>
              <a:spcAft>
                <a:spcPts val="0"/>
              </a:spcAft>
              <a:buNone/>
            </a:pPr>
            <a:r>
              <a:rPr lang="es-CL" sz="1400">
                <a:solidFill>
                  <a:schemeClr val="dk1"/>
                </a:solidFill>
              </a:rPr>
              <a:t>El artículo 23 de la Ley N° 18.833, faculta a las C.C.A.F. para establecer, mediante convenios de adscripción voluntaria, regímenes de prestaciones complementarias no contempladas en los otros regímenes que administren.</a:t>
            </a:r>
            <a:endParaRPr sz="1400">
              <a:solidFill>
                <a:schemeClr val="dk1"/>
              </a:solidFill>
            </a:endParaRPr>
          </a:p>
          <a:p>
            <a:pPr marL="0" lvl="0" indent="0" algn="just" rtl="0">
              <a:lnSpc>
                <a:spcPct val="90000"/>
              </a:lnSpc>
              <a:spcBef>
                <a:spcPts val="400"/>
              </a:spcBef>
              <a:spcAft>
                <a:spcPts val="0"/>
              </a:spcAft>
              <a:buNone/>
            </a:pPr>
            <a:r>
              <a:rPr lang="es-CL" sz="1400">
                <a:solidFill>
                  <a:schemeClr val="dk1"/>
                </a:solidFill>
              </a:rPr>
              <a:t>La finalidad de las prestaciones complementarias debe estar orientada a mejorar el bienestar de los trabajadores y pensionados afiliados y de sus causantes de asignación familiar, cubriendo total o parcialmente contingencias sociales.</a:t>
            </a:r>
            <a:endParaRPr sz="1400">
              <a:solidFill>
                <a:schemeClr val="dk1"/>
              </a:solidFill>
            </a:endParaRPr>
          </a:p>
          <a:p>
            <a:pPr marL="0" lvl="0" indent="0" algn="just" rtl="0">
              <a:lnSpc>
                <a:spcPct val="90000"/>
              </a:lnSpc>
              <a:spcBef>
                <a:spcPts val="400"/>
              </a:spcBef>
              <a:spcAft>
                <a:spcPts val="0"/>
              </a:spcAft>
              <a:buNone/>
            </a:pPr>
            <a:r>
              <a:rPr lang="es-CL" sz="1400">
                <a:solidFill>
                  <a:schemeClr val="dk1"/>
                </a:solidFill>
              </a:rPr>
              <a:t>Los convenios, de adscripción voluntaria,  en el caso de los pensionados, deben establecerse para todos los pensionados afiliados, sea con cada uno de éstos en forma directa o a través de asociaciones de pensionados u otras entidades relacionadas con ellos.</a:t>
            </a:r>
            <a:endParaRPr sz="1400">
              <a:solidFill>
                <a:schemeClr val="dk1"/>
              </a:solidFill>
            </a:endParaRPr>
          </a:p>
        </p:txBody>
      </p:sp>
      <p:sp>
        <p:nvSpPr>
          <p:cNvPr id="418" name="Google Shape;418;g3072faccbb5_0_179"/>
          <p:cNvSpPr txBox="1"/>
          <p:nvPr/>
        </p:nvSpPr>
        <p:spPr>
          <a:xfrm>
            <a:off x="1314900" y="1154125"/>
            <a:ext cx="5313000" cy="384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800"/>
              </a:spcAft>
              <a:buNone/>
            </a:pPr>
            <a:r>
              <a:rPr lang="es-CL" sz="1300" b="1">
                <a:solidFill>
                  <a:srgbClr val="475156"/>
                </a:solidFill>
                <a:highlight>
                  <a:srgbClr val="FFFFFF"/>
                </a:highlight>
                <a:latin typeface="Open Sans"/>
                <a:ea typeface="Open Sans"/>
                <a:cs typeface="Open Sans"/>
                <a:sym typeface="Open Sans"/>
              </a:rPr>
              <a:t>RÉGIMEN DE PRESTACIONES COMPLEMENTARIAS</a:t>
            </a:r>
            <a:endParaRPr sz="1300" b="1">
              <a:solidFill>
                <a:srgbClr val="475156"/>
              </a:solidFill>
              <a:highlight>
                <a:srgbClr val="FFFFFF"/>
              </a:highlight>
              <a:latin typeface="Open Sans"/>
              <a:ea typeface="Open Sans"/>
              <a:cs typeface="Open Sans"/>
              <a:sym typeface="Open Sans"/>
            </a:endParaRPr>
          </a:p>
        </p:txBody>
      </p:sp>
      <p:sp>
        <p:nvSpPr>
          <p:cNvPr id="419" name="Google Shape;419;g3072faccbb5_0_179"/>
          <p:cNvSpPr txBox="1"/>
          <p:nvPr/>
        </p:nvSpPr>
        <p:spPr>
          <a:xfrm>
            <a:off x="1382775" y="3919250"/>
            <a:ext cx="6718500" cy="169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a:latin typeface="Calibri"/>
                <a:ea typeface="Calibri"/>
                <a:cs typeface="Calibri"/>
                <a:sym typeface="Calibri"/>
              </a:rPr>
              <a:t>Son beneficiarios los pensionados afiliados, con sus respectivas cargas familiares, que se hayan adscrito a un régimen de prestaciones complementarias.</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s-CL">
                <a:latin typeface="Calibri"/>
                <a:ea typeface="Calibri"/>
                <a:cs typeface="Calibri"/>
                <a:sym typeface="Calibri"/>
              </a:rPr>
              <a:t>La persona que se encuentre afiliada a distintas C.C.A.F. en más de una calidad, es decir como trabajador dependiente o independiente o pensionado, pueden adscribirse a un régimen de prestaciones complementarias en cualquiera de dichas calidades o en todas ellas, pero en forma separada.</a:t>
            </a:r>
            <a:endParaRPr>
              <a:latin typeface="Calibri"/>
              <a:ea typeface="Calibri"/>
              <a:cs typeface="Calibri"/>
              <a:sym typeface="Calibri"/>
            </a:endParaRPr>
          </a:p>
        </p:txBody>
      </p:sp>
      <p:sp>
        <p:nvSpPr>
          <p:cNvPr id="420" name="Google Shape;420;g3072faccbb5_0_179"/>
          <p:cNvSpPr txBox="1"/>
          <p:nvPr/>
        </p:nvSpPr>
        <p:spPr>
          <a:xfrm>
            <a:off x="801300" y="1728350"/>
            <a:ext cx="513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sz="2000">
                <a:solidFill>
                  <a:srgbClr val="595959"/>
                </a:solidFill>
                <a:latin typeface="Calibri"/>
                <a:ea typeface="Calibri"/>
                <a:cs typeface="Calibri"/>
                <a:sym typeface="Calibri"/>
              </a:rPr>
              <a:t>1)</a:t>
            </a:r>
            <a:endParaRPr sz="2000">
              <a:solidFill>
                <a:srgbClr val="595959"/>
              </a:solidFill>
              <a:latin typeface="Calibri"/>
              <a:ea typeface="Calibri"/>
              <a:cs typeface="Calibri"/>
              <a:sym typeface="Calibri"/>
            </a:endParaRPr>
          </a:p>
        </p:txBody>
      </p:sp>
      <p:sp>
        <p:nvSpPr>
          <p:cNvPr id="421" name="Google Shape;421;g3072faccbb5_0_179"/>
          <p:cNvSpPr txBox="1"/>
          <p:nvPr/>
        </p:nvSpPr>
        <p:spPr>
          <a:xfrm>
            <a:off x="801300" y="3957425"/>
            <a:ext cx="513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sz="2000">
                <a:solidFill>
                  <a:srgbClr val="595959"/>
                </a:solidFill>
                <a:latin typeface="Calibri"/>
                <a:ea typeface="Calibri"/>
                <a:cs typeface="Calibri"/>
                <a:sym typeface="Calibri"/>
              </a:rPr>
              <a:t>2)</a:t>
            </a:r>
            <a:endParaRPr sz="2000">
              <a:solidFill>
                <a:srgbClr val="595959"/>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g3072faccbb5_0_154"/>
          <p:cNvSpPr txBox="1">
            <a:spLocks noGrp="1"/>
          </p:cNvSpPr>
          <p:nvPr>
            <p:ph type="title"/>
          </p:nvPr>
        </p:nvSpPr>
        <p:spPr>
          <a:xfrm>
            <a:off x="1298175" y="312700"/>
            <a:ext cx="6074100" cy="841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b="1"/>
              <a:t>A que acceden los pensionados</a:t>
            </a:r>
            <a:endParaRPr b="1"/>
          </a:p>
        </p:txBody>
      </p:sp>
      <p:sp>
        <p:nvSpPr>
          <p:cNvPr id="427" name="Google Shape;427;g3072faccbb5_0_154"/>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23</a:t>
            </a:fld>
            <a:endParaRPr/>
          </a:p>
        </p:txBody>
      </p:sp>
      <p:sp>
        <p:nvSpPr>
          <p:cNvPr id="428" name="Google Shape;428;g3072faccbb5_0_154"/>
          <p:cNvSpPr txBox="1"/>
          <p:nvPr/>
        </p:nvSpPr>
        <p:spPr>
          <a:xfrm>
            <a:off x="1314900" y="1154125"/>
            <a:ext cx="5313000" cy="384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800"/>
              </a:spcAft>
              <a:buNone/>
            </a:pPr>
            <a:r>
              <a:rPr lang="es-CL" sz="1300" b="1">
                <a:solidFill>
                  <a:srgbClr val="475156"/>
                </a:solidFill>
                <a:highlight>
                  <a:srgbClr val="FFFFFF"/>
                </a:highlight>
                <a:latin typeface="Open Sans"/>
                <a:ea typeface="Open Sans"/>
                <a:cs typeface="Open Sans"/>
                <a:sym typeface="Open Sans"/>
              </a:rPr>
              <a:t>RÉGIMEN DE PRESTACIONES COMPLEMENTARIAS</a:t>
            </a:r>
            <a:endParaRPr sz="1300" b="1">
              <a:solidFill>
                <a:srgbClr val="475156"/>
              </a:solidFill>
              <a:highlight>
                <a:srgbClr val="FFFFFF"/>
              </a:highlight>
              <a:latin typeface="Open Sans"/>
              <a:ea typeface="Open Sans"/>
              <a:cs typeface="Open Sans"/>
              <a:sym typeface="Open Sans"/>
            </a:endParaRPr>
          </a:p>
        </p:txBody>
      </p:sp>
      <p:sp>
        <p:nvSpPr>
          <p:cNvPr id="429" name="Google Shape;429;g3072faccbb5_0_154"/>
          <p:cNvSpPr txBox="1"/>
          <p:nvPr/>
        </p:nvSpPr>
        <p:spPr>
          <a:xfrm>
            <a:off x="801300" y="2342950"/>
            <a:ext cx="5136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sz="2000">
                <a:solidFill>
                  <a:srgbClr val="595959"/>
                </a:solidFill>
                <a:latin typeface="Calibri"/>
                <a:ea typeface="Calibri"/>
                <a:cs typeface="Calibri"/>
                <a:sym typeface="Calibri"/>
              </a:rPr>
              <a:t>3)</a:t>
            </a:r>
            <a:endParaRPr sz="2000">
              <a:solidFill>
                <a:srgbClr val="595959"/>
              </a:solidFill>
              <a:latin typeface="Calibri"/>
              <a:ea typeface="Calibri"/>
              <a:cs typeface="Calibri"/>
              <a:sym typeface="Calibri"/>
            </a:endParaRPr>
          </a:p>
        </p:txBody>
      </p:sp>
      <p:sp>
        <p:nvSpPr>
          <p:cNvPr id="430" name="Google Shape;430;g3072faccbb5_0_154"/>
          <p:cNvSpPr txBox="1"/>
          <p:nvPr/>
        </p:nvSpPr>
        <p:spPr>
          <a:xfrm>
            <a:off x="1314900" y="2190325"/>
            <a:ext cx="7018800" cy="2770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a:latin typeface="Calibri"/>
                <a:ea typeface="Calibri"/>
                <a:cs typeface="Calibri"/>
                <a:sym typeface="Calibri"/>
              </a:rPr>
              <a:t>Las prestaciones de estos regímenes se financian (un fondo respecto de cada convenio) con:</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s-CL">
                <a:latin typeface="Calibri"/>
                <a:ea typeface="Calibri"/>
                <a:cs typeface="Calibri"/>
                <a:sym typeface="Calibri"/>
              </a:rPr>
              <a:t>Los aportes efectuados por las empresas, por los trabajadores, por los sindicatos, por los pensionados o por las asociaciones de pensionados y otras entidades relacionadas con éstos.</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s-CL">
                <a:latin typeface="Calibri"/>
                <a:ea typeface="Calibri"/>
                <a:cs typeface="Calibri"/>
                <a:sym typeface="Calibri"/>
              </a:rPr>
              <a:t>Con todo, tratándose de trabajadores dependientes, el aporte, ya sea que Io efectúe la entidad empleadora o el trabajador, debe consistir en un porcentaje de la respectiva remuneración líquida mensual, entendiéndose, para dicho efecto, como remuneración líquida, la remuneración bruta, deducidas las cotizaciones previsionales e impuestos.</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s-CL">
                <a:latin typeface="Calibri"/>
                <a:ea typeface="Calibri"/>
                <a:cs typeface="Calibri"/>
                <a:sym typeface="Calibri"/>
              </a:rPr>
              <a:t>Con los recursos obtenidos de la inversión de los aportes con que se financia el convenio respectivo, efectuada en conformidad con Io dispuesto en el artículo 31 de la Ley N° 18.833.</a:t>
            </a:r>
            <a:endParaRPr>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g3072faccbb5_0_165"/>
          <p:cNvSpPr txBox="1">
            <a:spLocks noGrp="1"/>
          </p:cNvSpPr>
          <p:nvPr>
            <p:ph type="title"/>
          </p:nvPr>
        </p:nvSpPr>
        <p:spPr>
          <a:xfrm>
            <a:off x="1069575" y="312700"/>
            <a:ext cx="6074100" cy="841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b="1"/>
              <a:t>A que acceden los pensionados</a:t>
            </a:r>
            <a:endParaRPr b="1"/>
          </a:p>
        </p:txBody>
      </p:sp>
      <p:sp>
        <p:nvSpPr>
          <p:cNvPr id="436" name="Google Shape;436;g3072faccbb5_0_165"/>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24</a:t>
            </a:fld>
            <a:endParaRPr/>
          </a:p>
        </p:txBody>
      </p:sp>
      <p:sp>
        <p:nvSpPr>
          <p:cNvPr id="437" name="Google Shape;437;g3072faccbb5_0_165"/>
          <p:cNvSpPr txBox="1">
            <a:spLocks noGrp="1"/>
          </p:cNvSpPr>
          <p:nvPr>
            <p:ph type="body" idx="1"/>
          </p:nvPr>
        </p:nvSpPr>
        <p:spPr>
          <a:xfrm>
            <a:off x="1116025" y="1680650"/>
            <a:ext cx="6657600" cy="416670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400"/>
              </a:spcBef>
              <a:spcAft>
                <a:spcPts val="0"/>
              </a:spcAft>
              <a:buNone/>
            </a:pPr>
            <a:r>
              <a:rPr lang="es-CL" sz="1400">
                <a:solidFill>
                  <a:schemeClr val="dk1"/>
                </a:solidFill>
              </a:rPr>
              <a:t>Las prestaciones complementarias deben cumplir con los siguientes requisitos:</a:t>
            </a:r>
            <a:endParaRPr sz="1400">
              <a:solidFill>
                <a:schemeClr val="dk1"/>
              </a:solidFill>
            </a:endParaRPr>
          </a:p>
          <a:p>
            <a:pPr marL="0" lvl="0" indent="0" algn="just" rtl="0">
              <a:lnSpc>
                <a:spcPct val="90000"/>
              </a:lnSpc>
              <a:spcBef>
                <a:spcPts val="400"/>
              </a:spcBef>
              <a:spcAft>
                <a:spcPts val="0"/>
              </a:spcAft>
              <a:buNone/>
            </a:pPr>
            <a:endParaRPr sz="1400">
              <a:solidFill>
                <a:schemeClr val="dk1"/>
              </a:solidFill>
            </a:endParaRPr>
          </a:p>
          <a:p>
            <a:pPr marL="457200" lvl="0" indent="-317500" algn="just" rtl="0">
              <a:lnSpc>
                <a:spcPct val="90000"/>
              </a:lnSpc>
              <a:spcBef>
                <a:spcPts val="400"/>
              </a:spcBef>
              <a:spcAft>
                <a:spcPts val="0"/>
              </a:spcAft>
              <a:buClr>
                <a:schemeClr val="dk1"/>
              </a:buClr>
              <a:buSzPts val="1400"/>
              <a:buChar char="•"/>
            </a:pPr>
            <a:r>
              <a:rPr lang="es-CL" sz="1400">
                <a:solidFill>
                  <a:schemeClr val="dk1"/>
                </a:solidFill>
              </a:rPr>
              <a:t>Estar destinadas a cubrir total o parcialmente estados de necesidad de los afiliados, derivados de contingencias sociales, tales como: nacimiento, matrimonio, muerte, salud, estudios, catástrofe u otras de análoga naturaleza.</a:t>
            </a:r>
            <a:endParaRPr sz="1400">
              <a:solidFill>
                <a:schemeClr val="dk1"/>
              </a:solidFill>
            </a:endParaRPr>
          </a:p>
          <a:p>
            <a:pPr marL="457200" lvl="0" indent="-317500" algn="just" rtl="0">
              <a:lnSpc>
                <a:spcPct val="90000"/>
              </a:lnSpc>
              <a:spcBef>
                <a:spcPts val="0"/>
              </a:spcBef>
              <a:spcAft>
                <a:spcPts val="0"/>
              </a:spcAft>
              <a:buClr>
                <a:schemeClr val="dk1"/>
              </a:buClr>
              <a:buSzPts val="1400"/>
              <a:buChar char="•"/>
            </a:pPr>
            <a:r>
              <a:rPr lang="es-CL" sz="1400">
                <a:solidFill>
                  <a:schemeClr val="dk1"/>
                </a:solidFill>
              </a:rPr>
              <a:t>Beneficiar de manera uniforme a todos los afiliados adscritos al régimen de prestaciones complementarias, establecido en el respectivo convenio. Es decir, estableciendo un mismo porcentaje de bonificación sobre el valor de la prestación que sea de cargo del beneficiario (trabajador o pensionado) y fijando, además, un tope económico del beneficio (en pesos o en unidades de fomento) aplicable a todos los afiliados al convenio, por igual.</a:t>
            </a:r>
            <a:endParaRPr sz="1400">
              <a:solidFill>
                <a:schemeClr val="dk1"/>
              </a:solidFill>
            </a:endParaRPr>
          </a:p>
          <a:p>
            <a:pPr marL="457200" lvl="0" indent="-317500" algn="just" rtl="0">
              <a:lnSpc>
                <a:spcPct val="90000"/>
              </a:lnSpc>
              <a:spcBef>
                <a:spcPts val="0"/>
              </a:spcBef>
              <a:spcAft>
                <a:spcPts val="0"/>
              </a:spcAft>
              <a:buClr>
                <a:schemeClr val="dk1"/>
              </a:buClr>
              <a:buSzPts val="1400"/>
              <a:buChar char="•"/>
            </a:pPr>
            <a:r>
              <a:rPr lang="es-CL" sz="1400">
                <a:solidFill>
                  <a:schemeClr val="dk1"/>
                </a:solidFill>
              </a:rPr>
              <a:t>Deben permitir la incorporación a ellas, según corresponda, de todos los trabajadores de las respectivas empresas o de la totalidad de pensionados o de trabajadores independientes afiliados.</a:t>
            </a:r>
            <a:endParaRPr sz="1400">
              <a:solidFill>
                <a:schemeClr val="dk1"/>
              </a:solidFill>
            </a:endParaRPr>
          </a:p>
          <a:p>
            <a:pPr marL="457200" lvl="0" indent="-317500" algn="just" rtl="0">
              <a:lnSpc>
                <a:spcPct val="90000"/>
              </a:lnSpc>
              <a:spcBef>
                <a:spcPts val="0"/>
              </a:spcBef>
              <a:spcAft>
                <a:spcPts val="0"/>
              </a:spcAft>
              <a:buClr>
                <a:schemeClr val="dk1"/>
              </a:buClr>
              <a:buSzPts val="1400"/>
              <a:buChar char="•"/>
            </a:pPr>
            <a:r>
              <a:rPr lang="es-CL" sz="1400">
                <a:solidFill>
                  <a:schemeClr val="dk1"/>
                </a:solidFill>
              </a:rPr>
              <a:t>Tratándose de convenios en que se establezcan prestaciones complementarias para trabajadores dependientes, ellos deben contar con la adscripción de, al menos, el 50% del total de trabajadores de la respectiva entidad empleadora afiliada o bien al menos el 50% del grupo objetivo con un estado de necesidad de seguridad social determinado, como salud, educación, entre otros, al momento de suscribirse el respectivo convenio entre la C.C.A.F. y la entidad empleadora.</a:t>
            </a:r>
            <a:endParaRPr sz="1400">
              <a:solidFill>
                <a:schemeClr val="dk1"/>
              </a:solidFill>
            </a:endParaRPr>
          </a:p>
        </p:txBody>
      </p:sp>
      <p:sp>
        <p:nvSpPr>
          <p:cNvPr id="438" name="Google Shape;438;g3072faccbb5_0_165"/>
          <p:cNvSpPr txBox="1"/>
          <p:nvPr/>
        </p:nvSpPr>
        <p:spPr>
          <a:xfrm>
            <a:off x="1010100" y="1154125"/>
            <a:ext cx="5313000" cy="384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800"/>
              </a:spcAft>
              <a:buNone/>
            </a:pPr>
            <a:r>
              <a:rPr lang="es-CL" sz="1300" b="1">
                <a:solidFill>
                  <a:srgbClr val="475156"/>
                </a:solidFill>
                <a:highlight>
                  <a:srgbClr val="FFFFFF"/>
                </a:highlight>
                <a:latin typeface="Open Sans"/>
                <a:ea typeface="Open Sans"/>
                <a:cs typeface="Open Sans"/>
                <a:sym typeface="Open Sans"/>
              </a:rPr>
              <a:t>RÉGIMEN DE PRESTACIONES COMPLEMENTARIAS</a:t>
            </a:r>
            <a:endParaRPr sz="1300" b="1">
              <a:solidFill>
                <a:srgbClr val="475156"/>
              </a:solidFill>
              <a:highlight>
                <a:srgbClr val="FFFFFF"/>
              </a:highlight>
              <a:latin typeface="Open Sans"/>
              <a:ea typeface="Open Sans"/>
              <a:cs typeface="Open Sans"/>
              <a:sym typeface="Open San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g3072faccbb5_0_191"/>
          <p:cNvSpPr txBox="1">
            <a:spLocks noGrp="1"/>
          </p:cNvSpPr>
          <p:nvPr>
            <p:ph type="title"/>
          </p:nvPr>
        </p:nvSpPr>
        <p:spPr>
          <a:xfrm>
            <a:off x="1069575" y="84100"/>
            <a:ext cx="6074100" cy="841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b="1"/>
              <a:t>A que acceden los pensionados</a:t>
            </a:r>
            <a:endParaRPr b="1"/>
          </a:p>
        </p:txBody>
      </p:sp>
      <p:sp>
        <p:nvSpPr>
          <p:cNvPr id="444" name="Google Shape;444;g3072faccbb5_0_191"/>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25</a:t>
            </a:fld>
            <a:endParaRPr/>
          </a:p>
        </p:txBody>
      </p:sp>
      <p:sp>
        <p:nvSpPr>
          <p:cNvPr id="445" name="Google Shape;445;g3072faccbb5_0_191"/>
          <p:cNvSpPr txBox="1">
            <a:spLocks noGrp="1"/>
          </p:cNvSpPr>
          <p:nvPr>
            <p:ph type="body" idx="1"/>
          </p:nvPr>
        </p:nvSpPr>
        <p:spPr>
          <a:xfrm>
            <a:off x="401075" y="1899800"/>
            <a:ext cx="7735200" cy="2917200"/>
          </a:xfrm>
          <a:prstGeom prst="rect">
            <a:avLst/>
          </a:prstGeom>
          <a:noFill/>
          <a:ln>
            <a:noFill/>
          </a:ln>
        </p:spPr>
        <p:txBody>
          <a:bodyPr spcFirstLastPara="1" wrap="square" lIns="91425" tIns="45700" rIns="91425" bIns="45700" anchor="t" anchorCtr="0">
            <a:noAutofit/>
          </a:bodyPr>
          <a:lstStyle/>
          <a:p>
            <a:pPr marL="457200" lvl="0" indent="-317500" algn="just" rtl="0">
              <a:lnSpc>
                <a:spcPct val="90000"/>
              </a:lnSpc>
              <a:spcBef>
                <a:spcPts val="400"/>
              </a:spcBef>
              <a:spcAft>
                <a:spcPts val="0"/>
              </a:spcAft>
              <a:buClr>
                <a:schemeClr val="dk1"/>
              </a:buClr>
              <a:buSzPts val="1400"/>
              <a:buChar char="•"/>
            </a:pPr>
            <a:r>
              <a:rPr lang="es-CL" sz="1400">
                <a:solidFill>
                  <a:schemeClr val="dk1"/>
                </a:solidFill>
              </a:rPr>
              <a:t>El crédito social es un beneficio de bienestar social consistente en préstamos en dinero que podrán ser otorgados para las finalidades relacionadas con las necesidades del trabajador y del pensionado afiliados, y de sus causantes de asignación familiar, relativas a:</a:t>
            </a:r>
            <a:endParaRPr sz="1400">
              <a:solidFill>
                <a:schemeClr val="dk1"/>
              </a:solidFill>
            </a:endParaRPr>
          </a:p>
          <a:p>
            <a:pPr marL="457200" lvl="0" indent="-317500" algn="just" rtl="0">
              <a:lnSpc>
                <a:spcPct val="90000"/>
              </a:lnSpc>
              <a:spcBef>
                <a:spcPts val="0"/>
              </a:spcBef>
              <a:spcAft>
                <a:spcPts val="0"/>
              </a:spcAft>
              <a:buClr>
                <a:schemeClr val="dk1"/>
              </a:buClr>
              <a:buSzPts val="1400"/>
              <a:buChar char="•"/>
            </a:pPr>
            <a:r>
              <a:rPr lang="es-CL" sz="1400">
                <a:solidFill>
                  <a:schemeClr val="dk1"/>
                </a:solidFill>
              </a:rPr>
              <a:t>Bienes de consumo durables, trabajo, educación, salud, recreación, ahorro previo para la adquisición de viviendas, contingencias familiares y otras necesidades de análoga naturaleza.</a:t>
            </a:r>
            <a:endParaRPr sz="1400">
              <a:solidFill>
                <a:schemeClr val="dk1"/>
              </a:solidFill>
            </a:endParaRPr>
          </a:p>
          <a:p>
            <a:pPr marL="457200" lvl="0" indent="-317500" algn="just" rtl="0">
              <a:lnSpc>
                <a:spcPct val="90000"/>
              </a:lnSpc>
              <a:spcBef>
                <a:spcPts val="0"/>
              </a:spcBef>
              <a:spcAft>
                <a:spcPts val="0"/>
              </a:spcAft>
              <a:buClr>
                <a:schemeClr val="dk1"/>
              </a:buClr>
              <a:buSzPts val="1400"/>
              <a:buChar char="•"/>
            </a:pPr>
            <a:r>
              <a:rPr lang="es-CL" sz="1400">
                <a:solidFill>
                  <a:schemeClr val="dk1"/>
                </a:solidFill>
              </a:rPr>
              <a:t>Préstamos destinados a financiar estudios superiores.</a:t>
            </a:r>
            <a:endParaRPr sz="1400">
              <a:solidFill>
                <a:schemeClr val="dk1"/>
              </a:solidFill>
            </a:endParaRPr>
          </a:p>
          <a:p>
            <a:pPr marL="457200" lvl="0" indent="-317500" algn="just" rtl="0">
              <a:lnSpc>
                <a:spcPct val="90000"/>
              </a:lnSpc>
              <a:spcBef>
                <a:spcPts val="0"/>
              </a:spcBef>
              <a:spcAft>
                <a:spcPts val="0"/>
              </a:spcAft>
              <a:buClr>
                <a:schemeClr val="dk1"/>
              </a:buClr>
              <a:buSzPts val="1400"/>
              <a:buChar char="•"/>
            </a:pPr>
            <a:r>
              <a:rPr lang="es-CL" sz="1400">
                <a:solidFill>
                  <a:schemeClr val="dk1"/>
                </a:solidFill>
              </a:rPr>
              <a:t>Préstamos destinados a la adquisición, construcción, ampliación y reparación de viviendas, y al refinanciamiento de mutuos hipotecarios.</a:t>
            </a:r>
            <a:endParaRPr sz="1400">
              <a:solidFill>
                <a:schemeClr val="dk1"/>
              </a:solidFill>
            </a:endParaRPr>
          </a:p>
          <a:p>
            <a:pPr marL="457200" lvl="0" indent="-317500" algn="just" rtl="0">
              <a:lnSpc>
                <a:spcPct val="90000"/>
              </a:lnSpc>
              <a:spcBef>
                <a:spcPts val="0"/>
              </a:spcBef>
              <a:spcAft>
                <a:spcPts val="0"/>
              </a:spcAft>
              <a:buClr>
                <a:schemeClr val="dk1"/>
              </a:buClr>
              <a:buSzPts val="1400"/>
              <a:buChar char="•"/>
            </a:pPr>
            <a:r>
              <a:rPr lang="es-CL" sz="1400">
                <a:solidFill>
                  <a:schemeClr val="dk1"/>
                </a:solidFill>
              </a:rPr>
              <a:t>No forman parte del Régimen de Crédito Social los préstamos en dinero que la C.C.A.F. ha intermediado por sus afiliados con Bancos e Instituciones Financieras, a través del Régimen de Prestaciones Adicionales de las C.C.A.F.</a:t>
            </a:r>
            <a:endParaRPr sz="1400">
              <a:solidFill>
                <a:schemeClr val="dk1"/>
              </a:solidFill>
            </a:endParaRPr>
          </a:p>
          <a:p>
            <a:pPr marL="457200" lvl="0" indent="0" algn="just" rtl="0">
              <a:lnSpc>
                <a:spcPct val="90000"/>
              </a:lnSpc>
              <a:spcBef>
                <a:spcPts val="400"/>
              </a:spcBef>
              <a:spcAft>
                <a:spcPts val="0"/>
              </a:spcAft>
              <a:buNone/>
            </a:pPr>
            <a:endParaRPr sz="1400">
              <a:solidFill>
                <a:schemeClr val="dk1"/>
              </a:solidFill>
            </a:endParaRPr>
          </a:p>
        </p:txBody>
      </p:sp>
      <p:sp>
        <p:nvSpPr>
          <p:cNvPr id="446" name="Google Shape;446;g3072faccbb5_0_191"/>
          <p:cNvSpPr txBox="1"/>
          <p:nvPr/>
        </p:nvSpPr>
        <p:spPr>
          <a:xfrm>
            <a:off x="1010100" y="1154125"/>
            <a:ext cx="5313000" cy="384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800"/>
              </a:spcAft>
              <a:buNone/>
            </a:pPr>
            <a:r>
              <a:rPr lang="es-CL" sz="1300" b="1">
                <a:solidFill>
                  <a:srgbClr val="475156"/>
                </a:solidFill>
                <a:highlight>
                  <a:srgbClr val="FFFFFF"/>
                </a:highlight>
                <a:latin typeface="Open Sans"/>
                <a:ea typeface="Open Sans"/>
                <a:cs typeface="Open Sans"/>
                <a:sym typeface="Open Sans"/>
              </a:rPr>
              <a:t>RÉGIMEN DE CRÉDITO SOCIAL</a:t>
            </a:r>
            <a:endParaRPr sz="1300" b="1">
              <a:solidFill>
                <a:srgbClr val="475156"/>
              </a:solidFill>
              <a:highlight>
                <a:srgbClr val="FFFFFF"/>
              </a:highlight>
              <a:latin typeface="Open Sans"/>
              <a:ea typeface="Open Sans"/>
              <a:cs typeface="Open Sans"/>
              <a:sym typeface="Open Sans"/>
            </a:endParaRPr>
          </a:p>
        </p:txBody>
      </p:sp>
      <p:sp>
        <p:nvSpPr>
          <p:cNvPr id="447" name="Google Shape;447;g3072faccbb5_0_191"/>
          <p:cNvSpPr txBox="1"/>
          <p:nvPr/>
        </p:nvSpPr>
        <p:spPr>
          <a:xfrm>
            <a:off x="856800" y="4119475"/>
            <a:ext cx="7335000" cy="34170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CL">
                <a:latin typeface="Calibri"/>
                <a:ea typeface="Calibri"/>
                <a:cs typeface="Calibri"/>
                <a:sym typeface="Calibri"/>
              </a:rPr>
              <a:t>Los pensionados afiliados a una C.C.A.F., además de solicitudes de crédito como persona natural,  también podrán solicitar créditos sociales en su calidad de microempresarios o con el objeto de financiar las actividades micro-empresariales que desarrollen o pretendan iniciar sus respectivos cónyuges o hijos, debidamente acreditados frente a la C.C.A.F. </a:t>
            </a:r>
            <a:r>
              <a:rPr lang="es-CL" dirty="0">
                <a:latin typeface="Calibri"/>
                <a:ea typeface="Calibri"/>
                <a:cs typeface="Calibri"/>
                <a:sym typeface="Calibri"/>
              </a:rPr>
              <a:t>como causantes de asignación familiar.</a:t>
            </a:r>
            <a:endParaRPr dirty="0">
              <a:latin typeface="Calibri"/>
              <a:ea typeface="Calibri"/>
              <a:cs typeface="Calibri"/>
              <a:sym typeface="Calibri"/>
            </a:endParaRPr>
          </a:p>
          <a:p>
            <a:pPr marL="0" lvl="0" indent="0" algn="just" rtl="0">
              <a:spcBef>
                <a:spcPts val="0"/>
              </a:spcBef>
              <a:spcAft>
                <a:spcPts val="0"/>
              </a:spcAft>
              <a:buNone/>
            </a:pPr>
            <a:endParaRPr dirty="0">
              <a:latin typeface="Calibri"/>
              <a:ea typeface="Calibri"/>
              <a:cs typeface="Calibri"/>
              <a:sym typeface="Calibri"/>
            </a:endParaRPr>
          </a:p>
          <a:p>
            <a:pPr marL="0" lvl="0" indent="0" algn="just" rtl="0">
              <a:spcBef>
                <a:spcPts val="0"/>
              </a:spcBef>
              <a:spcAft>
                <a:spcPts val="0"/>
              </a:spcAft>
              <a:buNone/>
            </a:pPr>
            <a:r>
              <a:rPr lang="es-CL" dirty="0">
                <a:latin typeface="Calibri"/>
                <a:ea typeface="Calibri"/>
                <a:cs typeface="Calibri"/>
                <a:sym typeface="Calibri"/>
              </a:rPr>
              <a:t>Tratándose de créditos de educación superior, los pensionados afiliados también podrán solicitarlos en su calidad de estudiantes o con el objeto de financiar los estudios de sus respectivos cónyuges o hijos, debidamente acreditados frente a la C.C.A.F. como causantes de asignación familiar al momento del otorgamiento del préstamo.</a:t>
            </a:r>
            <a:endParaRPr dirty="0">
              <a:latin typeface="Calibri"/>
              <a:ea typeface="Calibri"/>
              <a:cs typeface="Calibri"/>
              <a:sym typeface="Calibri"/>
            </a:endParaRPr>
          </a:p>
          <a:p>
            <a:pPr marL="0" lvl="0" indent="0" algn="just" rtl="0">
              <a:spcBef>
                <a:spcPts val="0"/>
              </a:spcBef>
              <a:spcAft>
                <a:spcPts val="0"/>
              </a:spcAft>
              <a:buNone/>
            </a:pPr>
            <a:endParaRPr dirty="0">
              <a:latin typeface="Calibri"/>
              <a:ea typeface="Calibri"/>
              <a:cs typeface="Calibri"/>
              <a:sym typeface="Calibri"/>
            </a:endParaRPr>
          </a:p>
          <a:p>
            <a:pPr marL="0" lvl="0" indent="0" algn="just" rtl="0">
              <a:spcBef>
                <a:spcPts val="0"/>
              </a:spcBef>
              <a:spcAft>
                <a:spcPts val="0"/>
              </a:spcAft>
              <a:buNone/>
            </a:pPr>
            <a:r>
              <a:rPr lang="es-CL" dirty="0">
                <a:latin typeface="Calibri"/>
                <a:ea typeface="Calibri"/>
                <a:cs typeface="Calibri"/>
                <a:sym typeface="Calibri"/>
              </a:rPr>
              <a:t>Si se reviste tanto la calidad de trabajador dependiente afiliado, como la de trabajador independiente afiliado, y la de pensionado afiliado. Este afiliado podrá solicitar crédito social de acuerdo a cada remuneración, renta o pensión que perciba, en cualquiera de estas calidades, pero en forma separada y atendida su modalidad de descuento.</a:t>
            </a:r>
            <a:endParaRPr dirty="0">
              <a:latin typeface="Calibri"/>
              <a:ea typeface="Calibri"/>
              <a:cs typeface="Calibri"/>
              <a:sym typeface="Calibri"/>
            </a:endParaRPr>
          </a:p>
        </p:txBody>
      </p:sp>
      <p:sp>
        <p:nvSpPr>
          <p:cNvPr id="448" name="Google Shape;448;g3072faccbb5_0_191"/>
          <p:cNvSpPr txBox="1"/>
          <p:nvPr/>
        </p:nvSpPr>
        <p:spPr>
          <a:xfrm>
            <a:off x="3634075" y="1154125"/>
            <a:ext cx="4557600" cy="669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sz="1050">
                <a:solidFill>
                  <a:srgbClr val="475156"/>
                </a:solidFill>
                <a:highlight>
                  <a:srgbClr val="FFFFFF"/>
                </a:highlight>
                <a:latin typeface="Open Sans"/>
                <a:ea typeface="Open Sans"/>
                <a:cs typeface="Open Sans"/>
                <a:sym typeface="Open Sans"/>
              </a:rPr>
              <a:t>*Conforme a lo establecido en la Ley Nº19.539, que incorporó a los pensionados al Sistema C.C.A.F., no procede exigir un período de afiliación previa para la concesión del crédito social.</a:t>
            </a:r>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g3072faccbb5_0_203"/>
          <p:cNvSpPr txBox="1">
            <a:spLocks noGrp="1"/>
          </p:cNvSpPr>
          <p:nvPr>
            <p:ph type="title"/>
          </p:nvPr>
        </p:nvSpPr>
        <p:spPr>
          <a:xfrm>
            <a:off x="1069575" y="84100"/>
            <a:ext cx="6074100" cy="841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dirty="0">
                <a:solidFill>
                  <a:srgbClr val="808080"/>
                </a:solidFill>
                <a:latin typeface="Verdana"/>
                <a:ea typeface="Verdana"/>
                <a:cs typeface="Verdana"/>
                <a:sym typeface="Verdana"/>
              </a:rPr>
              <a:t/>
            </a:r>
            <a:br>
              <a:rPr lang="es-CL" dirty="0">
                <a:solidFill>
                  <a:srgbClr val="808080"/>
                </a:solidFill>
                <a:latin typeface="Verdana"/>
                <a:ea typeface="Verdana"/>
                <a:cs typeface="Verdana"/>
                <a:sym typeface="Verdana"/>
              </a:rPr>
            </a:br>
            <a:r>
              <a:rPr lang="es-CL" b="1" dirty="0"/>
              <a:t>A </a:t>
            </a:r>
            <a:r>
              <a:rPr lang="es-CL" b="1" dirty="0" smtClean="0"/>
              <a:t>qué </a:t>
            </a:r>
            <a:r>
              <a:rPr lang="es-CL" b="1" dirty="0"/>
              <a:t>acceden los pensionados</a:t>
            </a:r>
            <a:endParaRPr b="1" dirty="0"/>
          </a:p>
        </p:txBody>
      </p:sp>
      <p:sp>
        <p:nvSpPr>
          <p:cNvPr id="454" name="Google Shape;454;g3072faccbb5_0_203"/>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26</a:t>
            </a:fld>
            <a:endParaRPr/>
          </a:p>
        </p:txBody>
      </p:sp>
      <p:sp>
        <p:nvSpPr>
          <p:cNvPr id="455" name="Google Shape;455;g3072faccbb5_0_203"/>
          <p:cNvSpPr txBox="1"/>
          <p:nvPr/>
        </p:nvSpPr>
        <p:spPr>
          <a:xfrm>
            <a:off x="1134075" y="925600"/>
            <a:ext cx="5313000" cy="384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800"/>
              </a:spcAft>
              <a:buNone/>
            </a:pPr>
            <a:r>
              <a:rPr lang="es-CL" sz="1300" b="1" dirty="0">
                <a:solidFill>
                  <a:srgbClr val="475156"/>
                </a:solidFill>
                <a:highlight>
                  <a:srgbClr val="FFFFFF"/>
                </a:highlight>
                <a:latin typeface="Open Sans"/>
                <a:ea typeface="Open Sans"/>
                <a:cs typeface="Open Sans"/>
                <a:sym typeface="Open Sans"/>
              </a:rPr>
              <a:t>RÉGIMEN DE CRÉDITO SOCIAL</a:t>
            </a:r>
            <a:endParaRPr sz="1300" b="1" dirty="0">
              <a:solidFill>
                <a:srgbClr val="475156"/>
              </a:solidFill>
              <a:highlight>
                <a:srgbClr val="FFFFFF"/>
              </a:highlight>
              <a:latin typeface="Open Sans"/>
              <a:ea typeface="Open Sans"/>
              <a:cs typeface="Open Sans"/>
              <a:sym typeface="Open Sans"/>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4075" y="1456345"/>
            <a:ext cx="6821321" cy="4669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g3072faccbb5_0_142"/>
          <p:cNvSpPr txBox="1">
            <a:spLocks noGrp="1"/>
          </p:cNvSpPr>
          <p:nvPr>
            <p:ph type="title"/>
          </p:nvPr>
        </p:nvSpPr>
        <p:spPr>
          <a:xfrm>
            <a:off x="1899975" y="341325"/>
            <a:ext cx="5175300"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b="1"/>
              <a:t>APORTES Y DESCUENTOS</a:t>
            </a:r>
            <a:endParaRPr b="1"/>
          </a:p>
        </p:txBody>
      </p:sp>
      <p:sp>
        <p:nvSpPr>
          <p:cNvPr id="462" name="Google Shape;462;g3072faccbb5_0_142"/>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27</a:t>
            </a:fld>
            <a:endParaRPr/>
          </a:p>
        </p:txBody>
      </p:sp>
      <p:sp>
        <p:nvSpPr>
          <p:cNvPr id="463" name="Google Shape;463;g3072faccbb5_0_142"/>
          <p:cNvSpPr txBox="1">
            <a:spLocks noGrp="1"/>
          </p:cNvSpPr>
          <p:nvPr>
            <p:ph type="body" idx="1"/>
          </p:nvPr>
        </p:nvSpPr>
        <p:spPr>
          <a:xfrm>
            <a:off x="942075" y="1728345"/>
            <a:ext cx="7091100" cy="2787900"/>
          </a:xfrm>
          <a:prstGeom prst="rect">
            <a:avLst/>
          </a:prstGeom>
          <a:noFill/>
          <a:ln>
            <a:noFill/>
          </a:ln>
        </p:spPr>
        <p:txBody>
          <a:bodyPr spcFirstLastPara="1" wrap="square" lIns="91425" tIns="45700" rIns="91425" bIns="45700" anchor="t" anchorCtr="0">
            <a:noAutofit/>
          </a:bodyPr>
          <a:lstStyle/>
          <a:p>
            <a:pPr marL="457200" lvl="0" indent="-304800" algn="just" rtl="0">
              <a:lnSpc>
                <a:spcPct val="90000"/>
              </a:lnSpc>
              <a:spcBef>
                <a:spcPts val="400"/>
              </a:spcBef>
              <a:spcAft>
                <a:spcPts val="0"/>
              </a:spcAft>
              <a:buClr>
                <a:schemeClr val="dk1"/>
              </a:buClr>
              <a:buSzPts val="1200"/>
              <a:buAutoNum type="arabicPeriod"/>
            </a:pPr>
            <a:r>
              <a:rPr lang="es-CL" sz="1200">
                <a:solidFill>
                  <a:schemeClr val="dk1"/>
                </a:solidFill>
              </a:rPr>
              <a:t>Los pensionados que se afilien a una C.C.A.F. deben pagar un aporte de carácter uniforme, fijado anualmente por cada Caja mediante un acuerdo de su Directorio, el que, cualquiera sea su modalidad (fijo, un porcentaje de la pensión, o una combinación de ambos), no puede exceder el 2% de la respectiva pensión.</a:t>
            </a:r>
            <a:endParaRPr sz="1200">
              <a:solidFill>
                <a:schemeClr val="dk1"/>
              </a:solidFill>
            </a:endParaRPr>
          </a:p>
          <a:p>
            <a:pPr marL="457200" lvl="0" indent="-304800" algn="just" rtl="0">
              <a:lnSpc>
                <a:spcPct val="90000"/>
              </a:lnSpc>
              <a:spcBef>
                <a:spcPts val="0"/>
              </a:spcBef>
              <a:spcAft>
                <a:spcPts val="0"/>
              </a:spcAft>
              <a:buClr>
                <a:schemeClr val="dk1"/>
              </a:buClr>
              <a:buSzPts val="1200"/>
              <a:buAutoNum type="arabicPeriod"/>
            </a:pPr>
            <a:r>
              <a:rPr lang="es-CL" sz="1200">
                <a:solidFill>
                  <a:schemeClr val="dk1"/>
                </a:solidFill>
              </a:rPr>
              <a:t>Cuando el pensionado reciba pensión contributiva y Pensión Garantizada Universal o pensión contributiva y Aporte Previsional Solidario, el descuento se hará sobre el monto total que aparece en su liquidación consolidada de pensión o en su liquidación de pensión, respectivamente.en el caso de los pensionados del D.L. N°3.500, los descuentos deberán determinarse en pesos, sobre el monto de la pensión determinado por la respectiva entidad pagadora.</a:t>
            </a:r>
            <a:endParaRPr sz="1200">
              <a:solidFill>
                <a:schemeClr val="dk1"/>
              </a:solidFill>
            </a:endParaRPr>
          </a:p>
          <a:p>
            <a:pPr marL="457200" lvl="0" indent="-304800" algn="just" rtl="0">
              <a:lnSpc>
                <a:spcPct val="90000"/>
              </a:lnSpc>
              <a:spcBef>
                <a:spcPts val="0"/>
              </a:spcBef>
              <a:spcAft>
                <a:spcPts val="0"/>
              </a:spcAft>
              <a:buClr>
                <a:schemeClr val="dk1"/>
              </a:buClr>
              <a:buSzPts val="1200"/>
              <a:buAutoNum type="arabicPeriod"/>
            </a:pPr>
            <a:r>
              <a:rPr lang="es-CL" sz="1200">
                <a:solidFill>
                  <a:schemeClr val="dk1"/>
                </a:solidFill>
              </a:rPr>
              <a:t>Si el pensionado percibiera dos o más pensiones contributivas, el aporte sólo se podrá cobrar por aquella pensión con que se afilió a la Caja de Compensación, a menos que por escrito haya solicitado a la misma C.C.A.F. registrar su otra pensión para los efectos de los beneficios que ésta otorgue, en cuyo caso, la Caja de Compensación deberá comunicar este hecho a la entidad pagadora de esta última pensión, para que el referido aporte también se aplique sobre ésta.</a:t>
            </a:r>
            <a:endParaRPr sz="1200">
              <a:solidFill>
                <a:schemeClr val="dk1"/>
              </a:solidFill>
            </a:endParaRPr>
          </a:p>
          <a:p>
            <a:pPr marL="457200" lvl="0" indent="-304800" algn="just" rtl="0">
              <a:lnSpc>
                <a:spcPct val="90000"/>
              </a:lnSpc>
              <a:spcBef>
                <a:spcPts val="0"/>
              </a:spcBef>
              <a:spcAft>
                <a:spcPts val="0"/>
              </a:spcAft>
              <a:buClr>
                <a:schemeClr val="dk1"/>
              </a:buClr>
              <a:buSzPts val="1200"/>
              <a:buAutoNum type="arabicPeriod"/>
            </a:pPr>
            <a:r>
              <a:rPr lang="es-CL" sz="1200">
                <a:solidFill>
                  <a:schemeClr val="dk1"/>
                </a:solidFill>
              </a:rPr>
              <a:t>El descuento por concepto de aporte deberá ser efectuado por la entidad pagadora de pensiones y enterado en la Caja respectiva, dentro de los diez primeros días del mes siguiente al de su descuento, rigiendo al respecto las mismas normas de pago y cobro de las cotizaciones previsionales contempladas en la Ley N°17.322, desde el momento que opera la afiliación a esa entidad y hasta la fecha en que opera la desafiliación del pensionado de esa Caja. </a:t>
            </a:r>
            <a:endParaRPr sz="1200">
              <a:solidFill>
                <a:schemeClr val="dk1"/>
              </a:solidFill>
            </a:endParaRPr>
          </a:p>
          <a:p>
            <a:pPr marL="457200" lvl="0" indent="-304800" algn="just" rtl="0">
              <a:lnSpc>
                <a:spcPct val="90000"/>
              </a:lnSpc>
              <a:spcBef>
                <a:spcPts val="0"/>
              </a:spcBef>
              <a:spcAft>
                <a:spcPts val="0"/>
              </a:spcAft>
              <a:buClr>
                <a:schemeClr val="dk1"/>
              </a:buClr>
              <a:buSzPts val="1200"/>
              <a:buAutoNum type="arabicPeriod"/>
            </a:pPr>
            <a:r>
              <a:rPr lang="es-CL" sz="1200">
                <a:solidFill>
                  <a:schemeClr val="dk1"/>
                </a:solidFill>
              </a:rPr>
              <a:t>Dentro de los primeros quince días del mes siguiente al de la fecha de aprobación de la afiliación del pensionado, la Caja deberá notificar a la entidad pagadora de pensiones los descuentos por concepto de aportes, de manera electrónica, donde estarán consignados los datos de identificación de cada pensionado y de la propia Caja, el aporte que debe ser descontado mensualmente de la pensión (monto fijo, un porcentaje de la pensión, o una combinación de ambos). </a:t>
            </a:r>
            <a:endParaRPr sz="1200">
              <a:solidFill>
                <a:schemeClr val="dk1"/>
              </a:solidFill>
            </a:endParaRPr>
          </a:p>
          <a:p>
            <a:pPr marL="457200" lvl="0" indent="0" algn="just" rtl="0">
              <a:lnSpc>
                <a:spcPct val="90000"/>
              </a:lnSpc>
              <a:spcBef>
                <a:spcPts val="400"/>
              </a:spcBef>
              <a:spcAft>
                <a:spcPts val="0"/>
              </a:spcAft>
              <a:buNone/>
            </a:pPr>
            <a:endParaRPr sz="1200">
              <a:solidFill>
                <a:schemeClr val="dk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g3072faccbb5_0_136"/>
          <p:cNvSpPr txBox="1">
            <a:spLocks noGrp="1"/>
          </p:cNvSpPr>
          <p:nvPr>
            <p:ph type="title"/>
          </p:nvPr>
        </p:nvSpPr>
        <p:spPr>
          <a:xfrm>
            <a:off x="1871375" y="217325"/>
            <a:ext cx="5175300" cy="879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dirty="0">
                <a:solidFill>
                  <a:srgbClr val="808080"/>
                </a:solidFill>
                <a:latin typeface="Verdana"/>
                <a:ea typeface="Verdana"/>
                <a:cs typeface="Verdana"/>
                <a:sym typeface="Verdana"/>
              </a:rPr>
              <a:t/>
            </a:r>
            <a:br>
              <a:rPr lang="es-CL" dirty="0">
                <a:solidFill>
                  <a:srgbClr val="808080"/>
                </a:solidFill>
                <a:latin typeface="Verdana"/>
                <a:ea typeface="Verdana"/>
                <a:cs typeface="Verdana"/>
                <a:sym typeface="Verdana"/>
              </a:rPr>
            </a:br>
            <a:r>
              <a:rPr lang="es-CL" dirty="0">
                <a:solidFill>
                  <a:srgbClr val="808080"/>
                </a:solidFill>
                <a:latin typeface="Verdana"/>
                <a:ea typeface="Verdana"/>
                <a:cs typeface="Verdana"/>
                <a:sym typeface="Verdana"/>
              </a:rPr>
              <a:t>	</a:t>
            </a:r>
            <a:r>
              <a:rPr lang="es-CL" b="1" dirty="0"/>
              <a:t>APORTES Y DESCUENTOS</a:t>
            </a:r>
            <a:endParaRPr b="1" dirty="0"/>
          </a:p>
        </p:txBody>
      </p:sp>
      <p:sp>
        <p:nvSpPr>
          <p:cNvPr id="469" name="Google Shape;469;g3072faccbb5_0_136"/>
          <p:cNvSpPr txBox="1">
            <a:spLocks noGrp="1"/>
          </p:cNvSpPr>
          <p:nvPr>
            <p:ph type="sldNum" idx="12"/>
          </p:nvPr>
        </p:nvSpPr>
        <p:spPr>
          <a:xfrm>
            <a:off x="6183313" y="6527800"/>
            <a:ext cx="2133600" cy="1938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28</a:t>
            </a:fld>
            <a:endParaRPr/>
          </a:p>
        </p:txBody>
      </p:sp>
      <p:sp>
        <p:nvSpPr>
          <p:cNvPr id="470" name="Google Shape;470;g3072faccbb5_0_136"/>
          <p:cNvSpPr txBox="1">
            <a:spLocks noGrp="1"/>
          </p:cNvSpPr>
          <p:nvPr>
            <p:ph type="body" idx="1"/>
          </p:nvPr>
        </p:nvSpPr>
        <p:spPr>
          <a:xfrm>
            <a:off x="656550" y="1408300"/>
            <a:ext cx="7830900" cy="4343700"/>
          </a:xfrm>
          <a:prstGeom prst="rect">
            <a:avLst/>
          </a:prstGeom>
          <a:noFill/>
          <a:ln>
            <a:noFill/>
          </a:ln>
        </p:spPr>
        <p:txBody>
          <a:bodyPr spcFirstLastPara="1" wrap="square" lIns="91425" tIns="45700" rIns="91425" bIns="45700" anchor="t" anchorCtr="0">
            <a:noAutofit/>
          </a:bodyPr>
          <a:lstStyle/>
          <a:p>
            <a:pPr marL="457200" lvl="0" indent="-317500" algn="just" rtl="0">
              <a:lnSpc>
                <a:spcPct val="90000"/>
              </a:lnSpc>
              <a:spcBef>
                <a:spcPts val="400"/>
              </a:spcBef>
              <a:spcAft>
                <a:spcPts val="0"/>
              </a:spcAft>
              <a:buClr>
                <a:schemeClr val="dk1"/>
              </a:buClr>
              <a:buSzPts val="1400"/>
              <a:buAutoNum type="arabicPeriod"/>
            </a:pPr>
            <a:r>
              <a:rPr lang="es-CL" sz="1400" dirty="0">
                <a:solidFill>
                  <a:schemeClr val="dk1"/>
                </a:solidFill>
              </a:rPr>
              <a:t>El pensionado que reciba pensión contributiva y Pensión Garantizada Universal o pensión contributiva y Aporte Previsional Solidario, los descuentos por concepto de aporte, crédito social, prestaciones adicionales o complementarias a enterar a la C.C.A.F. a que está afiliado, se hará sobre el monto total que aparece en su liquidación consolidada de pensión o en su liquidación de pensión, respectivamente.</a:t>
            </a:r>
            <a:endParaRPr sz="1400" dirty="0">
              <a:solidFill>
                <a:schemeClr val="dk1"/>
              </a:solidFill>
            </a:endParaRPr>
          </a:p>
          <a:p>
            <a:pPr marL="457200" lvl="0" indent="-317500" algn="just" rtl="0">
              <a:lnSpc>
                <a:spcPct val="90000"/>
              </a:lnSpc>
              <a:spcBef>
                <a:spcPts val="0"/>
              </a:spcBef>
              <a:spcAft>
                <a:spcPts val="0"/>
              </a:spcAft>
              <a:buClr>
                <a:schemeClr val="dk1"/>
              </a:buClr>
              <a:buSzPts val="1400"/>
              <a:buAutoNum type="arabicPeriod"/>
            </a:pPr>
            <a:r>
              <a:rPr lang="es-CL" sz="1400" dirty="0">
                <a:solidFill>
                  <a:schemeClr val="dk1"/>
                </a:solidFill>
              </a:rPr>
              <a:t>Las entidades pagadoras de pensiones, deberán descontar de las pensiones lo adeudado por concepto de crédito social y de prestaciones adicionales o complementarias y enterarlos en la Caja correspondiente, dentro de los diez primeros días del mes siguiente al de su descuento, rigiendo al respecto las mismas normas de pago y cobro de las cotizaciones previsionales contempladas en la Ley N°17.322. Los descuentos correspondientes a crédito social, prestaciones adicionales y prestaciones complementarias, deberán ser efectuados por las entidades pagadoras de pensión y enterados en la Caja acreedora hasta el pago total de las deudas, esto es, aun cuando el pensionado se haya desafiliado de la respectiva C.C.A.F. o del Sistema. </a:t>
            </a:r>
            <a:endParaRPr sz="1400" dirty="0">
              <a:solidFill>
                <a:schemeClr val="dk1"/>
              </a:solidFill>
            </a:endParaRPr>
          </a:p>
          <a:p>
            <a:pPr marL="457200" lvl="0" indent="-317500" algn="just" rtl="0">
              <a:lnSpc>
                <a:spcPct val="90000"/>
              </a:lnSpc>
              <a:spcBef>
                <a:spcPts val="0"/>
              </a:spcBef>
              <a:spcAft>
                <a:spcPts val="0"/>
              </a:spcAft>
              <a:buClr>
                <a:schemeClr val="dk1"/>
              </a:buClr>
              <a:buSzPts val="1400"/>
              <a:buAutoNum type="arabicPeriod"/>
            </a:pPr>
            <a:r>
              <a:rPr lang="es-CL" sz="1400" dirty="0">
                <a:solidFill>
                  <a:schemeClr val="dk1"/>
                </a:solidFill>
              </a:rPr>
              <a:t>Los descuentos correspondientes a crédito social, prestaciones adicionales y prestaciones complementarias deberán ser notificados por la Caja respectiva a la entidad pagadora de pensiones, dentro de los primeros quince días del mes siguiente a su otorgamiento, correspondiendo que se efectúe el primer descuento sobre la pensión del mes subsiguiente a dicho otorgamiento. La notificación de estos descuentos se hará en la misma forma señalada para el descuento de los aportes. Respecto del crédito social, además, deberá indicar y el número y monto de las cuotas insolutas. A su vez, el entero de los descuentos por estas prestaciones deberá efectuarse por parte de la entidad pagadora de pensiones dentro de los diez primeros días del mes siguiente al de su retención. Cuando este plazo de diez días venza en día sábado, domingo o festivo, se prorrogará hasta el primer día hábil siguiente. Sin embargo, el plazo mencionado se extenderá hasta el día 13 de cada mes, aun cuando éste fuere día sábado, domingo o festivo, cuando dichas declaraciones y el pago de éstas se realicen a través de un medio electrónico.</a:t>
            </a:r>
            <a:endParaRPr sz="1400" dirty="0">
              <a:solidFill>
                <a:schemeClr val="dk1"/>
              </a:solidFill>
            </a:endParaRPr>
          </a:p>
          <a:p>
            <a:pPr marL="457200" lvl="0" indent="0" algn="just" rtl="0">
              <a:lnSpc>
                <a:spcPct val="90000"/>
              </a:lnSpc>
              <a:spcBef>
                <a:spcPts val="400"/>
              </a:spcBef>
              <a:spcAft>
                <a:spcPts val="0"/>
              </a:spcAft>
              <a:buNone/>
            </a:pPr>
            <a:endParaRPr sz="1400" dirty="0">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817297"/>
            <a:ext cx="7772400" cy="2783154"/>
          </a:xfrm>
        </p:spPr>
        <p:txBody>
          <a:bodyPr/>
          <a:lstStyle/>
          <a:p>
            <a:pPr algn="ctr"/>
            <a:r>
              <a:rPr lang="es-CL" sz="4400" dirty="0" smtClean="0"/>
              <a:t>Gracias</a:t>
            </a:r>
            <a:r>
              <a:rPr lang="es-CL" dirty="0" smtClean="0"/>
              <a:t/>
            </a:r>
            <a:br>
              <a:rPr lang="es-CL" dirty="0" smtClean="0"/>
            </a:br>
            <a:endParaRPr lang="es-CL" dirty="0"/>
          </a:p>
        </p:txBody>
      </p:sp>
      <p:sp>
        <p:nvSpPr>
          <p:cNvPr id="3" name="2 Subtítulo"/>
          <p:cNvSpPr>
            <a:spLocks noGrp="1"/>
          </p:cNvSpPr>
          <p:nvPr>
            <p:ph type="subTitle" idx="1"/>
          </p:nvPr>
        </p:nvSpPr>
        <p:spPr/>
        <p:txBody>
          <a:bodyPr/>
          <a:lstStyle/>
          <a:p>
            <a:endParaRPr lang="es-CL" dirty="0"/>
          </a:p>
          <a:p>
            <a:endParaRPr lang="es-CL" dirty="0" smtClean="0"/>
          </a:p>
          <a:p>
            <a:r>
              <a:rPr lang="es-CL" dirty="0" smtClean="0"/>
              <a:t>cosses@suseso.cl</a:t>
            </a:r>
            <a:endParaRPr lang="es-CL" dirty="0"/>
          </a:p>
        </p:txBody>
      </p:sp>
      <p:sp>
        <p:nvSpPr>
          <p:cNvPr id="4" name="3 Marcador de número de diapositiva"/>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CL" smtClean="0"/>
              <a:t>29</a:t>
            </a:fld>
            <a:endParaRPr lang="es-C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8178" y="1783494"/>
            <a:ext cx="2272892" cy="2236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4708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5"/>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latin typeface="Verdana"/>
                <a:ea typeface="Verdana"/>
                <a:cs typeface="Verdana"/>
                <a:sym typeface="Verdana"/>
              </a:rPr>
              <a:t/>
            </a:r>
            <a:br>
              <a:rPr lang="es-CL">
                <a:latin typeface="Verdana"/>
                <a:ea typeface="Verdana"/>
                <a:cs typeface="Verdana"/>
                <a:sym typeface="Verdana"/>
              </a:rPr>
            </a:br>
            <a:r>
              <a:rPr lang="es-CL">
                <a:latin typeface="Verdana"/>
                <a:ea typeface="Verdana"/>
                <a:cs typeface="Verdana"/>
                <a:sym typeface="Verdana"/>
              </a:rPr>
              <a:t>	</a:t>
            </a:r>
            <a:r>
              <a:rPr lang="es-CL" b="1">
                <a:latin typeface="Verdana"/>
                <a:ea typeface="Verdana"/>
                <a:cs typeface="Verdana"/>
                <a:sym typeface="Verdana"/>
              </a:rPr>
              <a:t>Actores del Sistema C.C.A.F.</a:t>
            </a:r>
            <a:r>
              <a:rPr lang="es-CL" b="1">
                <a:solidFill>
                  <a:srgbClr val="FF0000"/>
                </a:solidFill>
              </a:rPr>
              <a:t/>
            </a:r>
            <a:br>
              <a:rPr lang="es-CL" b="1">
                <a:solidFill>
                  <a:srgbClr val="FF0000"/>
                </a:solidFill>
              </a:rPr>
            </a:br>
            <a:endParaRPr b="1"/>
          </a:p>
        </p:txBody>
      </p:sp>
      <p:sp>
        <p:nvSpPr>
          <p:cNvPr id="215" name="Google Shape;215;p15"/>
          <p:cNvSpPr/>
          <p:nvPr/>
        </p:nvSpPr>
        <p:spPr>
          <a:xfrm>
            <a:off x="732044" y="1166013"/>
            <a:ext cx="8177100" cy="45261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000" y="0"/>
                </a:moveTo>
                <a:close/>
              </a:path>
              <a:path w="120000" h="120000" fill="none" extrusionOk="0">
                <a:moveTo>
                  <a:pt x="-10000" y="22500"/>
                </a:moveTo>
                <a:lnTo>
                  <a:pt x="-46000" y="135000"/>
                </a:lnTo>
              </a:path>
            </a:pathLst>
          </a:custGeom>
          <a:noFill/>
          <a:ln>
            <a:noFill/>
          </a:ln>
        </p:spPr>
        <p:txBody>
          <a:bodyPr spcFirstLastPara="1" wrap="square" lIns="91425" tIns="45700" rIns="91425" bIns="45700" anchor="ctr" anchorCtr="1">
            <a:noAutofit/>
          </a:bodyPr>
          <a:lstStyle/>
          <a:p>
            <a:pPr marL="114300" marR="0" lvl="1" indent="-114300" algn="l" rtl="0">
              <a:lnSpc>
                <a:spcPct val="75000"/>
              </a:lnSpc>
              <a:spcBef>
                <a:spcPts val="0"/>
              </a:spcBef>
              <a:spcAft>
                <a:spcPts val="0"/>
              </a:spcAft>
              <a:buClr>
                <a:schemeClr val="dk1"/>
              </a:buClr>
              <a:buSzPts val="1800"/>
              <a:buFont typeface="Arial"/>
              <a:buChar char="•"/>
            </a:pPr>
            <a:r>
              <a:rPr lang="es-CL" sz="1800" b="1" i="0" u="none" strike="noStrike" cap="none">
                <a:solidFill>
                  <a:schemeClr val="dk1"/>
                </a:solidFill>
                <a:latin typeface="Arial"/>
                <a:ea typeface="Arial"/>
                <a:cs typeface="Arial"/>
                <a:sym typeface="Arial"/>
              </a:rPr>
              <a:t>Actualmente existen </a:t>
            </a:r>
            <a:r>
              <a:rPr lang="es-CL" sz="1800" b="1">
                <a:solidFill>
                  <a:schemeClr val="dk1"/>
                </a:solidFill>
              </a:rPr>
              <a:t>4</a:t>
            </a:r>
            <a:r>
              <a:rPr lang="es-CL" sz="1800" b="1" i="0" u="none" strike="noStrike" cap="none">
                <a:solidFill>
                  <a:schemeClr val="dk1"/>
                </a:solidFill>
                <a:latin typeface="Arial"/>
                <a:ea typeface="Arial"/>
                <a:cs typeface="Arial"/>
                <a:sym typeface="Arial"/>
              </a:rPr>
              <a:t> C.C.A.F.</a:t>
            </a:r>
            <a:endParaRPr sz="1800" b="1" i="0" u="none" strike="noStrike" cap="none">
              <a:solidFill>
                <a:schemeClr val="dk1"/>
              </a:solidFill>
              <a:latin typeface="Arial"/>
              <a:ea typeface="Arial"/>
              <a:cs typeface="Arial"/>
              <a:sym typeface="Arial"/>
            </a:endParaRPr>
          </a:p>
          <a:p>
            <a:pPr marL="914400" marR="0" lvl="0" indent="0" algn="l" rtl="0">
              <a:lnSpc>
                <a:spcPct val="75000"/>
              </a:lnSpc>
              <a:spcBef>
                <a:spcPts val="0"/>
              </a:spcBef>
              <a:spcAft>
                <a:spcPts val="0"/>
              </a:spcAft>
              <a:buNone/>
            </a:pPr>
            <a:endParaRPr sz="1800" b="1">
              <a:solidFill>
                <a:schemeClr val="dk1"/>
              </a:solidFill>
            </a:endParaRPr>
          </a:p>
          <a:p>
            <a:pPr marL="228600" marR="0" lvl="2" indent="-114300" algn="l" rtl="0">
              <a:lnSpc>
                <a:spcPct val="75000"/>
              </a:lnSpc>
              <a:spcBef>
                <a:spcPts val="18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C.C.A.F. De Los Andes</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28600" marR="0" lvl="2" indent="-114300" algn="l" rtl="0">
              <a:lnSpc>
                <a:spcPct val="75000"/>
              </a:lnSpc>
              <a:spcBef>
                <a:spcPts val="18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C.C.A.F. La Araucana</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28600" marR="0" lvl="2" indent="-114300" algn="l" rtl="0">
              <a:lnSpc>
                <a:spcPct val="75000"/>
              </a:lnSpc>
              <a:spcBef>
                <a:spcPts val="18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C.C.A.F. Los Héroes</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28600" marR="0" lvl="2" indent="-114300" algn="l" rtl="0">
              <a:lnSpc>
                <a:spcPct val="75000"/>
              </a:lnSpc>
              <a:spcBef>
                <a:spcPts val="18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C.C.A.F. 18 de Septiembre</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216" name="Google Shape;216;p15"/>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3</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3072faccbb5_0_0"/>
          <p:cNvSpPr txBox="1">
            <a:spLocks noGrp="1"/>
          </p:cNvSpPr>
          <p:nvPr>
            <p:ph type="sldNum" idx="12"/>
          </p:nvPr>
        </p:nvSpPr>
        <p:spPr>
          <a:xfrm>
            <a:off x="6553200" y="6248400"/>
            <a:ext cx="1905000" cy="457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latin typeface="Verdana"/>
                <a:ea typeface="Verdana"/>
                <a:cs typeface="Verdana"/>
                <a:sym typeface="Verdana"/>
              </a:rPr>
              <a:t>4</a:t>
            </a:fld>
            <a:endParaRPr>
              <a:latin typeface="Verdana"/>
              <a:ea typeface="Verdana"/>
              <a:cs typeface="Verdana"/>
              <a:sym typeface="Verdana"/>
            </a:endParaRPr>
          </a:p>
        </p:txBody>
      </p:sp>
      <p:sp>
        <p:nvSpPr>
          <p:cNvPr id="222" name="Google Shape;222;g3072faccbb5_0_0"/>
          <p:cNvSpPr txBox="1">
            <a:spLocks noGrp="1"/>
          </p:cNvSpPr>
          <p:nvPr>
            <p:ph type="title"/>
          </p:nvPr>
        </p:nvSpPr>
        <p:spPr>
          <a:xfrm>
            <a:off x="378525" y="476075"/>
            <a:ext cx="6765900" cy="603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latin typeface="Verdana"/>
                <a:ea typeface="Verdana"/>
                <a:cs typeface="Verdana"/>
                <a:sym typeface="Verdana"/>
              </a:rPr>
              <a:t>Evolución  de las CCAF</a:t>
            </a:r>
            <a:endParaRPr>
              <a:latin typeface="Verdana"/>
              <a:ea typeface="Verdana"/>
              <a:cs typeface="Verdana"/>
              <a:sym typeface="Verdana"/>
            </a:endParaRPr>
          </a:p>
        </p:txBody>
      </p:sp>
      <p:cxnSp>
        <p:nvCxnSpPr>
          <p:cNvPr id="223" name="Google Shape;223;g3072faccbb5_0_0"/>
          <p:cNvCxnSpPr>
            <a:stCxn id="224" idx="6"/>
          </p:cNvCxnSpPr>
          <p:nvPr/>
        </p:nvCxnSpPr>
        <p:spPr>
          <a:xfrm rot="10800000" flipH="1">
            <a:off x="262725" y="3185050"/>
            <a:ext cx="8385900" cy="37500"/>
          </a:xfrm>
          <a:prstGeom prst="straightConnector1">
            <a:avLst/>
          </a:prstGeom>
          <a:noFill/>
          <a:ln w="9525" cap="flat" cmpd="sng">
            <a:solidFill>
              <a:schemeClr val="dk2"/>
            </a:solidFill>
            <a:prstDash val="solid"/>
            <a:round/>
            <a:headEnd type="none" w="med" len="med"/>
            <a:tailEnd type="none" w="med" len="med"/>
          </a:ln>
        </p:spPr>
      </p:cxnSp>
      <p:sp>
        <p:nvSpPr>
          <p:cNvPr id="224" name="Google Shape;224;g3072faccbb5_0_0"/>
          <p:cNvSpPr/>
          <p:nvPr/>
        </p:nvSpPr>
        <p:spPr>
          <a:xfrm>
            <a:off x="73725" y="31277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25" name="Google Shape;225;g3072faccbb5_0_0"/>
          <p:cNvSpPr/>
          <p:nvPr/>
        </p:nvSpPr>
        <p:spPr>
          <a:xfrm>
            <a:off x="909425" y="31277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26" name="Google Shape;226;g3072faccbb5_0_0"/>
          <p:cNvSpPr/>
          <p:nvPr/>
        </p:nvSpPr>
        <p:spPr>
          <a:xfrm>
            <a:off x="1789200" y="31277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27" name="Google Shape;227;g3072faccbb5_0_0"/>
          <p:cNvSpPr/>
          <p:nvPr/>
        </p:nvSpPr>
        <p:spPr>
          <a:xfrm>
            <a:off x="2744538" y="310900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28" name="Google Shape;228;g3072faccbb5_0_0"/>
          <p:cNvSpPr/>
          <p:nvPr/>
        </p:nvSpPr>
        <p:spPr>
          <a:xfrm>
            <a:off x="3699863" y="31139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29" name="Google Shape;229;g3072faccbb5_0_0"/>
          <p:cNvSpPr/>
          <p:nvPr/>
        </p:nvSpPr>
        <p:spPr>
          <a:xfrm>
            <a:off x="4730763" y="31139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30" name="Google Shape;230;g3072faccbb5_0_0"/>
          <p:cNvSpPr/>
          <p:nvPr/>
        </p:nvSpPr>
        <p:spPr>
          <a:xfrm>
            <a:off x="5761675" y="31139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31" name="Google Shape;231;g3072faccbb5_0_0"/>
          <p:cNvSpPr/>
          <p:nvPr/>
        </p:nvSpPr>
        <p:spPr>
          <a:xfrm>
            <a:off x="6792575" y="31139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32" name="Google Shape;232;g3072faccbb5_0_0"/>
          <p:cNvSpPr/>
          <p:nvPr/>
        </p:nvSpPr>
        <p:spPr>
          <a:xfrm>
            <a:off x="7757350" y="31139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33" name="Google Shape;233;g3072faccbb5_0_0"/>
          <p:cNvSpPr/>
          <p:nvPr/>
        </p:nvSpPr>
        <p:spPr>
          <a:xfrm>
            <a:off x="8552100" y="3113950"/>
            <a:ext cx="189000" cy="189600"/>
          </a:xfrm>
          <a:prstGeom prst="ellipse">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34" name="Google Shape;234;g3072faccbb5_0_0"/>
          <p:cNvSpPr txBox="1"/>
          <p:nvPr/>
        </p:nvSpPr>
        <p:spPr>
          <a:xfrm>
            <a:off x="-11275" y="1370200"/>
            <a:ext cx="1109400" cy="16008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CL" sz="800">
                <a:solidFill>
                  <a:srgbClr val="595959"/>
                </a:solidFill>
                <a:latin typeface="Calibri"/>
                <a:ea typeface="Calibri"/>
                <a:cs typeface="Calibri"/>
                <a:sym typeface="Calibri"/>
              </a:rPr>
              <a:t>La primera Caja de Compensación se organizó en </a:t>
            </a:r>
            <a:r>
              <a:rPr lang="es-CL" sz="1000" b="1">
                <a:solidFill>
                  <a:srgbClr val="595959"/>
                </a:solidFill>
                <a:latin typeface="Calibri"/>
                <a:ea typeface="Calibri"/>
                <a:cs typeface="Calibri"/>
                <a:sym typeface="Calibri"/>
              </a:rPr>
              <a:t>febrero de 1953</a:t>
            </a:r>
            <a:r>
              <a:rPr lang="es-CL" sz="800">
                <a:solidFill>
                  <a:srgbClr val="595959"/>
                </a:solidFill>
                <a:latin typeface="Calibri"/>
                <a:ea typeface="Calibri"/>
                <a:cs typeface="Calibri"/>
                <a:sym typeface="Calibri"/>
              </a:rPr>
              <a:t>, por la Comisión Social de la Cámara Chilena de la Construcción y se denominó </a:t>
            </a:r>
            <a:r>
              <a:rPr lang="es-CL" sz="800" b="1">
                <a:solidFill>
                  <a:srgbClr val="595959"/>
                </a:solidFill>
                <a:latin typeface="Calibri"/>
                <a:ea typeface="Calibri"/>
                <a:cs typeface="Calibri"/>
                <a:sym typeface="Calibri"/>
              </a:rPr>
              <a:t>“Caja de Compensación de la Cámara Chilena de la Construcción</a:t>
            </a:r>
            <a:r>
              <a:rPr lang="es-CL" sz="800">
                <a:solidFill>
                  <a:srgbClr val="595959"/>
                </a:solidFill>
                <a:latin typeface="Calibri"/>
                <a:ea typeface="Calibri"/>
                <a:cs typeface="Calibri"/>
                <a:sym typeface="Calibri"/>
              </a:rPr>
              <a:t>”.</a:t>
            </a:r>
            <a:endParaRPr sz="800">
              <a:solidFill>
                <a:srgbClr val="595959"/>
              </a:solidFill>
              <a:latin typeface="Calibri"/>
              <a:ea typeface="Calibri"/>
              <a:cs typeface="Calibri"/>
              <a:sym typeface="Calibri"/>
            </a:endParaRPr>
          </a:p>
        </p:txBody>
      </p:sp>
      <p:sp>
        <p:nvSpPr>
          <p:cNvPr id="235" name="Google Shape;235;g3072faccbb5_0_0"/>
          <p:cNvSpPr txBox="1"/>
          <p:nvPr/>
        </p:nvSpPr>
        <p:spPr>
          <a:xfrm>
            <a:off x="372300" y="3436600"/>
            <a:ext cx="1379100" cy="8313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rgbClr val="595959"/>
                </a:solidFill>
                <a:latin typeface="Calibri"/>
                <a:ea typeface="Calibri"/>
                <a:cs typeface="Calibri"/>
                <a:sym typeface="Calibri"/>
              </a:rPr>
              <a:t>En </a:t>
            </a:r>
            <a:r>
              <a:rPr lang="es-CL" sz="1000" b="1">
                <a:solidFill>
                  <a:srgbClr val="595959"/>
                </a:solidFill>
                <a:latin typeface="Calibri"/>
                <a:ea typeface="Calibri"/>
                <a:cs typeface="Calibri"/>
                <a:sym typeface="Calibri"/>
              </a:rPr>
              <a:t>julio de 1953</a:t>
            </a:r>
            <a:r>
              <a:rPr lang="es-CL" sz="800">
                <a:solidFill>
                  <a:srgbClr val="595959"/>
                </a:solidFill>
                <a:latin typeface="Calibri"/>
                <a:ea typeface="Calibri"/>
                <a:cs typeface="Calibri"/>
                <a:sym typeface="Calibri"/>
              </a:rPr>
              <a:t>, con el D.F.L. N° 245, se otorgó reconocimiento legal a las Cajas de Compensación en funcionamiento.</a:t>
            </a:r>
            <a:endParaRPr sz="800">
              <a:solidFill>
                <a:srgbClr val="595959"/>
              </a:solidFill>
              <a:latin typeface="Calibri"/>
              <a:ea typeface="Calibri"/>
              <a:cs typeface="Calibri"/>
              <a:sym typeface="Calibri"/>
            </a:endParaRPr>
          </a:p>
        </p:txBody>
      </p:sp>
      <p:sp>
        <p:nvSpPr>
          <p:cNvPr id="236" name="Google Shape;236;g3072faccbb5_0_0"/>
          <p:cNvSpPr txBox="1"/>
          <p:nvPr/>
        </p:nvSpPr>
        <p:spPr>
          <a:xfrm>
            <a:off x="1559250" y="1831900"/>
            <a:ext cx="888000" cy="12006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rgbClr val="595959"/>
                </a:solidFill>
                <a:latin typeface="Calibri"/>
                <a:ea typeface="Calibri"/>
                <a:cs typeface="Calibri"/>
                <a:sym typeface="Calibri"/>
              </a:rPr>
              <a:t>La Ley N° 15.283, de </a:t>
            </a:r>
            <a:r>
              <a:rPr lang="es-CL" sz="1000" b="1">
                <a:solidFill>
                  <a:srgbClr val="595959"/>
                </a:solidFill>
                <a:latin typeface="Calibri"/>
                <a:ea typeface="Calibri"/>
                <a:cs typeface="Calibri"/>
                <a:sym typeface="Calibri"/>
              </a:rPr>
              <a:t>1963</a:t>
            </a:r>
            <a:r>
              <a:rPr lang="es-CL" sz="800">
                <a:solidFill>
                  <a:srgbClr val="595959"/>
                </a:solidFill>
                <a:latin typeface="Calibri"/>
                <a:ea typeface="Calibri"/>
                <a:cs typeface="Calibri"/>
                <a:sym typeface="Calibri"/>
              </a:rPr>
              <a:t>, exigió que las Cajas se constituyeran como </a:t>
            </a:r>
            <a:r>
              <a:rPr lang="es-CL" sz="800" b="1">
                <a:solidFill>
                  <a:srgbClr val="595959"/>
                </a:solidFill>
                <a:latin typeface="Calibri"/>
                <a:ea typeface="Calibri"/>
                <a:cs typeface="Calibri"/>
                <a:sym typeface="Calibri"/>
              </a:rPr>
              <a:t>personas jurídicas sin fines de lucro.</a:t>
            </a:r>
            <a:endParaRPr sz="800"/>
          </a:p>
        </p:txBody>
      </p:sp>
      <p:sp>
        <p:nvSpPr>
          <p:cNvPr id="237" name="Google Shape;237;g3072faccbb5_0_0"/>
          <p:cNvSpPr txBox="1"/>
          <p:nvPr/>
        </p:nvSpPr>
        <p:spPr>
          <a:xfrm>
            <a:off x="2284350" y="3375100"/>
            <a:ext cx="1109400" cy="9543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rgbClr val="595959"/>
                </a:solidFill>
                <a:latin typeface="Calibri"/>
                <a:ea typeface="Calibri"/>
                <a:cs typeface="Calibri"/>
                <a:sym typeface="Calibri"/>
              </a:rPr>
              <a:t>En </a:t>
            </a:r>
            <a:r>
              <a:rPr lang="es-CL" sz="1000" b="1">
                <a:solidFill>
                  <a:srgbClr val="595959"/>
                </a:solidFill>
                <a:latin typeface="Calibri"/>
                <a:ea typeface="Calibri"/>
                <a:cs typeface="Calibri"/>
                <a:sym typeface="Calibri"/>
              </a:rPr>
              <a:t>1976,</a:t>
            </a:r>
            <a:r>
              <a:rPr lang="es-CL" sz="800">
                <a:solidFill>
                  <a:srgbClr val="595959"/>
                </a:solidFill>
                <a:latin typeface="Calibri"/>
                <a:ea typeface="Calibri"/>
                <a:cs typeface="Calibri"/>
                <a:sym typeface="Calibri"/>
              </a:rPr>
              <a:t> el D.L. N° 1.506 extendió la cobertura incorporando a las CCAF a los “empleados”</a:t>
            </a:r>
            <a:endParaRPr/>
          </a:p>
        </p:txBody>
      </p:sp>
      <p:sp>
        <p:nvSpPr>
          <p:cNvPr id="238" name="Google Shape;238;g3072faccbb5_0_0"/>
          <p:cNvSpPr txBox="1"/>
          <p:nvPr/>
        </p:nvSpPr>
        <p:spPr>
          <a:xfrm>
            <a:off x="3393300" y="1831900"/>
            <a:ext cx="994500" cy="12006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rgbClr val="595959"/>
                </a:solidFill>
                <a:latin typeface="Calibri"/>
                <a:ea typeface="Calibri"/>
                <a:cs typeface="Calibri"/>
                <a:sym typeface="Calibri"/>
              </a:rPr>
              <a:t>En </a:t>
            </a:r>
            <a:r>
              <a:rPr lang="es-CL" sz="1000" b="1">
                <a:solidFill>
                  <a:srgbClr val="595959"/>
                </a:solidFill>
                <a:latin typeface="Calibri"/>
                <a:ea typeface="Calibri"/>
                <a:cs typeface="Calibri"/>
                <a:sym typeface="Calibri"/>
              </a:rPr>
              <a:t>1977</a:t>
            </a:r>
            <a:r>
              <a:rPr lang="es-CL" sz="800">
                <a:solidFill>
                  <a:srgbClr val="595959"/>
                </a:solidFill>
                <a:latin typeface="Calibri"/>
                <a:ea typeface="Calibri"/>
                <a:cs typeface="Calibri"/>
                <a:sym typeface="Calibri"/>
              </a:rPr>
              <a:t>, el D.L. N° 2.062 autorizó a las Cajas para asumir la administración de los subsidios por incapacidad laboral y de cesantía, y otras prestaciones.</a:t>
            </a:r>
            <a:endParaRPr/>
          </a:p>
        </p:txBody>
      </p:sp>
      <p:sp>
        <p:nvSpPr>
          <p:cNvPr id="239" name="Google Shape;239;g3072faccbb5_0_0"/>
          <p:cNvSpPr txBox="1"/>
          <p:nvPr/>
        </p:nvSpPr>
        <p:spPr>
          <a:xfrm>
            <a:off x="4308925" y="3354750"/>
            <a:ext cx="1109400" cy="15699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rgbClr val="595959"/>
                </a:solidFill>
                <a:latin typeface="Calibri"/>
                <a:ea typeface="Calibri"/>
                <a:cs typeface="Calibri"/>
                <a:sym typeface="Calibri"/>
              </a:rPr>
              <a:t>En </a:t>
            </a:r>
            <a:r>
              <a:rPr lang="es-CL" sz="1000" b="1">
                <a:solidFill>
                  <a:srgbClr val="595959"/>
                </a:solidFill>
                <a:latin typeface="Calibri"/>
                <a:ea typeface="Calibri"/>
                <a:cs typeface="Calibri"/>
                <a:sym typeface="Calibri"/>
              </a:rPr>
              <a:t>1991</a:t>
            </a:r>
            <a:r>
              <a:rPr lang="es-CL" sz="800">
                <a:solidFill>
                  <a:srgbClr val="595959"/>
                </a:solidFill>
                <a:latin typeface="Calibri"/>
                <a:ea typeface="Calibri"/>
                <a:cs typeface="Calibri"/>
                <a:sym typeface="Calibri"/>
              </a:rPr>
              <a:t> la Ley N°19.070 permitió que las Municipalidades se afiliaran a una C.C.A.F., pero sólo respecto de su personal que tenga el carácter de profesional de la educación.</a:t>
            </a:r>
            <a:endParaRPr/>
          </a:p>
        </p:txBody>
      </p:sp>
      <p:sp>
        <p:nvSpPr>
          <p:cNvPr id="240" name="Google Shape;240;g3072faccbb5_0_0"/>
          <p:cNvSpPr txBox="1"/>
          <p:nvPr/>
        </p:nvSpPr>
        <p:spPr>
          <a:xfrm>
            <a:off x="5333850" y="1432113"/>
            <a:ext cx="1278000" cy="15699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rgbClr val="595959"/>
                </a:solidFill>
                <a:latin typeface="Calibri"/>
                <a:ea typeface="Calibri"/>
                <a:cs typeface="Calibri"/>
                <a:sym typeface="Calibri"/>
              </a:rPr>
              <a:t>En</a:t>
            </a:r>
            <a:r>
              <a:rPr lang="es-CL" sz="1000" b="1">
                <a:solidFill>
                  <a:srgbClr val="595959"/>
                </a:solidFill>
                <a:latin typeface="Calibri"/>
                <a:ea typeface="Calibri"/>
                <a:cs typeface="Calibri"/>
                <a:sym typeface="Calibri"/>
              </a:rPr>
              <a:t> 1995</a:t>
            </a:r>
            <a:r>
              <a:rPr lang="es-CL" sz="800">
                <a:solidFill>
                  <a:srgbClr val="595959"/>
                </a:solidFill>
                <a:latin typeface="Calibri"/>
                <a:ea typeface="Calibri"/>
                <a:cs typeface="Calibri"/>
                <a:sym typeface="Calibri"/>
              </a:rPr>
              <a:t> la Ley N° 19.378 permitió que las Municipalidades se afiliaran a una C.C.A.F., respecto de los profesionales y trabajadores que se desempeñen en sus establecimientos de atención primaria de salud.</a:t>
            </a:r>
            <a:endParaRPr/>
          </a:p>
        </p:txBody>
      </p:sp>
      <p:sp>
        <p:nvSpPr>
          <p:cNvPr id="241" name="Google Shape;241;g3072faccbb5_0_0"/>
          <p:cNvSpPr txBox="1"/>
          <p:nvPr/>
        </p:nvSpPr>
        <p:spPr>
          <a:xfrm>
            <a:off x="6322275" y="3436600"/>
            <a:ext cx="1032600" cy="8313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chemeClr val="dk1"/>
                </a:solidFill>
                <a:latin typeface="Calibri"/>
                <a:ea typeface="Calibri"/>
                <a:cs typeface="Calibri"/>
                <a:sym typeface="Calibri"/>
              </a:rPr>
              <a:t>En </a:t>
            </a:r>
            <a:r>
              <a:rPr lang="es-CL" sz="1000" b="1">
                <a:solidFill>
                  <a:schemeClr val="dk1"/>
                </a:solidFill>
                <a:latin typeface="Calibri"/>
                <a:ea typeface="Calibri"/>
                <a:cs typeface="Calibri"/>
                <a:sym typeface="Calibri"/>
              </a:rPr>
              <a:t>1997</a:t>
            </a:r>
            <a:r>
              <a:rPr lang="es-CL" sz="800">
                <a:solidFill>
                  <a:schemeClr val="dk1"/>
                </a:solidFill>
                <a:latin typeface="Calibri"/>
                <a:ea typeface="Calibri"/>
                <a:cs typeface="Calibri"/>
                <a:sym typeface="Calibri"/>
              </a:rPr>
              <a:t> la Ley N°19.539 (art.16), permitió la incorporación de los pensionados . </a:t>
            </a:r>
            <a:endParaRPr>
              <a:solidFill>
                <a:schemeClr val="dk1"/>
              </a:solidFill>
            </a:endParaRPr>
          </a:p>
        </p:txBody>
      </p:sp>
      <p:sp>
        <p:nvSpPr>
          <p:cNvPr id="242" name="Google Shape;242;g3072faccbb5_0_0"/>
          <p:cNvSpPr txBox="1"/>
          <p:nvPr/>
        </p:nvSpPr>
        <p:spPr>
          <a:xfrm>
            <a:off x="7271750" y="1692150"/>
            <a:ext cx="1109400" cy="1200600"/>
          </a:xfrm>
          <a:prstGeom prst="rect">
            <a:avLst/>
          </a:prstGeom>
          <a:noFill/>
          <a:ln>
            <a:noFill/>
          </a:ln>
        </p:spPr>
        <p:txBody>
          <a:bodyPr spcFirstLastPara="1" wrap="square" lIns="91425" tIns="91425" rIns="91425" bIns="91425" anchor="t" anchorCtr="0">
            <a:spAutoFit/>
          </a:bodyPr>
          <a:lstStyle/>
          <a:p>
            <a:pPr marL="0" lvl="0" indent="0" algn="just" rtl="0">
              <a:spcBef>
                <a:spcPts val="560"/>
              </a:spcBef>
              <a:spcAft>
                <a:spcPts val="0"/>
              </a:spcAft>
              <a:buNone/>
            </a:pPr>
            <a:r>
              <a:rPr lang="es-CL" sz="800">
                <a:solidFill>
                  <a:srgbClr val="595959"/>
                </a:solidFill>
                <a:latin typeface="Calibri"/>
                <a:ea typeface="Calibri"/>
                <a:cs typeface="Calibri"/>
                <a:sym typeface="Calibri"/>
              </a:rPr>
              <a:t>A partir del </a:t>
            </a:r>
            <a:r>
              <a:rPr lang="es-CL" sz="1000" b="1">
                <a:solidFill>
                  <a:srgbClr val="595959"/>
                </a:solidFill>
                <a:latin typeface="Calibri"/>
                <a:ea typeface="Calibri"/>
                <a:cs typeface="Calibri"/>
                <a:sym typeface="Calibri"/>
              </a:rPr>
              <a:t>01-01-2008</a:t>
            </a:r>
            <a:r>
              <a:rPr lang="es-CL" sz="800">
                <a:solidFill>
                  <a:srgbClr val="595959"/>
                </a:solidFill>
                <a:latin typeface="Calibri"/>
                <a:ea typeface="Calibri"/>
                <a:cs typeface="Calibri"/>
                <a:sym typeface="Calibri"/>
              </a:rPr>
              <a:t> la Ley N°20.233 (art. 40), permitió la incorporación de las Entidades Empleadoras del Sector Público.</a:t>
            </a:r>
            <a:endParaRPr/>
          </a:p>
        </p:txBody>
      </p:sp>
      <p:sp>
        <p:nvSpPr>
          <p:cNvPr id="243" name="Google Shape;243;g3072faccbb5_0_0"/>
          <p:cNvSpPr txBox="1"/>
          <p:nvPr/>
        </p:nvSpPr>
        <p:spPr>
          <a:xfrm>
            <a:off x="7666850" y="3436600"/>
            <a:ext cx="1379100" cy="28323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CL" sz="800">
                <a:solidFill>
                  <a:schemeClr val="dk1"/>
                </a:solidFill>
                <a:latin typeface="Calibri"/>
                <a:ea typeface="Calibri"/>
                <a:cs typeface="Calibri"/>
                <a:sym typeface="Calibri"/>
              </a:rPr>
              <a:t>La Dirección del Trabajo Oficio N°3750, de </a:t>
            </a:r>
            <a:r>
              <a:rPr lang="es-CL" sz="1000" b="1">
                <a:solidFill>
                  <a:schemeClr val="dk1"/>
                </a:solidFill>
                <a:latin typeface="Calibri"/>
                <a:ea typeface="Calibri"/>
                <a:cs typeface="Calibri"/>
                <a:sym typeface="Calibri"/>
              </a:rPr>
              <a:t>18-07-2016,</a:t>
            </a:r>
            <a:r>
              <a:rPr lang="es-CL" sz="800">
                <a:solidFill>
                  <a:schemeClr val="dk1"/>
                </a:solidFill>
                <a:latin typeface="Calibri"/>
                <a:ea typeface="Calibri"/>
                <a:cs typeface="Calibri"/>
                <a:sym typeface="Calibri"/>
              </a:rPr>
              <a:t> dictaminó que los empleadores de trabajadores de casa particular constituyen una entidad empleadora asimilable a las empresas del sector privado para el sólo efecto de afiliarse a una C.C.A.F. Por oficio N°43253, de </a:t>
            </a:r>
            <a:r>
              <a:rPr lang="es-CL" sz="1000" b="1">
                <a:solidFill>
                  <a:schemeClr val="dk1"/>
                </a:solidFill>
                <a:latin typeface="Calibri"/>
                <a:ea typeface="Calibri"/>
                <a:cs typeface="Calibri"/>
                <a:sym typeface="Calibri"/>
              </a:rPr>
              <a:t>20-07-2016</a:t>
            </a:r>
            <a:r>
              <a:rPr lang="es-CL" sz="800">
                <a:solidFill>
                  <a:schemeClr val="dk1"/>
                </a:solidFill>
                <a:latin typeface="Calibri"/>
                <a:ea typeface="Calibri"/>
                <a:cs typeface="Calibri"/>
                <a:sym typeface="Calibri"/>
              </a:rPr>
              <a:t>, esta Superintendencia instruyó a las C.C.A.F. para que a contar de la fecha de este oficio, se autorice la afiliación de los empleadores de trabajadores de casa particular y la consecuente incorporación de sus dependientes.</a:t>
            </a:r>
            <a:endParaRPr sz="8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7"/>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latin typeface="Verdana"/>
                <a:ea typeface="Verdana"/>
                <a:cs typeface="Verdana"/>
                <a:sym typeface="Verdana"/>
              </a:rPr>
              <a:t>Normativa que rigen a las C.C.A.F. </a:t>
            </a:r>
            <a:br>
              <a:rPr lang="es-CL">
                <a:latin typeface="Verdana"/>
                <a:ea typeface="Verdana"/>
                <a:cs typeface="Verdana"/>
                <a:sym typeface="Verdana"/>
              </a:rPr>
            </a:br>
            <a:endParaRPr>
              <a:latin typeface="Verdana"/>
              <a:ea typeface="Verdana"/>
              <a:cs typeface="Verdana"/>
              <a:sym typeface="Verdana"/>
            </a:endParaRPr>
          </a:p>
        </p:txBody>
      </p:sp>
      <p:grpSp>
        <p:nvGrpSpPr>
          <p:cNvPr id="249" name="Google Shape;249;p7"/>
          <p:cNvGrpSpPr/>
          <p:nvPr/>
        </p:nvGrpSpPr>
        <p:grpSpPr>
          <a:xfrm>
            <a:off x="152400" y="1052736"/>
            <a:ext cx="8177212" cy="5325924"/>
            <a:chOff x="0" y="0"/>
            <a:chExt cx="8177212" cy="5325924"/>
          </a:xfrm>
        </p:grpSpPr>
        <p:sp>
          <p:nvSpPr>
            <p:cNvPr id="250" name="Google Shape;250;p7"/>
            <p:cNvSpPr/>
            <p:nvPr/>
          </p:nvSpPr>
          <p:spPr>
            <a:xfrm rot="5400000">
              <a:off x="5047419" y="-1972684"/>
              <a:ext cx="1026170" cy="5233416"/>
            </a:xfrm>
            <a:prstGeom prst="round2SameRect">
              <a:avLst>
                <a:gd name="adj1" fmla="val 16667"/>
                <a:gd name="adj2" fmla="val 0"/>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1" name="Google Shape;251;p7"/>
            <p:cNvSpPr txBox="1"/>
            <p:nvPr/>
          </p:nvSpPr>
          <p:spPr>
            <a:xfrm>
              <a:off x="2943797" y="181031"/>
              <a:ext cx="5183323" cy="925984"/>
            </a:xfrm>
            <a:prstGeom prst="rect">
              <a:avLst/>
            </a:prstGeom>
            <a:noFill/>
            <a:ln>
              <a:noFill/>
            </a:ln>
          </p:spPr>
          <p:txBody>
            <a:bodyPr spcFirstLastPara="1" wrap="square" lIns="243825" tIns="121900" rIns="243825" bIns="121900" anchor="ctr" anchorCtr="0">
              <a:noAutofit/>
            </a:bodyPr>
            <a:lstStyle/>
            <a:p>
              <a:pPr marL="285750" marR="0" lvl="1" indent="-285750" algn="l" rtl="0">
                <a:lnSpc>
                  <a:spcPct val="90000"/>
                </a:lnSpc>
                <a:spcBef>
                  <a:spcPts val="0"/>
                </a:spcBef>
                <a:spcAft>
                  <a:spcPts val="0"/>
                </a:spcAft>
                <a:buClr>
                  <a:schemeClr val="dk1"/>
                </a:buClr>
                <a:buSzPts val="2800"/>
                <a:buFont typeface="Arial"/>
                <a:buChar char="•"/>
              </a:pPr>
              <a:r>
                <a:rPr lang="es-CL" sz="2800" b="0" i="0" u="none" strike="noStrike" cap="none">
                  <a:solidFill>
                    <a:schemeClr val="dk1"/>
                  </a:solidFill>
                  <a:latin typeface="Arial"/>
                  <a:ea typeface="Arial"/>
                  <a:cs typeface="Arial"/>
                  <a:sym typeface="Arial"/>
                </a:rPr>
                <a:t>Apr</a:t>
              </a:r>
              <a:r>
                <a:rPr lang="es-CL" sz="2800">
                  <a:solidFill>
                    <a:schemeClr val="dk1"/>
                  </a:solidFill>
                </a:rPr>
                <a:t>ueba</a:t>
              </a:r>
              <a:r>
                <a:rPr lang="es-CL" sz="2800" b="0" i="0" u="none" strike="noStrike" cap="none">
                  <a:solidFill>
                    <a:schemeClr val="dk1"/>
                  </a:solidFill>
                  <a:latin typeface="Arial"/>
                  <a:ea typeface="Arial"/>
                  <a:cs typeface="Arial"/>
                  <a:sym typeface="Arial"/>
                </a:rPr>
                <a:t> el Estatuto General de C.C.A.F..</a:t>
              </a:r>
              <a:endParaRPr sz="2800" b="0" i="0" u="none" strike="noStrike" cap="none">
                <a:solidFill>
                  <a:schemeClr val="dk1"/>
                </a:solidFill>
                <a:latin typeface="Arial"/>
                <a:ea typeface="Arial"/>
                <a:cs typeface="Arial"/>
                <a:sym typeface="Arial"/>
              </a:endParaRPr>
            </a:p>
          </p:txBody>
        </p:sp>
        <p:sp>
          <p:nvSpPr>
            <p:cNvPr id="252" name="Google Shape;252;p7"/>
            <p:cNvSpPr/>
            <p:nvPr/>
          </p:nvSpPr>
          <p:spPr>
            <a:xfrm>
              <a:off x="0" y="0"/>
              <a:ext cx="2943796" cy="1282712"/>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7"/>
            <p:cNvSpPr txBox="1"/>
            <p:nvPr/>
          </p:nvSpPr>
          <p:spPr>
            <a:xfrm>
              <a:off x="62617" y="62617"/>
              <a:ext cx="2818562" cy="115747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s-CL" sz="2400" b="0" i="0" u="none" strike="noStrike" cap="none">
                  <a:solidFill>
                    <a:schemeClr val="lt1"/>
                  </a:solidFill>
                  <a:latin typeface="Arial"/>
                  <a:ea typeface="Arial"/>
                  <a:cs typeface="Arial"/>
                  <a:sym typeface="Arial"/>
                </a:rPr>
                <a:t>Ley Nº 18.833, de 1989. </a:t>
              </a:r>
              <a:endParaRPr sz="2400" b="0" i="0" u="none" strike="noStrike" cap="none">
                <a:solidFill>
                  <a:schemeClr val="lt1"/>
                </a:solidFill>
                <a:latin typeface="Arial"/>
                <a:ea typeface="Arial"/>
                <a:cs typeface="Arial"/>
                <a:sym typeface="Arial"/>
              </a:endParaRPr>
            </a:p>
          </p:txBody>
        </p:sp>
        <p:sp>
          <p:nvSpPr>
            <p:cNvPr id="254" name="Google Shape;254;p7"/>
            <p:cNvSpPr/>
            <p:nvPr/>
          </p:nvSpPr>
          <p:spPr>
            <a:xfrm rot="5400000">
              <a:off x="5047419" y="-625836"/>
              <a:ext cx="1026170" cy="5233416"/>
            </a:xfrm>
            <a:prstGeom prst="round2SameRect">
              <a:avLst>
                <a:gd name="adj1" fmla="val 16667"/>
                <a:gd name="adj2" fmla="val 0"/>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7"/>
            <p:cNvSpPr txBox="1"/>
            <p:nvPr/>
          </p:nvSpPr>
          <p:spPr>
            <a:xfrm>
              <a:off x="2943797" y="1527879"/>
              <a:ext cx="5183323" cy="925984"/>
            </a:xfrm>
            <a:prstGeom prst="rect">
              <a:avLst/>
            </a:prstGeom>
            <a:noFill/>
            <a:ln>
              <a:noFill/>
            </a:ln>
          </p:spPr>
          <p:txBody>
            <a:bodyPr spcFirstLastPara="1" wrap="square" lIns="110475" tIns="55225" rIns="110475" bIns="55225" anchor="ctr" anchorCtr="0">
              <a:noAutofit/>
            </a:bodyPr>
            <a:lstStyle/>
            <a:p>
              <a:pPr marL="285750" marR="0" lvl="1" indent="-285750" algn="l" rtl="0">
                <a:lnSpc>
                  <a:spcPct val="90000"/>
                </a:lnSpc>
                <a:spcBef>
                  <a:spcPts val="0"/>
                </a:spcBef>
                <a:spcAft>
                  <a:spcPts val="0"/>
                </a:spcAft>
                <a:buClr>
                  <a:schemeClr val="dk1"/>
                </a:buClr>
                <a:buSzPts val="2900"/>
                <a:buFont typeface="Arial"/>
                <a:buChar char="•"/>
              </a:pPr>
              <a:r>
                <a:rPr lang="es-CL" sz="2900" b="0" i="0" u="none" strike="noStrike" cap="none">
                  <a:solidFill>
                    <a:schemeClr val="dk1"/>
                  </a:solidFill>
                  <a:latin typeface="Arial"/>
                  <a:ea typeface="Arial"/>
                  <a:cs typeface="Arial"/>
                  <a:sym typeface="Arial"/>
                </a:rPr>
                <a:t>Apr</a:t>
              </a:r>
              <a:r>
                <a:rPr lang="es-CL" sz="2900">
                  <a:solidFill>
                    <a:schemeClr val="dk1"/>
                  </a:solidFill>
                </a:rPr>
                <a:t>ueba</a:t>
              </a:r>
              <a:r>
                <a:rPr lang="es-CL" sz="2900" b="0" i="0" u="none" strike="noStrike" cap="none">
                  <a:solidFill>
                    <a:schemeClr val="dk1"/>
                  </a:solidFill>
                  <a:latin typeface="Arial"/>
                  <a:ea typeface="Arial"/>
                  <a:cs typeface="Arial"/>
                  <a:sym typeface="Arial"/>
                </a:rPr>
                <a:t> el Régimen de Prestaciones Adicionales.</a:t>
              </a:r>
              <a:endParaRPr sz="2900" b="0" i="0" u="none" strike="noStrike" cap="none">
                <a:solidFill>
                  <a:schemeClr val="dk1"/>
                </a:solidFill>
                <a:latin typeface="Arial"/>
                <a:ea typeface="Arial"/>
                <a:cs typeface="Arial"/>
                <a:sym typeface="Arial"/>
              </a:endParaRPr>
            </a:p>
          </p:txBody>
        </p:sp>
        <p:sp>
          <p:nvSpPr>
            <p:cNvPr id="256" name="Google Shape;256;p7"/>
            <p:cNvSpPr/>
            <p:nvPr/>
          </p:nvSpPr>
          <p:spPr>
            <a:xfrm>
              <a:off x="0" y="1349515"/>
              <a:ext cx="2943796" cy="1282712"/>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7"/>
            <p:cNvSpPr txBox="1"/>
            <p:nvPr/>
          </p:nvSpPr>
          <p:spPr>
            <a:xfrm>
              <a:off x="62617" y="1412132"/>
              <a:ext cx="2818562" cy="115747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s-CL" sz="2400" b="0" i="0" u="none" strike="noStrike" cap="none">
                  <a:solidFill>
                    <a:schemeClr val="lt1"/>
                  </a:solidFill>
                  <a:latin typeface="Arial"/>
                  <a:ea typeface="Arial"/>
                  <a:cs typeface="Arial"/>
                  <a:sym typeface="Arial"/>
                </a:rPr>
                <a:t>D.S. Nº 91, de 1978, del  M.del T. y P.S</a:t>
              </a:r>
              <a:r>
                <a:rPr lang="es-CL" sz="2000" b="0" i="0" u="none" strike="noStrike" cap="none">
                  <a:solidFill>
                    <a:schemeClr val="lt1"/>
                  </a:solidFill>
                  <a:latin typeface="Arial"/>
                  <a:ea typeface="Arial"/>
                  <a:cs typeface="Arial"/>
                  <a:sym typeface="Arial"/>
                </a:rPr>
                <a:t>.</a:t>
              </a:r>
              <a:endParaRPr sz="2000" b="0" i="0" u="none" strike="noStrike" cap="none">
                <a:solidFill>
                  <a:schemeClr val="lt1"/>
                </a:solidFill>
                <a:latin typeface="Arial"/>
                <a:ea typeface="Arial"/>
                <a:cs typeface="Arial"/>
                <a:sym typeface="Arial"/>
              </a:endParaRPr>
            </a:p>
          </p:txBody>
        </p:sp>
        <p:sp>
          <p:nvSpPr>
            <p:cNvPr id="258" name="Google Shape;258;p7"/>
            <p:cNvSpPr/>
            <p:nvPr/>
          </p:nvSpPr>
          <p:spPr>
            <a:xfrm rot="5400000">
              <a:off x="5047419" y="721012"/>
              <a:ext cx="1026170" cy="5233416"/>
            </a:xfrm>
            <a:prstGeom prst="round2SameRect">
              <a:avLst>
                <a:gd name="adj1" fmla="val 16667"/>
                <a:gd name="adj2" fmla="val 0"/>
              </a:avLst>
            </a:prstGeom>
            <a:solidFill>
              <a:srgbClr val="CFD7E7">
                <a:alpha val="89411"/>
              </a:srgbClr>
            </a:solidFill>
            <a:ln w="25400" cap="flat" cmpd="sng">
              <a:solidFill>
                <a:srgbClr val="CFD7E7">
                  <a:alpha val="89411"/>
                </a:srgbClr>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7"/>
            <p:cNvSpPr txBox="1"/>
            <p:nvPr/>
          </p:nvSpPr>
          <p:spPr>
            <a:xfrm>
              <a:off x="2943797" y="2874728"/>
              <a:ext cx="5183323" cy="925984"/>
            </a:xfrm>
            <a:prstGeom prst="rect">
              <a:avLst/>
            </a:prstGeom>
            <a:noFill/>
            <a:ln>
              <a:noFill/>
            </a:ln>
          </p:spPr>
          <p:txBody>
            <a:bodyPr spcFirstLastPara="1" wrap="square" lIns="110475" tIns="55225" rIns="110475" bIns="55225" anchor="ctr" anchorCtr="0">
              <a:noAutofit/>
            </a:bodyPr>
            <a:lstStyle/>
            <a:p>
              <a:pPr marL="285750" marR="0" lvl="1" indent="-285750" algn="l" rtl="0">
                <a:lnSpc>
                  <a:spcPct val="90000"/>
                </a:lnSpc>
                <a:spcBef>
                  <a:spcPts val="0"/>
                </a:spcBef>
                <a:spcAft>
                  <a:spcPts val="0"/>
                </a:spcAft>
                <a:buClr>
                  <a:schemeClr val="dk1"/>
                </a:buClr>
                <a:buSzPts val="2900"/>
                <a:buFont typeface="Arial"/>
                <a:buChar char="•"/>
              </a:pPr>
              <a:r>
                <a:rPr lang="es-CL" sz="2900" b="0" i="0" u="none" strike="noStrike" cap="none">
                  <a:solidFill>
                    <a:schemeClr val="dk1"/>
                  </a:solidFill>
                  <a:latin typeface="Arial"/>
                  <a:ea typeface="Arial"/>
                  <a:cs typeface="Arial"/>
                  <a:sym typeface="Arial"/>
                </a:rPr>
                <a:t>Apr</a:t>
              </a:r>
              <a:r>
                <a:rPr lang="es-CL" sz="2900">
                  <a:solidFill>
                    <a:schemeClr val="dk1"/>
                  </a:solidFill>
                </a:rPr>
                <a:t>ueba</a:t>
              </a:r>
              <a:r>
                <a:rPr lang="es-CL" sz="2900" b="0" i="0" u="none" strike="noStrike" cap="none">
                  <a:solidFill>
                    <a:schemeClr val="dk1"/>
                  </a:solidFill>
                  <a:latin typeface="Arial"/>
                  <a:ea typeface="Arial"/>
                  <a:cs typeface="Arial"/>
                  <a:sym typeface="Arial"/>
                </a:rPr>
                <a:t> el Régimen de Crédito Social.</a:t>
              </a:r>
              <a:endParaRPr sz="2900" b="0" i="0" u="none" strike="noStrike" cap="none">
                <a:solidFill>
                  <a:schemeClr val="dk1"/>
                </a:solidFill>
                <a:latin typeface="Arial"/>
                <a:ea typeface="Arial"/>
                <a:cs typeface="Arial"/>
                <a:sym typeface="Arial"/>
              </a:endParaRPr>
            </a:p>
          </p:txBody>
        </p:sp>
        <p:sp>
          <p:nvSpPr>
            <p:cNvPr id="260" name="Google Shape;260;p7"/>
            <p:cNvSpPr/>
            <p:nvPr/>
          </p:nvSpPr>
          <p:spPr>
            <a:xfrm>
              <a:off x="0" y="2696363"/>
              <a:ext cx="2943796" cy="1282712"/>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1" name="Google Shape;261;p7"/>
            <p:cNvSpPr txBox="1"/>
            <p:nvPr/>
          </p:nvSpPr>
          <p:spPr>
            <a:xfrm>
              <a:off x="62617" y="2758980"/>
              <a:ext cx="2818562" cy="1157478"/>
            </a:xfrm>
            <a:prstGeom prst="rect">
              <a:avLst/>
            </a:prstGeom>
            <a:noFill/>
            <a:ln>
              <a:noFill/>
            </a:ln>
          </p:spPr>
          <p:txBody>
            <a:bodyPr spcFirstLastPara="1" wrap="square" lIns="95250" tIns="47625" rIns="95250" bIns="47625" anchor="ctr" anchorCtr="0">
              <a:noAutofit/>
            </a:bodyPr>
            <a:lstStyle/>
            <a:p>
              <a:pPr marL="0" marR="0" lvl="0" indent="0" algn="ctr" rtl="0">
                <a:lnSpc>
                  <a:spcPct val="90000"/>
                </a:lnSpc>
                <a:spcBef>
                  <a:spcPts val="0"/>
                </a:spcBef>
                <a:spcAft>
                  <a:spcPts val="0"/>
                </a:spcAft>
                <a:buClr>
                  <a:srgbClr val="000000"/>
                </a:buClr>
                <a:buSzPts val="2500"/>
                <a:buFont typeface="Arial"/>
                <a:buNone/>
              </a:pPr>
              <a:r>
                <a:rPr lang="es-CL" sz="2500" b="0" i="0" u="none" strike="noStrike" cap="none">
                  <a:solidFill>
                    <a:schemeClr val="lt1"/>
                  </a:solidFill>
                  <a:latin typeface="Arial"/>
                  <a:ea typeface="Arial"/>
                  <a:cs typeface="Arial"/>
                  <a:sym typeface="Arial"/>
                </a:rPr>
                <a:t>D.S. Nº 94, de 1978, del  M.del T. y P.S..</a:t>
              </a:r>
              <a:endParaRPr sz="2500" b="0" i="0" u="none" strike="noStrike" cap="none">
                <a:solidFill>
                  <a:schemeClr val="lt1"/>
                </a:solidFill>
                <a:latin typeface="Arial"/>
                <a:ea typeface="Arial"/>
                <a:cs typeface="Arial"/>
                <a:sym typeface="Arial"/>
              </a:endParaRPr>
            </a:p>
          </p:txBody>
        </p:sp>
        <p:sp>
          <p:nvSpPr>
            <p:cNvPr id="262" name="Google Shape;262;p7"/>
            <p:cNvSpPr/>
            <p:nvPr/>
          </p:nvSpPr>
          <p:spPr>
            <a:xfrm>
              <a:off x="0" y="4043212"/>
              <a:ext cx="8169233" cy="1282712"/>
            </a:xfrm>
            <a:prstGeom prst="roundRect">
              <a:avLst>
                <a:gd name="adj" fmla="val 16667"/>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3" name="Google Shape;263;p7"/>
            <p:cNvSpPr txBox="1"/>
            <p:nvPr/>
          </p:nvSpPr>
          <p:spPr>
            <a:xfrm>
              <a:off x="62617" y="4105829"/>
              <a:ext cx="8043999" cy="115747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s-CL" sz="2400" b="0" i="0" u="none" strike="noStrike" cap="none">
                  <a:solidFill>
                    <a:schemeClr val="lt1"/>
                  </a:solidFill>
                  <a:latin typeface="Arial"/>
                  <a:ea typeface="Arial"/>
                  <a:cs typeface="Arial"/>
                  <a:sym typeface="Arial"/>
                </a:rPr>
                <a:t>Además, su funcionamiento se regula por sus Estatutos Particulares y por las diferentes instrucciones impartidas por esta Superintendencia (</a:t>
              </a:r>
              <a:r>
                <a:rPr lang="es-CL" sz="1900" b="0" i="0" u="sng" strike="noStrike" cap="none">
                  <a:solidFill>
                    <a:schemeClr val="hlink"/>
                  </a:solidFill>
                  <a:latin typeface="Arial"/>
                  <a:ea typeface="Arial"/>
                  <a:cs typeface="Arial"/>
                  <a:sym typeface="Arial"/>
                  <a:hlinkClick r:id="rId3"/>
                </a:rPr>
                <a:t>Compendio de Normas que regulan a las Cajas de Compensación de Asignación Familiar</a:t>
              </a:r>
              <a:r>
                <a:rPr lang="es-CL" sz="1900">
                  <a:solidFill>
                    <a:schemeClr val="lt1"/>
                  </a:solidFill>
                </a:rPr>
                <a:t>, de la SUSESO</a:t>
              </a:r>
              <a:r>
                <a:rPr lang="es-CL" sz="1900" b="0" i="0" u="none" strike="noStrike" cap="none">
                  <a:solidFill>
                    <a:schemeClr val="lt1"/>
                  </a:solidFill>
                  <a:latin typeface="Arial"/>
                  <a:ea typeface="Arial"/>
                  <a:cs typeface="Arial"/>
                  <a:sym typeface="Arial"/>
                </a:rPr>
                <a:t>)</a:t>
              </a:r>
              <a:endParaRPr sz="1900" b="0" i="0" u="none" strike="noStrike" cap="none">
                <a:solidFill>
                  <a:schemeClr val="lt1"/>
                </a:solidFill>
                <a:latin typeface="Arial"/>
                <a:ea typeface="Arial"/>
                <a:cs typeface="Arial"/>
                <a:sym typeface="Arial"/>
              </a:endParaRPr>
            </a:p>
          </p:txBody>
        </p:sp>
      </p:grpSp>
      <p:sp>
        <p:nvSpPr>
          <p:cNvPr id="264" name="Google Shape;264;p7"/>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10"/>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t>	Administración de las C.C.A.F.</a:t>
            </a:r>
            <a:endParaRPr/>
          </a:p>
        </p:txBody>
      </p:sp>
      <p:sp>
        <p:nvSpPr>
          <p:cNvPr id="270" name="Google Shape;270;p10"/>
          <p:cNvSpPr/>
          <p:nvPr/>
        </p:nvSpPr>
        <p:spPr>
          <a:xfrm>
            <a:off x="793550" y="2311075"/>
            <a:ext cx="7703700" cy="39489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000" y="0"/>
                </a:moveTo>
                <a:close/>
              </a:path>
              <a:path w="120000" h="120000" fill="none" extrusionOk="0">
                <a:moveTo>
                  <a:pt x="-10000" y="22500"/>
                </a:moveTo>
                <a:lnTo>
                  <a:pt x="-46000" y="135000"/>
                </a:lnTo>
              </a:path>
            </a:pathLst>
          </a:custGeom>
          <a:noFill/>
          <a:ln>
            <a:noFill/>
          </a:ln>
        </p:spPr>
        <p:txBody>
          <a:bodyPr spcFirstLastPara="1" wrap="square" lIns="91425" tIns="45700" rIns="91425" bIns="45700" anchor="ctr" anchorCtr="1">
            <a:noAutofit/>
          </a:bodyPr>
          <a:lstStyle/>
          <a:p>
            <a:pPr marL="114300" marR="0" lvl="1" indent="-114300" algn="l" rtl="0">
              <a:lnSpc>
                <a:spcPct val="75000"/>
              </a:lnSpc>
              <a:spcBef>
                <a:spcPts val="0"/>
              </a:spcBef>
              <a:spcAft>
                <a:spcPts val="0"/>
              </a:spcAft>
              <a:buClr>
                <a:schemeClr val="dk1"/>
              </a:buClr>
              <a:buSzPts val="1600"/>
              <a:buFont typeface="Arial"/>
              <a:buChar char="•"/>
            </a:pPr>
            <a:r>
              <a:rPr lang="es-CL" sz="1600" b="0" i="0" u="none" strike="noStrike" cap="none">
                <a:solidFill>
                  <a:schemeClr val="dk1"/>
                </a:solidFill>
                <a:latin typeface="Arial"/>
                <a:ea typeface="Arial"/>
                <a:cs typeface="Arial"/>
                <a:sym typeface="Arial"/>
              </a:rPr>
              <a:t>Corresponde a los Estatutos de cada C.C.A.F.</a:t>
            </a:r>
            <a:endParaRPr sz="1600" b="0" i="0" u="none" strike="noStrike" cap="none">
              <a:solidFill>
                <a:schemeClr val="dk1"/>
              </a:solidFill>
              <a:latin typeface="Arial"/>
              <a:ea typeface="Arial"/>
              <a:cs typeface="Arial"/>
              <a:sym typeface="Arial"/>
            </a:endParaRPr>
          </a:p>
          <a:p>
            <a:pPr marL="0" marR="0" lvl="0" indent="0" algn="l" rtl="0">
              <a:lnSpc>
                <a:spcPct val="75000"/>
              </a:lnSpc>
              <a:spcBef>
                <a:spcPts val="0"/>
              </a:spcBef>
              <a:spcAft>
                <a:spcPts val="0"/>
              </a:spcAft>
              <a:buNone/>
            </a:pPr>
            <a:endParaRPr sz="1600">
              <a:solidFill>
                <a:schemeClr val="dk1"/>
              </a:solidFill>
            </a:endParaRPr>
          </a:p>
          <a:p>
            <a:pPr marL="0" marR="0" lvl="0" indent="0" algn="l" rtl="0">
              <a:lnSpc>
                <a:spcPct val="75000"/>
              </a:lnSpc>
              <a:spcBef>
                <a:spcPts val="0"/>
              </a:spcBef>
              <a:spcAft>
                <a:spcPts val="0"/>
              </a:spcAft>
              <a:buNone/>
            </a:pPr>
            <a:endParaRPr sz="1600">
              <a:solidFill>
                <a:schemeClr val="dk1"/>
              </a:solidFill>
            </a:endParaRPr>
          </a:p>
          <a:p>
            <a:pPr marL="228600" marR="0" lvl="2" indent="-114300" algn="l" rtl="0">
              <a:lnSpc>
                <a:spcPct val="75000"/>
              </a:lnSpc>
              <a:spcBef>
                <a:spcPts val="16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Fijar el mínimo de directores que compondrán su Directorio;</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28600" marR="0" lvl="2" indent="-114300" algn="l" rtl="0">
              <a:lnSpc>
                <a:spcPct val="75000"/>
              </a:lnSpc>
              <a:spcBef>
                <a:spcPts val="18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La proporción de trabajadores y empleadores que habrá en ellos;</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28600" marR="0" lvl="2" indent="-114300" algn="l" rtl="0">
              <a:lnSpc>
                <a:spcPct val="75000"/>
              </a:lnSpc>
              <a:spcBef>
                <a:spcPts val="18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La forma de nominación de los mismos;</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a:p>
            <a:pPr marL="228600" marR="0" lvl="2" indent="-114300" algn="l" rtl="0">
              <a:lnSpc>
                <a:spcPct val="75000"/>
              </a:lnSpc>
              <a:spcBef>
                <a:spcPts val="180"/>
              </a:spcBef>
              <a:spcAft>
                <a:spcPts val="0"/>
              </a:spcAft>
              <a:buClr>
                <a:schemeClr val="dk1"/>
              </a:buClr>
              <a:buSzPts val="1800"/>
              <a:buFont typeface="Arial"/>
              <a:buChar char="•"/>
            </a:pPr>
            <a:r>
              <a:rPr lang="es-CL" sz="1800" b="0" i="0" u="none" strike="noStrike" cap="none">
                <a:solidFill>
                  <a:schemeClr val="dk1"/>
                </a:solidFill>
                <a:latin typeface="Arial"/>
                <a:ea typeface="Arial"/>
                <a:cs typeface="Arial"/>
                <a:sym typeface="Arial"/>
              </a:rPr>
              <a:t>El plazo de duración del Directorio, el cual no podrá exceder de tres años.</a:t>
            </a:r>
            <a:endParaRPr sz="1800" b="0" i="0" u="none" strike="noStrike" cap="none">
              <a:solidFill>
                <a:schemeClr val="dk1"/>
              </a:solidFill>
              <a:latin typeface="Arial"/>
              <a:ea typeface="Arial"/>
              <a:cs typeface="Arial"/>
              <a:sym typeface="Arial"/>
            </a:endParaRPr>
          </a:p>
          <a:p>
            <a:pPr marL="228600" marR="0" lvl="2" indent="0" algn="l" rtl="0">
              <a:lnSpc>
                <a:spcPct val="75000"/>
              </a:lnSpc>
              <a:spcBef>
                <a:spcPts val="18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271" name="Google Shape;271;p10"/>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6</a:t>
            </a:fld>
            <a:endParaRPr/>
          </a:p>
        </p:txBody>
      </p:sp>
      <p:sp>
        <p:nvSpPr>
          <p:cNvPr id="272" name="Google Shape;272;p10"/>
          <p:cNvSpPr/>
          <p:nvPr/>
        </p:nvSpPr>
        <p:spPr>
          <a:xfrm>
            <a:off x="539551" y="1295400"/>
            <a:ext cx="7777361" cy="1015663"/>
          </a:xfrm>
          <a:prstGeom prst="rect">
            <a:avLst/>
          </a:prstGeom>
          <a:noFill/>
          <a:ln>
            <a:noFill/>
          </a:ln>
        </p:spPr>
        <p:txBody>
          <a:bodyPr spcFirstLastPara="1" wrap="square" lIns="91425" tIns="45700" rIns="91425" bIns="45700" anchor="t" anchorCtr="0">
            <a:spAutoFit/>
          </a:bodyPr>
          <a:lstStyle/>
          <a:p>
            <a:pPr marL="271463" marR="0" lvl="0" indent="-271463" algn="just" rtl="0">
              <a:lnSpc>
                <a:spcPct val="100000"/>
              </a:lnSpc>
              <a:spcBef>
                <a:spcPts val="0"/>
              </a:spcBef>
              <a:spcAft>
                <a:spcPts val="0"/>
              </a:spcAft>
              <a:buClr>
                <a:srgbClr val="595959"/>
              </a:buClr>
              <a:buSzPts val="2000"/>
              <a:buFont typeface="Arial"/>
              <a:buChar char="•"/>
            </a:pPr>
            <a:r>
              <a:rPr lang="es-CL" sz="2000" b="0" i="0" u="none" strike="noStrike" cap="none">
                <a:solidFill>
                  <a:srgbClr val="595959"/>
                </a:solidFill>
                <a:latin typeface="Calibri"/>
                <a:ea typeface="Calibri"/>
                <a:cs typeface="Calibri"/>
                <a:sym typeface="Calibri"/>
              </a:rPr>
              <a:t>Son administradas por un Directorio constituido por un número variable de Directores que no puede ser inferior a tres ni superior a siete y debe estar integrado por trabajadores y empleadores. </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19"/>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a:t>Fondo Social </a:t>
            </a:r>
            <a:endParaRPr/>
          </a:p>
        </p:txBody>
      </p:sp>
      <p:sp>
        <p:nvSpPr>
          <p:cNvPr id="278" name="Google Shape;278;p19"/>
          <p:cNvSpPr txBox="1">
            <a:spLocks noGrp="1"/>
          </p:cNvSpPr>
          <p:nvPr>
            <p:ph type="body" idx="1"/>
          </p:nvPr>
        </p:nvSpPr>
        <p:spPr>
          <a:xfrm>
            <a:off x="755549" y="1295400"/>
            <a:ext cx="7066200" cy="4526100"/>
          </a:xfrm>
          <a:prstGeom prst="rect">
            <a:avLst/>
          </a:prstGeom>
          <a:noFill/>
          <a:ln>
            <a:noFill/>
          </a:ln>
        </p:spPr>
        <p:txBody>
          <a:bodyPr spcFirstLastPara="1" wrap="square" lIns="91425" tIns="45700" rIns="91425" bIns="45700" anchor="t" anchorCtr="0">
            <a:normAutofit/>
          </a:bodyPr>
          <a:lstStyle/>
          <a:p>
            <a:pPr marL="342900" lvl="0" indent="-342900" algn="just" rtl="0">
              <a:lnSpc>
                <a:spcPct val="100000"/>
              </a:lnSpc>
              <a:spcBef>
                <a:spcPts val="0"/>
              </a:spcBef>
              <a:spcAft>
                <a:spcPts val="0"/>
              </a:spcAft>
              <a:buClr>
                <a:schemeClr val="dk1"/>
              </a:buClr>
              <a:buSzPts val="2000"/>
              <a:buChar char="•"/>
            </a:pPr>
            <a:r>
              <a:rPr lang="es-CL">
                <a:solidFill>
                  <a:schemeClr val="dk1"/>
                </a:solidFill>
              </a:rPr>
              <a:t>Debido a que las Cajas de Compensación </a:t>
            </a:r>
            <a:r>
              <a:rPr lang="es-CL" b="1">
                <a:solidFill>
                  <a:schemeClr val="dk1"/>
                </a:solidFill>
              </a:rPr>
              <a:t>no tienen fines de lucro todos los excedentes que ellas obtienen incrementan su Fondo Social</a:t>
            </a:r>
            <a:r>
              <a:rPr lang="es-CL">
                <a:solidFill>
                  <a:schemeClr val="dk1"/>
                </a:solidFill>
              </a:rPr>
              <a:t>, permitiéndoles otorgar más beneficios de bienestar social a sus afiliados.</a:t>
            </a:r>
            <a:endParaRPr/>
          </a:p>
          <a:p>
            <a:pPr marL="342900" lvl="0" indent="-342900" algn="just" rtl="0">
              <a:lnSpc>
                <a:spcPct val="100000"/>
              </a:lnSpc>
              <a:spcBef>
                <a:spcPts val="400"/>
              </a:spcBef>
              <a:spcAft>
                <a:spcPts val="0"/>
              </a:spcAft>
              <a:buClr>
                <a:srgbClr val="595959"/>
              </a:buClr>
              <a:buSzPts val="2000"/>
              <a:buNone/>
            </a:pPr>
            <a:endParaRPr>
              <a:solidFill>
                <a:schemeClr val="dk1"/>
              </a:solidFill>
            </a:endParaRPr>
          </a:p>
          <a:p>
            <a:pPr marL="342900" lvl="0" indent="-342900" algn="just" rtl="0">
              <a:lnSpc>
                <a:spcPct val="100000"/>
              </a:lnSpc>
              <a:spcBef>
                <a:spcPts val="400"/>
              </a:spcBef>
              <a:spcAft>
                <a:spcPts val="0"/>
              </a:spcAft>
              <a:buClr>
                <a:schemeClr val="dk1"/>
              </a:buClr>
              <a:buSzPts val="2000"/>
              <a:buChar char="•"/>
            </a:pPr>
            <a:r>
              <a:rPr lang="es-CL">
                <a:solidFill>
                  <a:schemeClr val="dk1"/>
                </a:solidFill>
              </a:rPr>
              <a:t>Los recursos del Fondo Social </a:t>
            </a:r>
            <a:r>
              <a:rPr lang="es-CL" b="1">
                <a:solidFill>
                  <a:schemeClr val="dk1"/>
                </a:solidFill>
              </a:rPr>
              <a:t>se destinan a financiar </a:t>
            </a:r>
            <a:r>
              <a:rPr lang="es-CL">
                <a:solidFill>
                  <a:schemeClr val="dk1"/>
                </a:solidFill>
              </a:rPr>
              <a:t>los regímenes de Prestaciones Adicionales y de Crédito Social, a adquirir bienes para el funcionamiento de la Caja y al financiamiento de sus gastos de administración.</a:t>
            </a:r>
            <a:endParaRPr/>
          </a:p>
          <a:p>
            <a:pPr marL="342900" lvl="0" indent="-342900" algn="just" rtl="0">
              <a:lnSpc>
                <a:spcPct val="100000"/>
              </a:lnSpc>
              <a:spcBef>
                <a:spcPts val="400"/>
              </a:spcBef>
              <a:spcAft>
                <a:spcPts val="0"/>
              </a:spcAft>
              <a:buClr>
                <a:srgbClr val="595959"/>
              </a:buClr>
              <a:buSzPts val="2000"/>
              <a:buNone/>
            </a:pPr>
            <a:endParaRPr/>
          </a:p>
        </p:txBody>
      </p:sp>
      <p:sp>
        <p:nvSpPr>
          <p:cNvPr id="279" name="Google Shape;279;p19"/>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7</a:t>
            </a:fld>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11"/>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t>	</a:t>
            </a:r>
            <a:r>
              <a:rPr lang="es-CL" b="1"/>
              <a:t>Financiamiento</a:t>
            </a:r>
            <a:r>
              <a:rPr lang="es-CL"/>
              <a:t> </a:t>
            </a:r>
            <a:r>
              <a:rPr lang="es-CL" b="1"/>
              <a:t>de las C.C.A.F.</a:t>
            </a:r>
            <a:r>
              <a:rPr lang="es-CL">
                <a:solidFill>
                  <a:srgbClr val="FF0000"/>
                </a:solidFill>
              </a:rPr>
              <a:t/>
            </a:r>
            <a:br>
              <a:rPr lang="es-CL">
                <a:solidFill>
                  <a:srgbClr val="FF0000"/>
                </a:solidFill>
              </a:rPr>
            </a:br>
            <a:endParaRPr/>
          </a:p>
        </p:txBody>
      </p:sp>
      <p:sp>
        <p:nvSpPr>
          <p:cNvPr id="285" name="Google Shape;285;p11"/>
          <p:cNvSpPr/>
          <p:nvPr/>
        </p:nvSpPr>
        <p:spPr>
          <a:xfrm>
            <a:off x="1180852" y="1177475"/>
            <a:ext cx="7782600" cy="55440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000" y="0"/>
                </a:moveTo>
                <a:close/>
              </a:path>
              <a:path w="120000" h="120000" fill="none" extrusionOk="0">
                <a:moveTo>
                  <a:pt x="-10000" y="22500"/>
                </a:moveTo>
                <a:lnTo>
                  <a:pt x="-46000" y="135000"/>
                </a:lnTo>
              </a:path>
            </a:pathLst>
          </a:custGeom>
          <a:noFill/>
          <a:ln>
            <a:noFill/>
          </a:ln>
        </p:spPr>
        <p:txBody>
          <a:bodyPr spcFirstLastPara="1" wrap="square" lIns="91425" tIns="45700" rIns="91425" bIns="45700" anchor="ctr" anchorCtr="1">
            <a:noAutofit/>
          </a:bodyPr>
          <a:lstStyle/>
          <a:p>
            <a:pPr marL="114300" marR="0" lvl="1" indent="-114300" algn="l" rtl="0">
              <a:lnSpc>
                <a:spcPct val="75000"/>
              </a:lnSpc>
              <a:spcBef>
                <a:spcPts val="0"/>
              </a:spcBef>
              <a:spcAft>
                <a:spcPts val="0"/>
              </a:spcAft>
              <a:buClr>
                <a:schemeClr val="dk1"/>
              </a:buClr>
              <a:buSzPts val="1800"/>
              <a:buFont typeface="Arial"/>
              <a:buChar char="•"/>
            </a:pPr>
            <a:r>
              <a:rPr lang="es-CL" sz="1800" b="1" i="0" u="none" strike="noStrike" cap="none">
                <a:solidFill>
                  <a:schemeClr val="dk1"/>
                </a:solidFill>
                <a:latin typeface="Arial"/>
                <a:ea typeface="Arial"/>
                <a:cs typeface="Arial"/>
                <a:sym typeface="Arial"/>
              </a:rPr>
              <a:t>Fuentes de financiamiento</a:t>
            </a:r>
            <a:endParaRPr sz="1800" b="1" i="0" u="none" strike="noStrike" cap="none">
              <a:solidFill>
                <a:schemeClr val="dk1"/>
              </a:solidFill>
              <a:latin typeface="Arial"/>
              <a:ea typeface="Arial"/>
              <a:cs typeface="Arial"/>
              <a:sym typeface="Arial"/>
            </a:endParaRPr>
          </a:p>
          <a:p>
            <a:pPr marL="228600" marR="0" lvl="2" indent="-114300" algn="l" rtl="0">
              <a:lnSpc>
                <a:spcPct val="75000"/>
              </a:lnSpc>
              <a:spcBef>
                <a:spcPts val="180"/>
              </a:spcBef>
              <a:spcAft>
                <a:spcPts val="0"/>
              </a:spcAft>
              <a:buClr>
                <a:schemeClr val="dk1"/>
              </a:buClr>
              <a:buSzPts val="1400"/>
              <a:buFont typeface="Arial"/>
              <a:buChar char="•"/>
            </a:pPr>
            <a:r>
              <a:rPr lang="es-CL" sz="1400" b="1" i="0" u="none" strike="noStrike" cap="none">
                <a:solidFill>
                  <a:schemeClr val="dk1"/>
                </a:solidFill>
                <a:latin typeface="Arial"/>
                <a:ea typeface="Arial"/>
                <a:cs typeface="Arial"/>
                <a:sym typeface="Arial"/>
              </a:rPr>
              <a:t>Intereses que provienen de los préstamos por crédito social otorgados a sus afiliados</a:t>
            </a:r>
            <a:r>
              <a:rPr lang="es-CL" sz="1400" b="0" i="0" u="none" strike="noStrike" cap="none">
                <a:solidFill>
                  <a:schemeClr val="dk1"/>
                </a:solidFill>
                <a:latin typeface="Arial"/>
                <a:ea typeface="Arial"/>
                <a:cs typeface="Arial"/>
                <a:sym typeface="Arial"/>
              </a:rPr>
              <a:t>. </a:t>
            </a:r>
            <a:endParaRPr sz="1400" b="0" i="0" u="none" strike="noStrike" cap="none">
              <a:solidFill>
                <a:schemeClr val="dk1"/>
              </a:solidFill>
              <a:latin typeface="Arial"/>
              <a:ea typeface="Arial"/>
              <a:cs typeface="Arial"/>
              <a:sym typeface="Arial"/>
            </a:endParaRPr>
          </a:p>
          <a:p>
            <a:pPr marL="228600" marR="0" lvl="2" indent="-25400" algn="l" rtl="0">
              <a:lnSpc>
                <a:spcPct val="75000"/>
              </a:lnSpc>
              <a:spcBef>
                <a:spcPts val="14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a:p>
            <a:pPr marL="228600" marR="0" lvl="2" indent="-114300" algn="l" rtl="0">
              <a:lnSpc>
                <a:spcPct val="75000"/>
              </a:lnSpc>
              <a:spcBef>
                <a:spcPts val="140"/>
              </a:spcBef>
              <a:spcAft>
                <a:spcPts val="0"/>
              </a:spcAft>
              <a:buClr>
                <a:schemeClr val="dk1"/>
              </a:buClr>
              <a:buSzPts val="1400"/>
              <a:buFont typeface="Arial"/>
              <a:buChar char="•"/>
            </a:pPr>
            <a:r>
              <a:rPr lang="es-CL" sz="1400" b="1" i="0" u="none" strike="noStrike" cap="none">
                <a:solidFill>
                  <a:schemeClr val="dk1"/>
                </a:solidFill>
                <a:latin typeface="Arial"/>
                <a:ea typeface="Arial"/>
                <a:cs typeface="Arial"/>
                <a:sym typeface="Arial"/>
              </a:rPr>
              <a:t>Comisiones que reciben por la administración de los regímenes legales</a:t>
            </a:r>
            <a:r>
              <a:rPr lang="es-CL" sz="1400" b="0" i="0" u="none" strike="noStrike" cap="none">
                <a:solidFill>
                  <a:schemeClr val="dk1"/>
                </a:solidFill>
                <a:latin typeface="Arial"/>
                <a:ea typeface="Arial"/>
                <a:cs typeface="Arial"/>
                <a:sym typeface="Arial"/>
              </a:rPr>
              <a:t>.</a:t>
            </a:r>
            <a:endParaRPr sz="1400" b="0" i="0" u="none" strike="noStrike" cap="none">
              <a:solidFill>
                <a:schemeClr val="dk1"/>
              </a:solidFill>
              <a:latin typeface="Arial"/>
              <a:ea typeface="Arial"/>
              <a:cs typeface="Arial"/>
              <a:sym typeface="Arial"/>
            </a:endParaRPr>
          </a:p>
          <a:p>
            <a:pPr marL="228600" marR="0" lvl="2" indent="-25400" algn="l" rtl="0">
              <a:lnSpc>
                <a:spcPct val="75000"/>
              </a:lnSpc>
              <a:spcBef>
                <a:spcPts val="14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a:p>
            <a:pPr marL="228600" marR="0" lvl="2" indent="-114300" algn="l" rtl="0">
              <a:lnSpc>
                <a:spcPct val="75000"/>
              </a:lnSpc>
              <a:spcBef>
                <a:spcPts val="140"/>
              </a:spcBef>
              <a:spcAft>
                <a:spcPts val="0"/>
              </a:spcAft>
              <a:buClr>
                <a:schemeClr val="dk1"/>
              </a:buClr>
              <a:buSzPts val="1400"/>
              <a:buFont typeface="Arial"/>
              <a:buChar char="•"/>
            </a:pPr>
            <a:r>
              <a:rPr lang="es-CL" sz="1400" b="1" i="0" u="none" strike="noStrike" cap="none">
                <a:solidFill>
                  <a:schemeClr val="dk1"/>
                </a:solidFill>
                <a:latin typeface="Arial"/>
                <a:ea typeface="Arial"/>
                <a:cs typeface="Arial"/>
                <a:sym typeface="Arial"/>
              </a:rPr>
              <a:t>Aporte mensual que efectúan los pensionados equivalente a</a:t>
            </a:r>
            <a:r>
              <a:rPr lang="es-CL" b="1">
                <a:solidFill>
                  <a:schemeClr val="dk1"/>
                </a:solidFill>
              </a:rPr>
              <a:t> un </a:t>
            </a:r>
            <a:r>
              <a:rPr lang="es-CL" sz="1400" b="1" i="0" u="none" strike="noStrike" cap="none">
                <a:solidFill>
                  <a:schemeClr val="dk1"/>
                </a:solidFill>
                <a:latin typeface="Arial"/>
                <a:ea typeface="Arial"/>
                <a:cs typeface="Arial"/>
                <a:sym typeface="Arial"/>
              </a:rPr>
              <a:t>% de su pensión mensual.</a:t>
            </a:r>
            <a:endParaRPr sz="1400" b="1" i="0" u="none" strike="noStrike" cap="none">
              <a:solidFill>
                <a:schemeClr val="dk1"/>
              </a:solidFill>
              <a:latin typeface="Arial"/>
              <a:ea typeface="Arial"/>
              <a:cs typeface="Arial"/>
              <a:sym typeface="Arial"/>
            </a:endParaRPr>
          </a:p>
          <a:p>
            <a:pPr marL="228600" marR="0" lvl="2" indent="-25400" algn="l" rtl="0">
              <a:lnSpc>
                <a:spcPct val="75000"/>
              </a:lnSpc>
              <a:spcBef>
                <a:spcPts val="14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a:p>
            <a:pPr marL="228600" marR="0" lvl="2" indent="-114300" algn="l" rtl="0">
              <a:lnSpc>
                <a:spcPct val="75000"/>
              </a:lnSpc>
              <a:spcBef>
                <a:spcPts val="140"/>
              </a:spcBef>
              <a:spcAft>
                <a:spcPts val="0"/>
              </a:spcAft>
              <a:buClr>
                <a:schemeClr val="dk1"/>
              </a:buClr>
              <a:buSzPts val="1400"/>
              <a:buFont typeface="Arial"/>
              <a:buChar char="•"/>
            </a:pPr>
            <a:r>
              <a:rPr lang="es-CL" sz="1400" b="1" i="0" u="none" strike="noStrike" cap="none">
                <a:solidFill>
                  <a:schemeClr val="dk1"/>
                </a:solidFill>
                <a:latin typeface="Arial"/>
                <a:ea typeface="Arial"/>
                <a:cs typeface="Arial"/>
                <a:sym typeface="Arial"/>
              </a:rPr>
              <a:t>Préstamos que obtienen principalmente de los Bancos</a:t>
            </a:r>
            <a:r>
              <a:rPr lang="es-CL" sz="1400" b="0" i="0" u="none" strike="noStrike" cap="none">
                <a:solidFill>
                  <a:schemeClr val="dk1"/>
                </a:solidFill>
                <a:latin typeface="Arial"/>
                <a:ea typeface="Arial"/>
                <a:cs typeface="Arial"/>
                <a:sym typeface="Arial"/>
              </a:rPr>
              <a:t>.</a:t>
            </a:r>
            <a:endParaRPr sz="1400" b="0" i="0" u="none" strike="noStrike" cap="none">
              <a:solidFill>
                <a:schemeClr val="dk1"/>
              </a:solidFill>
              <a:latin typeface="Arial"/>
              <a:ea typeface="Arial"/>
              <a:cs typeface="Arial"/>
              <a:sym typeface="Arial"/>
            </a:endParaRPr>
          </a:p>
          <a:p>
            <a:pPr marL="228600" marR="0" lvl="2" indent="-25400" algn="l" rtl="0">
              <a:lnSpc>
                <a:spcPct val="75000"/>
              </a:lnSpc>
              <a:spcBef>
                <a:spcPts val="14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a:p>
            <a:pPr marL="228600" marR="0" lvl="2" indent="-114300" algn="l" rtl="0">
              <a:lnSpc>
                <a:spcPct val="75000"/>
              </a:lnSpc>
              <a:spcBef>
                <a:spcPts val="140"/>
              </a:spcBef>
              <a:spcAft>
                <a:spcPts val="0"/>
              </a:spcAft>
              <a:buClr>
                <a:schemeClr val="dk1"/>
              </a:buClr>
              <a:buSzPts val="1400"/>
              <a:buFont typeface="Arial"/>
              <a:buChar char="•"/>
            </a:pPr>
            <a:r>
              <a:rPr lang="es-CL" sz="1400" b="1" i="0" u="none" strike="noStrike" cap="none">
                <a:solidFill>
                  <a:schemeClr val="dk1"/>
                </a:solidFill>
                <a:latin typeface="Arial"/>
                <a:ea typeface="Arial"/>
                <a:cs typeface="Arial"/>
                <a:sym typeface="Arial"/>
              </a:rPr>
              <a:t>Emisión de bonos, securitización de </a:t>
            </a:r>
            <a:r>
              <a:rPr lang="es-CL" b="1">
                <a:solidFill>
                  <a:schemeClr val="dk1"/>
                </a:solidFill>
              </a:rPr>
              <a:t>pagarés</a:t>
            </a:r>
            <a:r>
              <a:rPr lang="es-CL" sz="1400" b="1" i="0" u="none" strike="noStrike" cap="none">
                <a:solidFill>
                  <a:schemeClr val="dk1"/>
                </a:solidFill>
                <a:latin typeface="Arial"/>
                <a:ea typeface="Arial"/>
                <a:cs typeface="Arial"/>
                <a:sym typeface="Arial"/>
              </a:rPr>
              <a:t> y emisión de efectos de comercio</a:t>
            </a:r>
            <a:r>
              <a:rPr lang="es-CL" sz="1400" b="0" i="0" u="none" strike="noStrike" cap="none">
                <a:solidFill>
                  <a:schemeClr val="dk1"/>
                </a:solidFill>
                <a:latin typeface="Arial"/>
                <a:ea typeface="Arial"/>
                <a:cs typeface="Arial"/>
                <a:sym typeface="Arial"/>
              </a:rPr>
              <a:t>.</a:t>
            </a:r>
            <a:endParaRPr sz="1400" b="0" i="0" u="none" strike="noStrike" cap="none">
              <a:solidFill>
                <a:schemeClr val="dk1"/>
              </a:solidFill>
              <a:latin typeface="Arial"/>
              <a:ea typeface="Arial"/>
              <a:cs typeface="Arial"/>
              <a:sym typeface="Arial"/>
            </a:endParaRPr>
          </a:p>
          <a:p>
            <a:pPr marL="228600" marR="0" lvl="2" indent="-25400" algn="l" rtl="0">
              <a:lnSpc>
                <a:spcPct val="75000"/>
              </a:lnSpc>
              <a:spcBef>
                <a:spcPts val="14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
        <p:nvSpPr>
          <p:cNvPr id="286" name="Google Shape;286;p11"/>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8</a:t>
            </a:fld>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20"/>
          <p:cNvSpPr txBox="1">
            <a:spLocks noGrp="1"/>
          </p:cNvSpPr>
          <p:nvPr>
            <p:ph type="title"/>
          </p:nvPr>
        </p:nvSpPr>
        <p:spPr>
          <a:xfrm>
            <a:off x="152400" y="152400"/>
            <a:ext cx="8164513" cy="1143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s-CL">
                <a:solidFill>
                  <a:srgbClr val="808080"/>
                </a:solidFill>
                <a:latin typeface="Verdana"/>
                <a:ea typeface="Verdana"/>
                <a:cs typeface="Verdana"/>
                <a:sym typeface="Verdana"/>
              </a:rPr>
              <a:t/>
            </a:r>
            <a:br>
              <a:rPr lang="es-CL">
                <a:solidFill>
                  <a:srgbClr val="808080"/>
                </a:solidFill>
                <a:latin typeface="Verdana"/>
                <a:ea typeface="Verdana"/>
                <a:cs typeface="Verdana"/>
                <a:sym typeface="Verdana"/>
              </a:rPr>
            </a:br>
            <a:r>
              <a:rPr lang="es-CL">
                <a:solidFill>
                  <a:srgbClr val="808080"/>
                </a:solidFill>
                <a:latin typeface="Verdana"/>
                <a:ea typeface="Verdana"/>
                <a:cs typeface="Verdana"/>
                <a:sym typeface="Verdana"/>
              </a:rPr>
              <a:t>	</a:t>
            </a:r>
            <a:r>
              <a:rPr lang="es-CL"/>
              <a:t>Fondo Social de una C.C.A.F.</a:t>
            </a:r>
            <a:endParaRPr/>
          </a:p>
        </p:txBody>
      </p:sp>
      <p:sp>
        <p:nvSpPr>
          <p:cNvPr id="292" name="Google Shape;292;p20"/>
          <p:cNvSpPr txBox="1">
            <a:spLocks noGrp="1"/>
          </p:cNvSpPr>
          <p:nvPr>
            <p:ph type="body" idx="1"/>
          </p:nvPr>
        </p:nvSpPr>
        <p:spPr>
          <a:xfrm>
            <a:off x="1039151" y="1268750"/>
            <a:ext cx="7421400" cy="4526100"/>
          </a:xfrm>
          <a:prstGeom prst="rect">
            <a:avLst/>
          </a:prstGeom>
          <a:noFill/>
          <a:ln>
            <a:noFill/>
          </a:ln>
        </p:spPr>
        <p:txBody>
          <a:bodyPr spcFirstLastPara="1" wrap="square" lIns="91425" tIns="45700" rIns="91425" bIns="45700" anchor="t" anchorCtr="0">
            <a:normAutofit/>
          </a:bodyPr>
          <a:lstStyle/>
          <a:p>
            <a:pPr marL="342900" lvl="0" indent="-342900" algn="just" rtl="0">
              <a:lnSpc>
                <a:spcPct val="100000"/>
              </a:lnSpc>
              <a:spcBef>
                <a:spcPts val="0"/>
              </a:spcBef>
              <a:spcAft>
                <a:spcPts val="0"/>
              </a:spcAft>
              <a:buClr>
                <a:srgbClr val="595959"/>
              </a:buClr>
              <a:buSzPts val="2000"/>
              <a:buNone/>
            </a:pPr>
            <a:r>
              <a:rPr lang="es-CL" b="1"/>
              <a:t>Su Fondo Social está formado por los siguientes recursos: </a:t>
            </a:r>
            <a:endParaRPr/>
          </a:p>
          <a:p>
            <a:pPr marL="342900" lvl="0" indent="-342900" algn="just" rtl="0">
              <a:lnSpc>
                <a:spcPct val="100000"/>
              </a:lnSpc>
              <a:spcBef>
                <a:spcPts val="400"/>
              </a:spcBef>
              <a:spcAft>
                <a:spcPts val="0"/>
              </a:spcAft>
              <a:buClr>
                <a:srgbClr val="595959"/>
              </a:buClr>
              <a:buSzPts val="2000"/>
              <a:buNone/>
            </a:pPr>
            <a:endParaRPr b="1"/>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comisiones, </a:t>
            </a:r>
            <a:endParaRPr/>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reajustes e intereses de los capitales dados en préstamos, </a:t>
            </a:r>
            <a:endParaRPr/>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rentas de inversiones,</a:t>
            </a:r>
            <a:endParaRPr/>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multas,</a:t>
            </a:r>
            <a:endParaRPr/>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aporte de los pensionados, </a:t>
            </a:r>
            <a:endParaRPr/>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intereses penales, </a:t>
            </a:r>
            <a:endParaRPr/>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producto de venta de bienes y servicios, </a:t>
            </a:r>
            <a:endParaRPr/>
          </a:p>
          <a:p>
            <a:pPr marL="857250" lvl="1" indent="-457200" algn="just" rtl="0">
              <a:lnSpc>
                <a:spcPct val="100000"/>
              </a:lnSpc>
              <a:spcBef>
                <a:spcPts val="400"/>
              </a:spcBef>
              <a:spcAft>
                <a:spcPts val="0"/>
              </a:spcAft>
              <a:buClr>
                <a:schemeClr val="dk1"/>
              </a:buClr>
              <a:buSzPts val="2000"/>
              <a:buFont typeface="Calibri"/>
              <a:buAutoNum type="alphaLcParenR"/>
            </a:pPr>
            <a:r>
              <a:rPr lang="es-CL" sz="2000">
                <a:solidFill>
                  <a:schemeClr val="dk1"/>
                </a:solidFill>
              </a:rPr>
              <a:t>donaciones, herencias, legados y demás recursos que establezca la ley.</a:t>
            </a:r>
            <a:endParaRPr/>
          </a:p>
          <a:p>
            <a:pPr marL="342900" lvl="0" indent="-342900" algn="just" rtl="0">
              <a:lnSpc>
                <a:spcPct val="100000"/>
              </a:lnSpc>
              <a:spcBef>
                <a:spcPts val="400"/>
              </a:spcBef>
              <a:spcAft>
                <a:spcPts val="0"/>
              </a:spcAft>
              <a:buClr>
                <a:srgbClr val="595959"/>
              </a:buClr>
              <a:buSzPts val="2000"/>
              <a:buNone/>
            </a:pPr>
            <a:endParaRPr>
              <a:solidFill>
                <a:schemeClr val="dk1"/>
              </a:solidFill>
            </a:endParaRPr>
          </a:p>
          <a:p>
            <a:pPr marL="342900" lvl="0" indent="-342900" algn="just" rtl="0">
              <a:lnSpc>
                <a:spcPct val="100000"/>
              </a:lnSpc>
              <a:spcBef>
                <a:spcPts val="400"/>
              </a:spcBef>
              <a:spcAft>
                <a:spcPts val="0"/>
              </a:spcAft>
              <a:buClr>
                <a:srgbClr val="595959"/>
              </a:buClr>
              <a:buSzPts val="2000"/>
              <a:buNone/>
            </a:pPr>
            <a:endParaRPr/>
          </a:p>
        </p:txBody>
      </p:sp>
      <p:sp>
        <p:nvSpPr>
          <p:cNvPr id="293" name="Google Shape;293;p20"/>
          <p:cNvSpPr txBox="1">
            <a:spLocks noGrp="1"/>
          </p:cNvSpPr>
          <p:nvPr>
            <p:ph type="sldNum" idx="12"/>
          </p:nvPr>
        </p:nvSpPr>
        <p:spPr>
          <a:xfrm>
            <a:off x="6183313" y="6527800"/>
            <a:ext cx="2133600" cy="1936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000"/>
              <a:buNone/>
            </a:pPr>
            <a:fld id="{00000000-1234-1234-1234-123412341234}" type="slidenum">
              <a:rPr lang="es-CL"/>
              <a:t>9</a:t>
            </a:fld>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4779</Words>
  <Application>Microsoft Office PowerPoint</Application>
  <PresentationFormat>Presentación en pantalla (4:3)</PresentationFormat>
  <Paragraphs>254</Paragraphs>
  <Slides>29</Slides>
  <Notes>27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29</vt:i4>
      </vt:variant>
    </vt:vector>
  </HeadingPairs>
  <TitlesOfParts>
    <vt:vector size="34" baseType="lpstr">
      <vt:lpstr>Arial</vt:lpstr>
      <vt:lpstr>Verdana</vt:lpstr>
      <vt:lpstr>Calibri</vt:lpstr>
      <vt:lpstr>Open Sans</vt:lpstr>
      <vt:lpstr>1_Office Theme</vt:lpstr>
      <vt:lpstr>Visión General del Sistema de Cajas de Compensación de Asignación Familiar: Pensionados</vt:lpstr>
      <vt:lpstr> Qué son las Cajas de Compensación de Asignación Familiar (C.C.A.F.)</vt:lpstr>
      <vt:lpstr>  Actores del Sistema C.C.A.F. </vt:lpstr>
      <vt:lpstr>Evolución  de las CCAF</vt:lpstr>
      <vt:lpstr>Normativa que rigen a las C.C.A.F.  </vt:lpstr>
      <vt:lpstr>  Administración de las C.C.A.F.</vt:lpstr>
      <vt:lpstr>  Fondo Social </vt:lpstr>
      <vt:lpstr>  Financiamiento de las C.C.A.F. </vt:lpstr>
      <vt:lpstr>  Fondo Social de una C.C.A.F.</vt:lpstr>
      <vt:lpstr>  Prestaciones y servicios que otorgan las CCAF.</vt:lpstr>
      <vt:lpstr>PENSIONADOS</vt:lpstr>
      <vt:lpstr>  Afiliación de Pensionados a una C.C.A.F.</vt:lpstr>
      <vt:lpstr>  Afiliación de Pensionados a una C.C.A.F.</vt:lpstr>
      <vt:lpstr>  Afiliación de Pensionados a una C.C.A.F.</vt:lpstr>
      <vt:lpstr>  Afiliación de Pensionados a una C.C.A.F.</vt:lpstr>
      <vt:lpstr>  Afiliación de Pensionados a una C.C.A.F.</vt:lpstr>
      <vt:lpstr>  Afiliación de Pensionados a una C.C.A.F.</vt:lpstr>
      <vt:lpstr>  Desafiliación de Pensionados a una C.C.A.F.</vt:lpstr>
      <vt:lpstr>  Desafiliación de Pensionados a una C.C.A.F.</vt:lpstr>
      <vt:lpstr>  Desafiliación de Pensionados a una C.C.A.F.</vt:lpstr>
      <vt:lpstr> A que acceden los pensionados</vt:lpstr>
      <vt:lpstr> A que acceden los pensionados</vt:lpstr>
      <vt:lpstr> A que acceden los pensionados</vt:lpstr>
      <vt:lpstr> A que acceden los pensionados</vt:lpstr>
      <vt:lpstr> A que acceden los pensionados</vt:lpstr>
      <vt:lpstr> A qué acceden los pensionados</vt:lpstr>
      <vt:lpstr>  APORTES Y DESCUENTOS</vt:lpstr>
      <vt:lpstr>  APORTES Y DESCUENTOS</vt:lpstr>
      <vt:lpstr>Gracias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Visión General del Sistema de Cajas de Compensación de Asignación Familiar: Pensionados</dc:title>
  <dc:creator>Executive Director</dc:creator>
  <cp:lastModifiedBy>Catalina Osses</cp:lastModifiedBy>
  <cp:revision>6</cp:revision>
  <dcterms:created xsi:type="dcterms:W3CDTF">2010-11-27T19:44:20Z</dcterms:created>
  <dcterms:modified xsi:type="dcterms:W3CDTF">2024-10-16T18:13:58Z</dcterms:modified>
</cp:coreProperties>
</file>