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171"/>
    <a:srgbClr val="FF3300"/>
    <a:srgbClr val="0F85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882" y="-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2B1F96-83DC-4D02-B24C-BB8944DC7082}" type="datetimeFigureOut">
              <a:rPr lang="es-CL" smtClean="0"/>
              <a:t>27-10-2011</a:t>
            </a:fld>
            <a:endParaRPr lang="es-CL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3AD988-F22C-43D8-A229-5624EB66C6C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040207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3AD988-F22C-43D8-A229-5624EB66C6C6}" type="slidenum">
              <a:rPr lang="es-CL" smtClean="0"/>
              <a:t>2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619446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05EEC-DE27-4893-BB20-C5810A03319F}" type="datetimeFigureOut">
              <a:rPr lang="es-CL" smtClean="0"/>
              <a:t>27-10-2011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05E80-DFDC-4BD5-B596-A8C49D23917A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3397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05EEC-DE27-4893-BB20-C5810A03319F}" type="datetimeFigureOut">
              <a:rPr lang="es-CL" smtClean="0"/>
              <a:t>27-10-2011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05E80-DFDC-4BD5-B596-A8C49D23917A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902659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05EEC-DE27-4893-BB20-C5810A03319F}" type="datetimeFigureOut">
              <a:rPr lang="es-CL" smtClean="0"/>
              <a:t>27-10-2011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05E80-DFDC-4BD5-B596-A8C49D23917A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05688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05EEC-DE27-4893-BB20-C5810A03319F}" type="datetimeFigureOut">
              <a:rPr lang="es-CL" smtClean="0"/>
              <a:t>27-10-2011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05E80-DFDC-4BD5-B596-A8C49D23917A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49881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05EEC-DE27-4893-BB20-C5810A03319F}" type="datetimeFigureOut">
              <a:rPr lang="es-CL" smtClean="0"/>
              <a:t>27-10-2011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05E80-DFDC-4BD5-B596-A8C49D23917A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72745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05EEC-DE27-4893-BB20-C5810A03319F}" type="datetimeFigureOut">
              <a:rPr lang="es-CL" smtClean="0"/>
              <a:t>27-10-2011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05E80-DFDC-4BD5-B596-A8C49D23917A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386925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05EEC-DE27-4893-BB20-C5810A03319F}" type="datetimeFigureOut">
              <a:rPr lang="es-CL" smtClean="0"/>
              <a:t>27-10-2011</a:t>
            </a:fld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05E80-DFDC-4BD5-B596-A8C49D23917A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46019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05EEC-DE27-4893-BB20-C5810A03319F}" type="datetimeFigureOut">
              <a:rPr lang="es-CL" smtClean="0"/>
              <a:t>27-10-2011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05E80-DFDC-4BD5-B596-A8C49D23917A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9276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05EEC-DE27-4893-BB20-C5810A03319F}" type="datetimeFigureOut">
              <a:rPr lang="es-CL" smtClean="0"/>
              <a:t>27-10-2011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05E80-DFDC-4BD5-B596-A8C49D23917A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76029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05EEC-DE27-4893-BB20-C5810A03319F}" type="datetimeFigureOut">
              <a:rPr lang="es-CL" smtClean="0"/>
              <a:t>27-10-2011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05E80-DFDC-4BD5-B596-A8C49D23917A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239485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05EEC-DE27-4893-BB20-C5810A03319F}" type="datetimeFigureOut">
              <a:rPr lang="es-CL" smtClean="0"/>
              <a:t>27-10-2011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05E80-DFDC-4BD5-B596-A8C49D23917A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22955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05EEC-DE27-4893-BB20-C5810A03319F}" type="datetimeFigureOut">
              <a:rPr lang="es-CL" smtClean="0"/>
              <a:t>27-10-2011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B05E80-DFDC-4BD5-B596-A8C49D23917A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45213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ostulaci&#243;nbeneficios.uchile.cl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eneficios.uchile.cl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desapmo.uchile.cl/implantacion/becas_y_beneficios.html" TargetMode="External"/><Relationship Id="rId5" Type="http://schemas.openxmlformats.org/officeDocument/2006/relationships/image" Target="../media/image4.png"/><Relationship Id="rId4" Type="http://schemas.openxmlformats.org/officeDocument/2006/relationships/hyperlink" Target="http://www.desapmo.uchile.cl/implantacion/manuales_tutoriales/becas/tutoriles/postulacion_alumno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6" t="14549" r="52346" b="40072"/>
          <a:stretch/>
        </p:blipFill>
        <p:spPr bwMode="auto">
          <a:xfrm>
            <a:off x="440481" y="2564904"/>
            <a:ext cx="4792706" cy="328493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12" t="30938" r="68983" b="65993"/>
          <a:stretch/>
        </p:blipFill>
        <p:spPr bwMode="auto">
          <a:xfrm>
            <a:off x="5449211" y="2564905"/>
            <a:ext cx="2680080" cy="35655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3175" cap="sq">
            <a:solidFill>
              <a:srgbClr val="FF330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Rectángulo redondeado"/>
          <p:cNvSpPr/>
          <p:nvPr/>
        </p:nvSpPr>
        <p:spPr>
          <a:xfrm>
            <a:off x="1988652" y="3761606"/>
            <a:ext cx="1624425" cy="1899641"/>
          </a:xfrm>
          <a:prstGeom prst="roundRect">
            <a:avLst>
              <a:gd name="adj" fmla="val 5070"/>
            </a:avLst>
          </a:prstGeom>
          <a:noFill/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36" t="33988" r="67951" b="42403"/>
          <a:stretch/>
        </p:blipFill>
        <p:spPr bwMode="auto">
          <a:xfrm>
            <a:off x="5449211" y="3170808"/>
            <a:ext cx="2680080" cy="267903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9525">
            <a:solidFill>
              <a:srgbClr val="FF3300"/>
            </a:solidFill>
            <a:miter lim="800000"/>
            <a:headEnd/>
            <a:tailEnd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6 CuadroTexto"/>
          <p:cNvSpPr txBox="1"/>
          <p:nvPr/>
        </p:nvSpPr>
        <p:spPr>
          <a:xfrm>
            <a:off x="355358" y="591249"/>
            <a:ext cx="38361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24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MODIFICA TU POSTULACIÓN</a:t>
            </a:r>
            <a:endParaRPr lang="es-CL" sz="2400" b="1" u="sng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355358" y="1156682"/>
            <a:ext cx="1112164" cy="40011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s-CL" sz="2000" b="1" dirty="0" smtClean="0">
                <a:solidFill>
                  <a:schemeClr val="accent6"/>
                </a:solidFill>
              </a:rPr>
              <a:t>1- ETAPA</a:t>
            </a:r>
            <a:endParaRPr lang="es-CL" sz="2000" b="1" dirty="0">
              <a:solidFill>
                <a:schemeClr val="accent6"/>
              </a:solidFill>
            </a:endParaRPr>
          </a:p>
        </p:txBody>
      </p:sp>
      <p:cxnSp>
        <p:nvCxnSpPr>
          <p:cNvPr id="20" name="19 Conector angular"/>
          <p:cNvCxnSpPr>
            <a:stCxn id="10" idx="1"/>
            <a:endCxn id="5" idx="0"/>
          </p:cNvCxnSpPr>
          <p:nvPr/>
        </p:nvCxnSpPr>
        <p:spPr>
          <a:xfrm rot="10800000" flipV="1">
            <a:off x="2800865" y="2743182"/>
            <a:ext cx="2648346" cy="1018423"/>
          </a:xfrm>
          <a:prstGeom prst="bentConnector2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30 Flecha derecha"/>
          <p:cNvSpPr/>
          <p:nvPr/>
        </p:nvSpPr>
        <p:spPr>
          <a:xfrm rot="12694272">
            <a:off x="3447945" y="4103347"/>
            <a:ext cx="126642" cy="92939"/>
          </a:xfrm>
          <a:prstGeom prst="rightArrow">
            <a:avLst>
              <a:gd name="adj1" fmla="val 18602"/>
              <a:gd name="adj2" fmla="val 112173"/>
            </a:avLst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2" name="31 Flecha derecha"/>
          <p:cNvSpPr/>
          <p:nvPr/>
        </p:nvSpPr>
        <p:spPr>
          <a:xfrm rot="12694272">
            <a:off x="7893017" y="3235487"/>
            <a:ext cx="571880" cy="419685"/>
          </a:xfrm>
          <a:prstGeom prst="rightArrow">
            <a:avLst>
              <a:gd name="adj1" fmla="val 18602"/>
              <a:gd name="adj2" fmla="val 112173"/>
            </a:avLst>
          </a:prstGeom>
          <a:solidFill>
            <a:schemeClr val="bg1"/>
          </a:solidFill>
          <a:ln w="12700">
            <a:solidFill>
              <a:schemeClr val="tx1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3" name="32 Triángulo isósceles"/>
          <p:cNvSpPr/>
          <p:nvPr/>
        </p:nvSpPr>
        <p:spPr>
          <a:xfrm rot="5400000">
            <a:off x="5709931" y="3839241"/>
            <a:ext cx="180020" cy="151626"/>
          </a:xfrm>
          <a:prstGeom prst="triangle">
            <a:avLst/>
          </a:prstGeom>
          <a:solidFill>
            <a:srgbClr val="FF0000"/>
          </a:solidFill>
          <a:ln>
            <a:solidFill>
              <a:schemeClr val="accent5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8" name="37 Rectángulo"/>
          <p:cNvSpPr/>
          <p:nvPr/>
        </p:nvSpPr>
        <p:spPr>
          <a:xfrm>
            <a:off x="5940152" y="3825044"/>
            <a:ext cx="1944216" cy="18002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" name="1 Rectángulo"/>
          <p:cNvSpPr/>
          <p:nvPr/>
        </p:nvSpPr>
        <p:spPr>
          <a:xfrm>
            <a:off x="440481" y="1564133"/>
            <a:ext cx="492360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L" sz="900" dirty="0">
                <a:latin typeface="Arial" pitchFamily="34" charset="0"/>
                <a:cs typeface="Arial" pitchFamily="34" charset="0"/>
              </a:rPr>
              <a:t>En el caso que tu postulación sea devuelta, por faltas o errores de la información que has entregado, te enviaremos un mail de aviso, donde se te indicarán lo datos que debes corregir.</a:t>
            </a:r>
          </a:p>
          <a:p>
            <a:pPr algn="just"/>
            <a:r>
              <a:rPr lang="es-CL" sz="900" dirty="0">
                <a:latin typeface="Arial" pitchFamily="34" charset="0"/>
                <a:cs typeface="Arial" pitchFamily="34" charset="0"/>
              </a:rPr>
              <a:t>Para  realizar esta instancia, </a:t>
            </a:r>
            <a:r>
              <a:rPr lang="es-CL" sz="900" dirty="0" smtClean="0">
                <a:latin typeface="Arial" pitchFamily="34" charset="0"/>
                <a:cs typeface="Arial" pitchFamily="34" charset="0"/>
              </a:rPr>
              <a:t>debes ingresar </a:t>
            </a:r>
            <a:r>
              <a:rPr lang="es-CL" sz="900" dirty="0">
                <a:latin typeface="Arial" pitchFamily="34" charset="0"/>
                <a:cs typeface="Arial" pitchFamily="34" charset="0"/>
              </a:rPr>
              <a:t>a la </a:t>
            </a:r>
            <a:r>
              <a:rPr lang="es-CL" sz="900" dirty="0" smtClean="0">
                <a:latin typeface="Arial" pitchFamily="34" charset="0"/>
                <a:cs typeface="Arial" pitchFamily="34" charset="0"/>
              </a:rPr>
              <a:t>página </a:t>
            </a:r>
            <a:r>
              <a:rPr lang="es-CL" sz="900" dirty="0" smtClean="0">
                <a:latin typeface="Arial" pitchFamily="34" charset="0"/>
                <a:cs typeface="Arial" pitchFamily="34" charset="0"/>
                <a:hlinkClick r:id="rId3"/>
              </a:rPr>
              <a:t>www.postulaciónbeneficios.uchile.cl</a:t>
            </a:r>
            <a:r>
              <a:rPr lang="es-CL" sz="900" dirty="0" smtClean="0">
                <a:latin typeface="Arial" pitchFamily="34" charset="0"/>
                <a:cs typeface="Arial" pitchFamily="34" charset="0"/>
              </a:rPr>
              <a:t>,</a:t>
            </a:r>
          </a:p>
          <a:p>
            <a:pPr algn="just"/>
            <a:r>
              <a:rPr lang="es-CL" sz="900" dirty="0" smtClean="0">
                <a:latin typeface="Arial" pitchFamily="34" charset="0"/>
                <a:cs typeface="Arial" pitchFamily="34" charset="0"/>
              </a:rPr>
              <a:t>e </a:t>
            </a:r>
            <a:r>
              <a:rPr lang="es-CL" sz="900" dirty="0" smtClean="0">
                <a:latin typeface="Arial" pitchFamily="34" charset="0"/>
                <a:cs typeface="Arial" pitchFamily="34" charset="0"/>
              </a:rPr>
              <a:t>ingresar </a:t>
            </a:r>
            <a:r>
              <a:rPr lang="es-CL" sz="900" dirty="0">
                <a:latin typeface="Arial" pitchFamily="34" charset="0"/>
                <a:cs typeface="Arial" pitchFamily="34" charset="0"/>
              </a:rPr>
              <a:t>tus datos nuevamente. Al entrar a la plataforma, </a:t>
            </a:r>
            <a:r>
              <a:rPr lang="es-CL" sz="900" dirty="0" smtClean="0">
                <a:latin typeface="Arial" pitchFamily="34" charset="0"/>
                <a:cs typeface="Arial" pitchFamily="34" charset="0"/>
              </a:rPr>
              <a:t>haz </a:t>
            </a:r>
            <a:r>
              <a:rPr lang="es-CL" sz="900" dirty="0">
                <a:latin typeface="Arial" pitchFamily="34" charset="0"/>
                <a:cs typeface="Arial" pitchFamily="34" charset="0"/>
              </a:rPr>
              <a:t>clic en la opción </a:t>
            </a:r>
            <a:r>
              <a:rPr lang="es-CL" sz="900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VER</a:t>
            </a:r>
            <a:r>
              <a:rPr lang="es-CL" sz="9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s-CL" sz="900" dirty="0">
                <a:latin typeface="Arial" pitchFamily="34" charset="0"/>
                <a:cs typeface="Arial" pitchFamily="34" charset="0"/>
              </a:rPr>
              <a:t>la bandeja de </a:t>
            </a:r>
            <a:r>
              <a:rPr lang="es-CL" sz="9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ELEMENTOS DE TRABAJO </a:t>
            </a:r>
            <a:r>
              <a:rPr lang="es-CL" sz="900" dirty="0">
                <a:latin typeface="Arial" pitchFamily="34" charset="0"/>
                <a:cs typeface="Arial" pitchFamily="34" charset="0"/>
              </a:rPr>
              <a:t>y selecciona  </a:t>
            </a:r>
            <a:r>
              <a:rPr lang="es-CL" sz="9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MODIFICAR POSTULACIÓN</a:t>
            </a:r>
            <a:r>
              <a:rPr lang="es-CL" sz="900" dirty="0">
                <a:latin typeface="Arial" pitchFamily="34" charset="0"/>
                <a:cs typeface="Arial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256981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355358" y="591249"/>
            <a:ext cx="38361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24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MODIFICA TU POSTULACIÓN</a:t>
            </a:r>
            <a:endParaRPr lang="es-CL" sz="2400" b="1" u="sng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355358" y="1156682"/>
            <a:ext cx="1112164" cy="40011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s-CL" sz="2000" b="1" dirty="0">
                <a:solidFill>
                  <a:schemeClr val="accent6"/>
                </a:solidFill>
              </a:rPr>
              <a:t>2</a:t>
            </a:r>
            <a:r>
              <a:rPr lang="es-CL" sz="2000" b="1" dirty="0" smtClean="0">
                <a:solidFill>
                  <a:schemeClr val="accent6"/>
                </a:solidFill>
              </a:rPr>
              <a:t>- ETAPA</a:t>
            </a:r>
            <a:endParaRPr lang="es-CL" sz="2000" b="1" dirty="0">
              <a:solidFill>
                <a:schemeClr val="accent6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80" r="1276" b="40564"/>
          <a:stretch/>
        </p:blipFill>
        <p:spPr bwMode="auto">
          <a:xfrm>
            <a:off x="440481" y="2564904"/>
            <a:ext cx="5866402" cy="19812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84" t="31035" r="1275" b="52399"/>
          <a:stretch/>
        </p:blipFill>
        <p:spPr bwMode="auto">
          <a:xfrm>
            <a:off x="569526" y="4149080"/>
            <a:ext cx="8106930" cy="135479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12700">
            <a:solidFill>
              <a:srgbClr val="FF7171"/>
            </a:solidFill>
            <a:miter lim="800000"/>
            <a:headEnd/>
            <a:tailEnd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1259632" y="3429000"/>
            <a:ext cx="5047251" cy="504056"/>
          </a:xfrm>
          <a:prstGeom prst="rect">
            <a:avLst/>
          </a:prstGeom>
          <a:noFill/>
          <a:ln w="3175">
            <a:solidFill>
              <a:srgbClr val="FF717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7" name="26 Rectángulo redondeado"/>
          <p:cNvSpPr/>
          <p:nvPr/>
        </p:nvSpPr>
        <p:spPr>
          <a:xfrm>
            <a:off x="5004048" y="2394701"/>
            <a:ext cx="3233149" cy="952047"/>
          </a:xfrm>
          <a:prstGeom prst="roundRect">
            <a:avLst/>
          </a:prstGeom>
          <a:solidFill>
            <a:schemeClr val="bg1"/>
          </a:solidFill>
          <a:ln w="63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>
              <a:ln>
                <a:solidFill>
                  <a:schemeClr val="bg1">
                    <a:lumMod val="95000"/>
                  </a:schemeClr>
                </a:solidFill>
              </a:ln>
            </a:endParaRPr>
          </a:p>
        </p:txBody>
      </p:sp>
      <p:sp>
        <p:nvSpPr>
          <p:cNvPr id="28" name="27 CuadroTexto"/>
          <p:cNvSpPr txBox="1"/>
          <p:nvPr/>
        </p:nvSpPr>
        <p:spPr>
          <a:xfrm>
            <a:off x="5133490" y="2609114"/>
            <a:ext cx="29669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2400" b="1" dirty="0" smtClean="0">
                <a:solidFill>
                  <a:schemeClr val="accent2">
                    <a:lumMod val="75000"/>
                  </a:schemeClr>
                </a:solidFill>
              </a:rPr>
              <a:t>Modificar Postulación</a:t>
            </a:r>
            <a:endParaRPr lang="es-CL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1" name="30 Flecha derecha"/>
          <p:cNvSpPr/>
          <p:nvPr/>
        </p:nvSpPr>
        <p:spPr>
          <a:xfrm rot="12694272">
            <a:off x="7661257" y="5003447"/>
            <a:ext cx="126642" cy="92939"/>
          </a:xfrm>
          <a:prstGeom prst="rightArrow">
            <a:avLst>
              <a:gd name="adj1" fmla="val 18602"/>
              <a:gd name="adj2" fmla="val 112173"/>
            </a:avLst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2" name="31 Flecha derecha"/>
          <p:cNvSpPr/>
          <p:nvPr/>
        </p:nvSpPr>
        <p:spPr>
          <a:xfrm rot="12694272">
            <a:off x="7922991" y="3085312"/>
            <a:ext cx="571880" cy="419685"/>
          </a:xfrm>
          <a:prstGeom prst="rightArrow">
            <a:avLst>
              <a:gd name="adj1" fmla="val 18602"/>
              <a:gd name="adj2" fmla="val 112173"/>
            </a:avLst>
          </a:prstGeom>
          <a:solidFill>
            <a:schemeClr val="bg1"/>
          </a:solidFill>
          <a:ln w="12700">
            <a:solidFill>
              <a:schemeClr val="tx1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cxnSp>
        <p:nvCxnSpPr>
          <p:cNvPr id="2051" name="2050 Conector recto"/>
          <p:cNvCxnSpPr/>
          <p:nvPr/>
        </p:nvCxnSpPr>
        <p:spPr>
          <a:xfrm>
            <a:off x="6306883" y="3429000"/>
            <a:ext cx="2369573" cy="720080"/>
          </a:xfrm>
          <a:prstGeom prst="line">
            <a:avLst/>
          </a:prstGeom>
          <a:ln>
            <a:solidFill>
              <a:srgbClr val="FF717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48 Conector recto"/>
          <p:cNvCxnSpPr/>
          <p:nvPr/>
        </p:nvCxnSpPr>
        <p:spPr>
          <a:xfrm flipH="1">
            <a:off x="641534" y="3429000"/>
            <a:ext cx="618098" cy="720080"/>
          </a:xfrm>
          <a:prstGeom prst="line">
            <a:avLst/>
          </a:prstGeom>
          <a:ln>
            <a:solidFill>
              <a:srgbClr val="FF717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51 Conector recto"/>
          <p:cNvCxnSpPr/>
          <p:nvPr/>
        </p:nvCxnSpPr>
        <p:spPr>
          <a:xfrm flipH="1">
            <a:off x="1151620" y="3933056"/>
            <a:ext cx="108013" cy="216024"/>
          </a:xfrm>
          <a:prstGeom prst="line">
            <a:avLst/>
          </a:prstGeom>
          <a:ln>
            <a:solidFill>
              <a:srgbClr val="FF717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54 Conector recto"/>
          <p:cNvCxnSpPr/>
          <p:nvPr/>
        </p:nvCxnSpPr>
        <p:spPr>
          <a:xfrm>
            <a:off x="6306883" y="3933056"/>
            <a:ext cx="417785" cy="216024"/>
          </a:xfrm>
          <a:prstGeom prst="line">
            <a:avLst/>
          </a:prstGeom>
          <a:ln>
            <a:solidFill>
              <a:srgbClr val="FF717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39 Rectángulo"/>
          <p:cNvSpPr/>
          <p:nvPr/>
        </p:nvSpPr>
        <p:spPr>
          <a:xfrm>
            <a:off x="6762214" y="4869160"/>
            <a:ext cx="1008112" cy="216024"/>
          </a:xfrm>
          <a:prstGeom prst="rect">
            <a:avLst/>
          </a:prstGeom>
          <a:noFill/>
          <a:ln w="9525">
            <a:solidFill>
              <a:srgbClr val="FF717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cxnSp>
        <p:nvCxnSpPr>
          <p:cNvPr id="69" name="68 Conector angular"/>
          <p:cNvCxnSpPr>
            <a:stCxn id="40" idx="1"/>
          </p:cNvCxnSpPr>
          <p:nvPr/>
        </p:nvCxnSpPr>
        <p:spPr>
          <a:xfrm rot="10800000">
            <a:off x="6620622" y="3346748"/>
            <a:ext cx="141592" cy="1630424"/>
          </a:xfrm>
          <a:prstGeom prst="bentConnector2">
            <a:avLst/>
          </a:prstGeom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76 CuadroTexto"/>
          <p:cNvSpPr txBox="1"/>
          <p:nvPr/>
        </p:nvSpPr>
        <p:spPr>
          <a:xfrm>
            <a:off x="569526" y="5107196"/>
            <a:ext cx="1207382" cy="369332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CL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PLANTILLA</a:t>
            </a:r>
            <a:endParaRPr lang="es-CL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355357" y="1628136"/>
            <a:ext cx="5008731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L" sz="900" dirty="0">
                <a:latin typeface="Arial" pitchFamily="34" charset="0"/>
                <a:cs typeface="Arial" pitchFamily="34" charset="0"/>
              </a:rPr>
              <a:t>A continuación, se </a:t>
            </a:r>
            <a:r>
              <a:rPr lang="es-CL" sz="900" dirty="0" smtClean="0">
                <a:latin typeface="Arial" pitchFamily="34" charset="0"/>
                <a:cs typeface="Arial" pitchFamily="34" charset="0"/>
              </a:rPr>
              <a:t>visualizará </a:t>
            </a:r>
            <a:r>
              <a:rPr lang="es-CL" sz="900" dirty="0">
                <a:latin typeface="Arial" pitchFamily="34" charset="0"/>
                <a:cs typeface="Arial" pitchFamily="34" charset="0"/>
              </a:rPr>
              <a:t>en la </a:t>
            </a:r>
            <a:r>
              <a:rPr lang="es-CL" sz="900" dirty="0" smtClean="0">
                <a:latin typeface="Arial" pitchFamily="34" charset="0"/>
                <a:cs typeface="Arial" pitchFamily="34" charset="0"/>
              </a:rPr>
              <a:t>plataforma </a:t>
            </a:r>
            <a:r>
              <a:rPr lang="es-CL" sz="900" dirty="0">
                <a:latin typeface="Arial" pitchFamily="34" charset="0"/>
                <a:cs typeface="Arial" pitchFamily="34" charset="0"/>
              </a:rPr>
              <a:t>la plantilla que contiene los datos guardados de tu perfil: </a:t>
            </a:r>
            <a:r>
              <a:rPr lang="es-CL" sz="9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RUT/ NOMBRE POSTULANTE/ MAIL POSTULANTE/ BECAS/ ACTIVIDAD/ RECIBIDO/ PARTICIPANTE</a:t>
            </a:r>
            <a:r>
              <a:rPr lang="es-CL" sz="900" dirty="0">
                <a:latin typeface="Arial" pitchFamily="34" charset="0"/>
                <a:cs typeface="Arial" pitchFamily="34" charset="0"/>
              </a:rPr>
              <a:t>. Aquí debes hacer clic en la opción </a:t>
            </a:r>
            <a:r>
              <a:rPr lang="es-CL" sz="9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MODIFICAR POSTULACIÓN </a:t>
            </a:r>
            <a:r>
              <a:rPr lang="es-CL" sz="900" dirty="0">
                <a:latin typeface="Arial" pitchFamily="34" charset="0"/>
                <a:cs typeface="Arial" pitchFamily="34" charset="0"/>
              </a:rPr>
              <a:t>para completar tus datos, como también adjuntar los documentos faltantes, </a:t>
            </a:r>
            <a:r>
              <a:rPr lang="es-CL" sz="900" dirty="0" smtClean="0">
                <a:latin typeface="Arial" pitchFamily="34" charset="0"/>
                <a:cs typeface="Arial" pitchFamily="34" charset="0"/>
              </a:rPr>
              <a:t>que te </a:t>
            </a:r>
            <a:r>
              <a:rPr lang="es-CL" sz="900" dirty="0">
                <a:latin typeface="Arial" pitchFamily="34" charset="0"/>
                <a:cs typeface="Arial" pitchFamily="34" charset="0"/>
              </a:rPr>
              <a:t>permitirán completar satisfactoriamente esta etapa. </a:t>
            </a:r>
          </a:p>
        </p:txBody>
      </p:sp>
    </p:spTree>
    <p:extLst>
      <p:ext uri="{BB962C8B-B14F-4D97-AF65-F5344CB8AC3E}">
        <p14:creationId xmlns:p14="http://schemas.microsoft.com/office/powerpoint/2010/main" val="1019501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355358" y="591249"/>
            <a:ext cx="38361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24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MODIFICA TU POSTULACIÓN</a:t>
            </a:r>
            <a:endParaRPr lang="es-CL" sz="2400" b="1" u="sng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355358" y="1156682"/>
            <a:ext cx="1836721" cy="40011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s-CL" sz="2000" b="1" dirty="0">
                <a:solidFill>
                  <a:schemeClr val="accent6"/>
                </a:solidFill>
              </a:rPr>
              <a:t>3</a:t>
            </a:r>
            <a:r>
              <a:rPr lang="es-CL" sz="2000" b="1" dirty="0" smtClean="0">
                <a:solidFill>
                  <a:schemeClr val="accent6"/>
                </a:solidFill>
              </a:rPr>
              <a:t>- ETAPA (Final)</a:t>
            </a:r>
            <a:endParaRPr lang="es-CL" sz="2000" b="1" dirty="0">
              <a:solidFill>
                <a:schemeClr val="accent6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87" r="1472" b="34297"/>
          <a:stretch/>
        </p:blipFill>
        <p:spPr bwMode="auto">
          <a:xfrm>
            <a:off x="381735" y="2755380"/>
            <a:ext cx="5558417" cy="213314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8 Rectángulo redondeado"/>
          <p:cNvSpPr/>
          <p:nvPr/>
        </p:nvSpPr>
        <p:spPr>
          <a:xfrm>
            <a:off x="2731551" y="3570205"/>
            <a:ext cx="1048361" cy="578875"/>
          </a:xfrm>
          <a:prstGeom prst="roundRect">
            <a:avLst>
              <a:gd name="adj" fmla="val 5070"/>
            </a:avLst>
          </a:prstGeom>
          <a:noFill/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0" name="9 Rectángulo"/>
          <p:cNvSpPr/>
          <p:nvPr/>
        </p:nvSpPr>
        <p:spPr>
          <a:xfrm>
            <a:off x="283350" y="5008321"/>
            <a:ext cx="82490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900" dirty="0">
                <a:latin typeface="Arial" pitchFamily="34" charset="0"/>
                <a:cs typeface="Arial" pitchFamily="34" charset="0"/>
              </a:rPr>
              <a:t>En la pagina </a:t>
            </a:r>
            <a:r>
              <a:rPr lang="es-CL" sz="900" dirty="0" smtClean="0">
                <a:latin typeface="Arial" pitchFamily="34" charset="0"/>
                <a:cs typeface="Arial" pitchFamily="34" charset="0"/>
                <a:hlinkClick r:id="rId3"/>
              </a:rPr>
              <a:t>www.beneficios.uchile.cl</a:t>
            </a:r>
            <a:r>
              <a:rPr lang="es-CL" sz="900" dirty="0" smtClean="0">
                <a:latin typeface="Arial" pitchFamily="34" charset="0"/>
                <a:cs typeface="Arial" pitchFamily="34" charset="0"/>
              </a:rPr>
              <a:t>,  </a:t>
            </a:r>
            <a:r>
              <a:rPr lang="es-CL" sz="900" dirty="0">
                <a:latin typeface="Arial" pitchFamily="34" charset="0"/>
                <a:cs typeface="Arial" pitchFamily="34" charset="0"/>
              </a:rPr>
              <a:t>podrás encontrar </a:t>
            </a:r>
            <a:r>
              <a:rPr lang="es-CL" sz="900" dirty="0" smtClean="0">
                <a:latin typeface="Arial" pitchFamily="34" charset="0"/>
                <a:cs typeface="Arial" pitchFamily="34" charset="0"/>
              </a:rPr>
              <a:t>un </a:t>
            </a:r>
            <a:r>
              <a:rPr lang="es-CL" sz="900" dirty="0">
                <a:latin typeface="Arial" pitchFamily="34" charset="0"/>
                <a:cs typeface="Arial" pitchFamily="34" charset="0"/>
              </a:rPr>
              <a:t>tutorial animado,  </a:t>
            </a:r>
            <a:r>
              <a:rPr lang="es-CL" sz="900" dirty="0" smtClean="0">
                <a:latin typeface="Arial" pitchFamily="34" charset="0"/>
                <a:cs typeface="Arial" pitchFamily="34" charset="0"/>
              </a:rPr>
              <a:t>que </a:t>
            </a:r>
            <a:r>
              <a:rPr lang="es-CL" sz="900" dirty="0">
                <a:latin typeface="Arial" pitchFamily="34" charset="0"/>
                <a:cs typeface="Arial" pitchFamily="34" charset="0"/>
              </a:rPr>
              <a:t>explica paso a paso este </a:t>
            </a:r>
            <a:r>
              <a:rPr lang="es-CL" sz="900" dirty="0" smtClean="0">
                <a:latin typeface="Arial" pitchFamily="34" charset="0"/>
                <a:cs typeface="Arial" pitchFamily="34" charset="0"/>
              </a:rPr>
              <a:t>proceso. </a:t>
            </a:r>
            <a:endParaRPr lang="es-CL" sz="900" dirty="0">
              <a:latin typeface="Arial" pitchFamily="34" charset="0"/>
              <a:cs typeface="Arial" pitchFamily="34" charset="0"/>
            </a:endParaRPr>
          </a:p>
          <a:p>
            <a:endParaRPr lang="es-CL" sz="900" dirty="0" smtClean="0">
              <a:latin typeface="Arial" pitchFamily="34" charset="0"/>
              <a:cs typeface="Arial" pitchFamily="34" charset="0"/>
              <a:hlinkClick r:id="rId4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368546" y="1628800"/>
            <a:ext cx="4982353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L" sz="900" dirty="0">
                <a:latin typeface="Arial" pitchFamily="34" charset="0"/>
                <a:cs typeface="Arial" pitchFamily="34" charset="0"/>
              </a:rPr>
              <a:t>Finalmente, debes seleccionar los </a:t>
            </a:r>
            <a:r>
              <a:rPr lang="es-CL" sz="9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BENEFICIOS</a:t>
            </a:r>
            <a:r>
              <a:rPr lang="es-CL" sz="900" dirty="0">
                <a:latin typeface="Arial" pitchFamily="34" charset="0"/>
                <a:cs typeface="Arial" pitchFamily="34" charset="0"/>
              </a:rPr>
              <a:t> a los que postulas o renuevas, corrigiendo las faltas de documentación indicadas en las casillas de </a:t>
            </a:r>
            <a:r>
              <a:rPr lang="es-CL" sz="900" dirty="0" smtClean="0">
                <a:latin typeface="Arial" pitchFamily="34" charset="0"/>
                <a:cs typeface="Arial" pitchFamily="34" charset="0"/>
              </a:rPr>
              <a:t>observaciones, por la </a:t>
            </a:r>
            <a:r>
              <a:rPr lang="es-CL" sz="900" dirty="0">
                <a:latin typeface="Arial" pitchFamily="34" charset="0"/>
                <a:cs typeface="Arial" pitchFamily="34" charset="0"/>
              </a:rPr>
              <a:t>asistente social u/o verificadora a cargo. </a:t>
            </a:r>
          </a:p>
          <a:p>
            <a:pPr algn="just"/>
            <a:r>
              <a:rPr lang="es-CL" sz="900" dirty="0" smtClean="0">
                <a:latin typeface="Arial" pitchFamily="34" charset="0"/>
                <a:cs typeface="Arial" pitchFamily="34" charset="0"/>
              </a:rPr>
              <a:t>Recuerda que </a:t>
            </a:r>
            <a:r>
              <a:rPr lang="es-CL" sz="900" dirty="0">
                <a:latin typeface="Arial" pitchFamily="34" charset="0"/>
                <a:cs typeface="Arial" pitchFamily="34" charset="0"/>
              </a:rPr>
              <a:t>en algunas opciones dentro del formulario de postulación, podrás adjuntar más de un documento en la misma casilla, comprimiéndolos en formato “</a:t>
            </a:r>
            <a:r>
              <a:rPr lang="es-CL" sz="900" b="1" dirty="0" err="1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rar</a:t>
            </a:r>
            <a:r>
              <a:rPr lang="es-CL" sz="900" dirty="0">
                <a:latin typeface="Arial" pitchFamily="34" charset="0"/>
                <a:cs typeface="Arial" pitchFamily="34" charset="0"/>
              </a:rPr>
              <a:t> o .</a:t>
            </a:r>
            <a:r>
              <a:rPr lang="es-CL" sz="900" b="1" dirty="0" err="1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zip</a:t>
            </a:r>
            <a:r>
              <a:rPr lang="es-CL" sz="900" dirty="0">
                <a:latin typeface="Arial" pitchFamily="34" charset="0"/>
                <a:cs typeface="Arial" pitchFamily="34" charset="0"/>
              </a:rPr>
              <a:t>”. </a:t>
            </a:r>
          </a:p>
        </p:txBody>
      </p:sp>
      <p:cxnSp>
        <p:nvCxnSpPr>
          <p:cNvPr id="13" name="12 Conector recto"/>
          <p:cNvCxnSpPr/>
          <p:nvPr/>
        </p:nvCxnSpPr>
        <p:spPr>
          <a:xfrm>
            <a:off x="3779912" y="3859642"/>
            <a:ext cx="1872208" cy="0"/>
          </a:xfrm>
          <a:prstGeom prst="line">
            <a:avLst/>
          </a:prstGeom>
          <a:ln w="19050">
            <a:solidFill>
              <a:srgbClr val="FF717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96" t="35007" r="40843" b="53220"/>
          <a:stretch/>
        </p:blipFill>
        <p:spPr bwMode="auto">
          <a:xfrm>
            <a:off x="5652120" y="2924944"/>
            <a:ext cx="2960340" cy="152307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9525">
            <a:solidFill>
              <a:srgbClr val="FF3300"/>
            </a:solidFill>
            <a:miter lim="800000"/>
            <a:headEnd/>
            <a:tailEnd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16 CuadroTexto">
            <a:hlinkClick r:id="rId6"/>
          </p:cNvPr>
          <p:cNvSpPr txBox="1"/>
          <p:nvPr/>
        </p:nvSpPr>
        <p:spPr>
          <a:xfrm>
            <a:off x="2782082" y="5365621"/>
            <a:ext cx="779381" cy="253916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none" rtlCol="0">
            <a:spAutoFit/>
          </a:bodyPr>
          <a:lstStyle/>
          <a:p>
            <a:r>
              <a:rPr lang="es-CL" sz="105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TUTORIAL</a:t>
            </a:r>
            <a:endParaRPr lang="es-CL" sz="105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2807077" y="5661248"/>
            <a:ext cx="68480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900" dirty="0" smtClean="0"/>
              <a:t> (Clic aquí)</a:t>
            </a:r>
            <a:endParaRPr lang="es-CL" sz="900" dirty="0"/>
          </a:p>
        </p:txBody>
      </p:sp>
    </p:spTree>
    <p:extLst>
      <p:ext uri="{BB962C8B-B14F-4D97-AF65-F5344CB8AC3E}">
        <p14:creationId xmlns:p14="http://schemas.microsoft.com/office/powerpoint/2010/main" val="418259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348</TotalTime>
  <Words>256</Words>
  <Application>Microsoft Office PowerPoint</Application>
  <PresentationFormat>Presentación en pantalla (4:3)</PresentationFormat>
  <Paragraphs>18</Paragraphs>
  <Slides>3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4" baseType="lpstr">
      <vt:lpstr>Tema de Office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Soporte</dc:creator>
  <cp:lastModifiedBy>Marco</cp:lastModifiedBy>
  <cp:revision>29</cp:revision>
  <dcterms:created xsi:type="dcterms:W3CDTF">2011-10-26T15:03:35Z</dcterms:created>
  <dcterms:modified xsi:type="dcterms:W3CDTF">2011-10-27T15:58:30Z</dcterms:modified>
</cp:coreProperties>
</file>